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7" r:id="rId3"/>
  </p:sldIdLst>
  <p:sldSz cx="9144000" cy="6858000" type="screen4x3"/>
  <p:notesSz cx="6669088" cy="97536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14495"/>
    <a:srgbClr val="D0D8E8"/>
    <a:srgbClr val="663300"/>
    <a:srgbClr val="006600"/>
    <a:srgbClr val="008000"/>
    <a:srgbClr val="009900"/>
    <a:srgbClr val="FF6600"/>
    <a:srgbClr val="5F5F5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0294" autoAdjust="0"/>
  </p:normalViewPr>
  <p:slideViewPr>
    <p:cSldViewPr>
      <p:cViewPr varScale="1">
        <p:scale>
          <a:sx n="74" d="100"/>
          <a:sy n="74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90665" cy="488227"/>
          </a:xfrm>
          <a:prstGeom prst="rect">
            <a:avLst/>
          </a:prstGeom>
        </p:spPr>
        <p:txBody>
          <a:bodyPr vert="horz" lIns="89785" tIns="44892" rIns="89785" bIns="44892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6867" y="2"/>
            <a:ext cx="2890665" cy="488227"/>
          </a:xfrm>
          <a:prstGeom prst="rect">
            <a:avLst/>
          </a:prstGeom>
        </p:spPr>
        <p:txBody>
          <a:bodyPr vert="horz" lIns="89785" tIns="44892" rIns="89785" bIns="44892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94381A1-5947-4679-9651-33152A2BDFD0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85" tIns="44892" rIns="89785" bIns="44892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599" y="4632688"/>
            <a:ext cx="5335893" cy="4389354"/>
          </a:xfrm>
          <a:prstGeom prst="rect">
            <a:avLst/>
          </a:prstGeom>
        </p:spPr>
        <p:txBody>
          <a:bodyPr vert="horz" lIns="89785" tIns="44892" rIns="89785" bIns="44892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263816"/>
            <a:ext cx="2890665" cy="488225"/>
          </a:xfrm>
          <a:prstGeom prst="rect">
            <a:avLst/>
          </a:prstGeom>
        </p:spPr>
        <p:txBody>
          <a:bodyPr vert="horz" lIns="89785" tIns="44892" rIns="89785" bIns="44892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6867" y="9263816"/>
            <a:ext cx="2890665" cy="488225"/>
          </a:xfrm>
          <a:prstGeom prst="rect">
            <a:avLst/>
          </a:prstGeom>
        </p:spPr>
        <p:txBody>
          <a:bodyPr vert="horz" lIns="89785" tIns="44892" rIns="89785" bIns="44892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612A5C6-DC30-4040-8214-5E440F3D11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9482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12A5C6-DC30-4040-8214-5E440F3D11A0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7073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dirty="0" smtClean="0"/>
              <a:t>Pensiamo</a:t>
            </a:r>
            <a:r>
              <a:rPr lang="it-IT" baseline="0" dirty="0" smtClean="0"/>
              <a:t> che sia meglio eliminare questa tabella perche’ l’informazione di cui abbiamo bisogno c’e’ gia’ nella slide successiva. </a:t>
            </a:r>
            <a:endParaRPr lang="it-IT" dirty="0" smtClean="0"/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503" indent="-28057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2312" indent="-22446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1236" indent="-22446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20161" indent="-22446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9086" indent="-2244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8010" indent="-2244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6935" indent="-2244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5860" indent="-2244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A83886-C1A0-4676-8043-FA7657C7FD21}" type="slidenum">
              <a:rPr lang="it-IT" smtClean="0"/>
              <a:pPr eaLnBrk="1" hangingPunct="1"/>
              <a:t>2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855420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90795-4AE6-432F-90A8-3F65D6B73D80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8471F-22B4-4B8F-B3D5-76A13FB060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490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243A9-EC9E-4B13-8261-C1A1DFCE6216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5EF0A-9E1E-42F3-8045-8E1E4E87D0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CD840-6D9C-423D-859E-12DB6B787BC4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673A9-1020-4007-8A30-3B138AB552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34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9DD80-3981-428C-BB8D-B6225B490969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8F931-F51E-4B0D-9287-0E4B793071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204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26990-42E0-4F76-853B-6885137EA553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B4BC1-E60B-41E9-AA52-2E3FD2FFE9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324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0DA41-2E7F-4E18-BDB9-F80B5D481688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F1520-71E7-4421-B4BC-050E2D53A60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00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98D2E-3087-4FD1-813E-F8E71A5C51C0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FE84B-B10A-43CA-BE7D-4A68A51EAA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080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9CEBF-9146-49CB-AD54-D39AF5418DA2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17D1A-E18B-4450-BB97-283E6FC38C4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427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B8479-AAF3-4E90-86BC-5B5140E69288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202B-750D-48E5-817B-24A6A047F2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24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F6388-C753-47E7-BAE2-54C1C76BCDCC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371FC-B535-4303-9589-DDB831468D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55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D1D4D-1C79-4814-9D9F-CC89DC68EE2A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E46A4-1254-4FF5-9129-622E3729AD8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C24EE3-AEF7-4F70-88D5-164A2720D896}" type="datetimeFigureOut">
              <a:rPr lang="it-IT"/>
              <a:pPr>
                <a:defRPr/>
              </a:pPr>
              <a:t>14/06/2017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E7EEA9-F998-4886-B61D-5E5DF25674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magin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265238"/>
            <a:ext cx="9143999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CasellaDiTesto 10"/>
          <p:cNvSpPr txBox="1">
            <a:spLocks noChangeArrowheads="1"/>
          </p:cNvSpPr>
          <p:nvPr/>
        </p:nvSpPr>
        <p:spPr bwMode="auto">
          <a:xfrm>
            <a:off x="2987824" y="2348092"/>
            <a:ext cx="608632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DATA FITNESS </a:t>
            </a:r>
            <a:r>
              <a:rPr lang="it-IT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INITIATIVE for CIE</a:t>
            </a:r>
          </a:p>
          <a:p>
            <a:pPr eaLnBrk="1" hangingPunct="1"/>
            <a:r>
              <a:rPr lang="it-IT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A </a:t>
            </a:r>
            <a:r>
              <a:rPr lang="it-IT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counterfactual</a:t>
            </a:r>
            <a:r>
              <a:rPr lang="it-IT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 impact </a:t>
            </a:r>
            <a:r>
              <a:rPr lang="it-IT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evaluation</a:t>
            </a:r>
            <a:r>
              <a:rPr lang="it-IT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 of the</a:t>
            </a:r>
          </a:p>
          <a:p>
            <a:pPr eaLnBrk="1" hangingPunct="1"/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Work Experience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Laureati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 e Laureate (WELL – work experience for graduates)</a:t>
            </a:r>
          </a:p>
          <a:p>
            <a:pPr eaLnBrk="1" hangingPunct="1"/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ESF-funded intervention</a:t>
            </a:r>
            <a:endParaRPr lang="it-IT" dirty="0" smtClean="0">
              <a:solidFill>
                <a:schemeClr val="accent6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it-IT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it-IT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it-IT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Marta Scettri</a:t>
            </a:r>
          </a:p>
          <a:p>
            <a:pPr eaLnBrk="1" hangingPunct="1"/>
            <a:r>
              <a:rPr lang="it-IT" sz="1600" dirty="0" err="1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Statistics</a:t>
            </a:r>
            <a:r>
              <a:rPr lang="it-IT" sz="1600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 and </a:t>
            </a:r>
            <a:r>
              <a:rPr lang="it-IT" sz="1600" dirty="0" err="1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Investment</a:t>
            </a:r>
            <a:r>
              <a:rPr lang="it-IT" sz="1600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 Evaluation Service</a:t>
            </a:r>
          </a:p>
          <a:p>
            <a:pPr eaLnBrk="1" hangingPunct="1"/>
            <a:r>
              <a:rPr lang="it-IT" sz="1600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Umbria </a:t>
            </a:r>
            <a:r>
              <a:rPr lang="it-IT" sz="1600" dirty="0" err="1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Region</a:t>
            </a:r>
            <a:r>
              <a:rPr lang="it-IT" sz="1600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it-IT" sz="1600" dirty="0" err="1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Italy</a:t>
            </a:r>
            <a:endParaRPr lang="it-IT" sz="1600" dirty="0">
              <a:solidFill>
                <a:schemeClr val="accent6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2056" name="Immagine 2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467475"/>
            <a:ext cx="916463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/>
          <p:cNvSpPr/>
          <p:nvPr/>
        </p:nvSpPr>
        <p:spPr>
          <a:xfrm>
            <a:off x="2987824" y="5241774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COunterfactual</a:t>
            </a:r>
            <a:r>
              <a:rPr lang="it-IT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Methods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Policy Impact Evaluation </a:t>
            </a:r>
            <a:r>
              <a:rPr lang="it-IT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2016</a:t>
            </a:r>
          </a:p>
          <a:p>
            <a:r>
              <a:rPr lang="it-IT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(COMPIE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2016) conference</a:t>
            </a:r>
            <a:endParaRPr lang="it-IT" dirty="0"/>
          </a:p>
        </p:txBody>
      </p:sp>
      <p:pic>
        <p:nvPicPr>
          <p:cNvPr id="9" name="Picture 9" descr="http://www.ausumbria.it/provv/links/logo_regione_umbr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053" y="179070"/>
            <a:ext cx="1772419" cy="870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22" y="8515"/>
            <a:ext cx="2016224" cy="628170"/>
          </a:xfrm>
          <a:prstGeom prst="rect">
            <a:avLst/>
          </a:prstGeom>
        </p:spPr>
      </p:pic>
      <p:sp>
        <p:nvSpPr>
          <p:cNvPr id="11" name="Rettangolo 10"/>
          <p:cNvSpPr/>
          <p:nvPr/>
        </p:nvSpPr>
        <p:spPr>
          <a:xfrm>
            <a:off x="1240476" y="624328"/>
            <a:ext cx="24529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b="1" dirty="0" smtClean="0">
                <a:solidFill>
                  <a:srgbClr val="014495"/>
                </a:solidFill>
                <a:latin typeface="Tahoma" pitchFamily="34" charset="0"/>
                <a:cs typeface="Tahoma" pitchFamily="34" charset="0"/>
              </a:rPr>
              <a:t>Joint </a:t>
            </a:r>
            <a:r>
              <a:rPr lang="it-IT" sz="1600" b="1" dirty="0" err="1" smtClean="0">
                <a:solidFill>
                  <a:srgbClr val="014495"/>
                </a:solidFill>
                <a:latin typeface="Tahoma" pitchFamily="34" charset="0"/>
                <a:cs typeface="Tahoma" pitchFamily="34" charset="0"/>
              </a:rPr>
              <a:t>Research</a:t>
            </a:r>
            <a:r>
              <a:rPr lang="it-IT" sz="1600" b="1" dirty="0" smtClean="0">
                <a:solidFill>
                  <a:srgbClr val="014495"/>
                </a:solidFill>
                <a:latin typeface="Tahoma" pitchFamily="34" charset="0"/>
                <a:cs typeface="Tahoma" pitchFamily="34" charset="0"/>
              </a:rPr>
              <a:t> Centre</a:t>
            </a:r>
            <a:endParaRPr lang="it-IT" sz="1600" b="1" dirty="0">
              <a:solidFill>
                <a:srgbClr val="014495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148030" y="894103"/>
            <a:ext cx="46378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14495"/>
                </a:solidFill>
                <a:latin typeface="Tahoma" pitchFamily="34" charset="0"/>
                <a:cs typeface="Tahoma" pitchFamily="34" charset="0"/>
              </a:rPr>
              <a:t>Centre for Research on Impact Evaluation (CRIE)</a:t>
            </a:r>
            <a:endParaRPr lang="it-IT" sz="1400" b="1" dirty="0">
              <a:solidFill>
                <a:srgbClr val="014495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Immagin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84892"/>
            <a:ext cx="91440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Immagin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494463"/>
            <a:ext cx="9143999" cy="1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24166"/>
              </p:ext>
            </p:extLst>
          </p:nvPr>
        </p:nvGraphicFramePr>
        <p:xfrm>
          <a:off x="71684" y="1157873"/>
          <a:ext cx="8969914" cy="4604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8275">
                  <a:extLst>
                    <a:ext uri="{9D8B030D-6E8A-4147-A177-3AD203B41FA5}">
                      <a16:colId xmlns:a16="http://schemas.microsoft.com/office/drawing/2014/main" xmlns="" val="3738445524"/>
                    </a:ext>
                  </a:extLst>
                </a:gridCol>
                <a:gridCol w="713407">
                  <a:extLst>
                    <a:ext uri="{9D8B030D-6E8A-4147-A177-3AD203B41FA5}">
                      <a16:colId xmlns:a16="http://schemas.microsoft.com/office/drawing/2014/main" xmlns="" val="3642586759"/>
                    </a:ext>
                  </a:extLst>
                </a:gridCol>
                <a:gridCol w="799017">
                  <a:extLst>
                    <a:ext uri="{9D8B030D-6E8A-4147-A177-3AD203B41FA5}">
                      <a16:colId xmlns:a16="http://schemas.microsoft.com/office/drawing/2014/main" xmlns="" val="422414410"/>
                    </a:ext>
                  </a:extLst>
                </a:gridCol>
                <a:gridCol w="887796">
                  <a:extLst>
                    <a:ext uri="{9D8B030D-6E8A-4147-A177-3AD203B41FA5}">
                      <a16:colId xmlns:a16="http://schemas.microsoft.com/office/drawing/2014/main" xmlns="" val="1749450436"/>
                    </a:ext>
                  </a:extLst>
                </a:gridCol>
                <a:gridCol w="608775">
                  <a:extLst>
                    <a:ext uri="{9D8B030D-6E8A-4147-A177-3AD203B41FA5}">
                      <a16:colId xmlns:a16="http://schemas.microsoft.com/office/drawing/2014/main" xmlns="" val="1225632774"/>
                    </a:ext>
                  </a:extLst>
                </a:gridCol>
                <a:gridCol w="722919">
                  <a:extLst>
                    <a:ext uri="{9D8B030D-6E8A-4147-A177-3AD203B41FA5}">
                      <a16:colId xmlns:a16="http://schemas.microsoft.com/office/drawing/2014/main" xmlns="" val="481395029"/>
                    </a:ext>
                  </a:extLst>
                </a:gridCol>
                <a:gridCol w="608775">
                  <a:extLst>
                    <a:ext uri="{9D8B030D-6E8A-4147-A177-3AD203B41FA5}">
                      <a16:colId xmlns:a16="http://schemas.microsoft.com/office/drawing/2014/main" xmlns="" val="638546029"/>
                    </a:ext>
                  </a:extLst>
                </a:gridCol>
                <a:gridCol w="799017">
                  <a:extLst>
                    <a:ext uri="{9D8B030D-6E8A-4147-A177-3AD203B41FA5}">
                      <a16:colId xmlns:a16="http://schemas.microsoft.com/office/drawing/2014/main" xmlns="" val="962976461"/>
                    </a:ext>
                  </a:extLst>
                </a:gridCol>
                <a:gridCol w="824383">
                  <a:extLst>
                    <a:ext uri="{9D8B030D-6E8A-4147-A177-3AD203B41FA5}">
                      <a16:colId xmlns:a16="http://schemas.microsoft.com/office/drawing/2014/main" xmlns="" val="637007508"/>
                    </a:ext>
                  </a:extLst>
                </a:gridCol>
                <a:gridCol w="608775">
                  <a:extLst>
                    <a:ext uri="{9D8B030D-6E8A-4147-A177-3AD203B41FA5}">
                      <a16:colId xmlns:a16="http://schemas.microsoft.com/office/drawing/2014/main" xmlns="" val="1254615867"/>
                    </a:ext>
                  </a:extLst>
                </a:gridCol>
                <a:gridCol w="608775">
                  <a:extLst>
                    <a:ext uri="{9D8B030D-6E8A-4147-A177-3AD203B41FA5}">
                      <a16:colId xmlns:a16="http://schemas.microsoft.com/office/drawing/2014/main" xmlns="" val="857530375"/>
                    </a:ext>
                  </a:extLst>
                </a:gridCol>
              </a:tblGrid>
              <a:tr h="163984"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 dirty="0" err="1">
                          <a:effectLst/>
                        </a:rPr>
                        <a:t>Table</a:t>
                      </a:r>
                      <a:r>
                        <a:rPr lang="it-IT" sz="1800" u="none" strike="noStrike" dirty="0">
                          <a:effectLst/>
                        </a:rPr>
                        <a:t> 6 </a:t>
                      </a:r>
                      <a:r>
                        <a:rPr lang="it-IT" sz="1800" u="none" strike="noStrike" dirty="0" smtClean="0">
                          <a:effectLst/>
                        </a:rPr>
                        <a:t>-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Labour</a:t>
                      </a:r>
                      <a:r>
                        <a:rPr lang="en-US" sz="1800" u="none" strike="noStrike" dirty="0" smtClean="0">
                          <a:effectLst/>
                        </a:rPr>
                        <a:t> market status of WELL participants and not participants: transition matrix from 2013 to 2015</a:t>
                      </a:r>
                      <a:endParaRPr lang="en-US" sz="18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2160835057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 </a:t>
                      </a:r>
                      <a:r>
                        <a:rPr lang="it-IT" sz="1400" u="none" strike="noStrike" dirty="0" smtClean="0">
                          <a:effectLst/>
                        </a:rPr>
                        <a:t>WELL</a:t>
                      </a:r>
                      <a:endParaRPr lang="it-IT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LM Status (8 cat.) 2015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7400699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LM Status 2013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 err="1">
                          <a:effectLst/>
                        </a:rPr>
                        <a:t>Unempl</a:t>
                      </a:r>
                      <a:r>
                        <a:rPr lang="it-IT" sz="1200" u="none" strike="noStrike" dirty="0">
                          <a:effectLst/>
                        </a:rPr>
                        <a:t>.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 err="1">
                          <a:effectLst/>
                        </a:rPr>
                        <a:t>Unempl</a:t>
                      </a:r>
                      <a:r>
                        <a:rPr lang="it-IT" sz="1200" u="none" strike="noStrike" dirty="0">
                          <a:effectLst/>
                        </a:rPr>
                        <a:t>. (first entry)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 err="1">
                          <a:effectLst/>
                        </a:rPr>
                        <a:t>Precarious</a:t>
                      </a:r>
                      <a:r>
                        <a:rPr lang="it-IT" sz="1200" u="none" strike="noStrike" dirty="0">
                          <a:effectLst/>
                        </a:rPr>
                        <a:t> (</a:t>
                      </a:r>
                      <a:r>
                        <a:rPr lang="it-IT" sz="1200" u="none" strike="noStrike" dirty="0" err="1">
                          <a:effectLst/>
                        </a:rPr>
                        <a:t>low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wage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 err="1">
                          <a:effectLst/>
                        </a:rPr>
                        <a:t>Empl</a:t>
                      </a:r>
                      <a:r>
                        <a:rPr lang="it-IT" sz="1200" u="none" strike="noStrike" dirty="0">
                          <a:effectLst/>
                        </a:rPr>
                        <a:t>.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 err="1">
                          <a:effectLst/>
                        </a:rPr>
                        <a:t>Empl</a:t>
                      </a:r>
                      <a:r>
                        <a:rPr lang="it-IT" sz="1200" u="none" strike="noStrike" dirty="0">
                          <a:effectLst/>
                        </a:rPr>
                        <a:t>. (</a:t>
                      </a:r>
                      <a:r>
                        <a:rPr lang="it-IT" sz="1200" u="none" strike="noStrike" dirty="0" err="1">
                          <a:effectLst/>
                        </a:rPr>
                        <a:t>still</a:t>
                      </a:r>
                      <a:r>
                        <a:rPr lang="it-IT" sz="1200" u="none" strike="noStrike" dirty="0">
                          <a:effectLst/>
                        </a:rPr>
                        <a:t> in U list)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 err="1">
                          <a:effectLst/>
                        </a:rPr>
                        <a:t>Intern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Out of U list (cancelled)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 smtClean="0">
                          <a:effectLst/>
                        </a:rPr>
                        <a:t>Residual</a:t>
                      </a:r>
                      <a:r>
                        <a:rPr lang="it-IT" sz="1200" u="none" strike="noStrike" dirty="0" smtClean="0">
                          <a:effectLst/>
                        </a:rPr>
                        <a:t> </a:t>
                      </a:r>
                      <a:r>
                        <a:rPr lang="it-IT" sz="1200" u="none" strike="noStrike" dirty="0" err="1" smtClean="0">
                          <a:effectLst/>
                        </a:rPr>
                        <a:t>category</a:t>
                      </a:r>
                      <a:r>
                        <a:rPr lang="it-IT" sz="1200" u="none" strike="noStrike" dirty="0" smtClean="0">
                          <a:effectLst/>
                        </a:rPr>
                        <a:t>*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 err="1">
                          <a:effectLst/>
                        </a:rPr>
                        <a:t>Missing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u="none" strike="noStrike" dirty="0">
                          <a:effectLst/>
                        </a:rPr>
                        <a:t>Total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8552708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 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 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9489184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 err="1">
                          <a:effectLst/>
                        </a:rPr>
                        <a:t>Unempl</a:t>
                      </a:r>
                      <a:r>
                        <a:rPr lang="it-IT" sz="1400" u="none" strike="noStrike" dirty="0">
                          <a:effectLst/>
                        </a:rPr>
                        <a:t>.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83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50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152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14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6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69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379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2738283803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i="1" u="none" strike="noStrike" dirty="0">
                          <a:effectLst/>
                        </a:rPr>
                        <a:t>%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21,9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0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13,2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40,1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0,8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3,7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1,6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18,2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0,5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100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3994641279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 err="1">
                          <a:effectLst/>
                        </a:rPr>
                        <a:t>Unempl</a:t>
                      </a:r>
                      <a:r>
                        <a:rPr lang="it-IT" sz="1400" u="none" strike="noStrike" dirty="0">
                          <a:effectLst/>
                        </a:rPr>
                        <a:t>. (first entry)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21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38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9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71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41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195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2074685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i="1" u="none" strike="noStrike">
                          <a:effectLst/>
                        </a:rPr>
                        <a:t>%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10,8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19,5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4,6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36,4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1,5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3,1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1,5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21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1,5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100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74646734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Total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104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38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59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223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6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20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9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110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5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574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2785180619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>
                          <a:effectLst/>
                        </a:rPr>
                        <a:t>%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18,1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6,6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10,3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38,9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1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3,5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1,6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19,2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0,9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>
                          <a:effectLst/>
                        </a:rPr>
                        <a:t>100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4744278"/>
                  </a:ext>
                </a:extLst>
              </a:tr>
              <a:tr h="28112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 </a:t>
                      </a:r>
                      <a:r>
                        <a:rPr lang="it-IT" sz="1400" u="none" strike="noStrike" dirty="0" smtClean="0">
                          <a:effectLst/>
                        </a:rPr>
                        <a:t>No WELL - CCD</a:t>
                      </a:r>
                      <a:endParaRPr lang="it-IT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LM Status (8 cat.) 2015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7818625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</a:rPr>
                        <a:t>LM Status 2013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 err="1">
                          <a:effectLst/>
                        </a:rPr>
                        <a:t>Unempl</a:t>
                      </a:r>
                      <a:r>
                        <a:rPr lang="it-IT" sz="1200" u="none" strike="noStrike" dirty="0">
                          <a:effectLst/>
                        </a:rPr>
                        <a:t>.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 err="1">
                          <a:effectLst/>
                        </a:rPr>
                        <a:t>Unempl</a:t>
                      </a:r>
                      <a:r>
                        <a:rPr lang="it-IT" sz="1200" u="none" strike="noStrike" dirty="0">
                          <a:effectLst/>
                        </a:rPr>
                        <a:t>. (first entry)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 err="1">
                          <a:effectLst/>
                        </a:rPr>
                        <a:t>Precarious</a:t>
                      </a:r>
                      <a:r>
                        <a:rPr lang="it-IT" sz="1200" u="none" strike="noStrike" dirty="0">
                          <a:effectLst/>
                        </a:rPr>
                        <a:t> (</a:t>
                      </a:r>
                      <a:r>
                        <a:rPr lang="it-IT" sz="1200" u="none" strike="noStrike" dirty="0" err="1">
                          <a:effectLst/>
                        </a:rPr>
                        <a:t>low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wage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 err="1">
                          <a:effectLst/>
                        </a:rPr>
                        <a:t>Empl</a:t>
                      </a:r>
                      <a:r>
                        <a:rPr lang="it-IT" sz="1200" u="none" strike="noStrike" dirty="0">
                          <a:effectLst/>
                        </a:rPr>
                        <a:t>.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 err="1">
                          <a:effectLst/>
                        </a:rPr>
                        <a:t>Empl</a:t>
                      </a:r>
                      <a:r>
                        <a:rPr lang="it-IT" sz="1200" u="none" strike="noStrike" dirty="0">
                          <a:effectLst/>
                        </a:rPr>
                        <a:t>. (</a:t>
                      </a:r>
                      <a:r>
                        <a:rPr lang="it-IT" sz="1200" u="none" strike="noStrike" dirty="0" err="1">
                          <a:effectLst/>
                        </a:rPr>
                        <a:t>still</a:t>
                      </a:r>
                      <a:r>
                        <a:rPr lang="it-IT" sz="1200" u="none" strike="noStrike" dirty="0">
                          <a:effectLst/>
                        </a:rPr>
                        <a:t> in U list)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 err="1">
                          <a:effectLst/>
                        </a:rPr>
                        <a:t>Intern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Out of U list (cancelled)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 smtClean="0">
                          <a:effectLst/>
                        </a:rPr>
                        <a:t>Residual</a:t>
                      </a:r>
                      <a:r>
                        <a:rPr lang="it-IT" sz="1200" u="none" strike="noStrike" dirty="0" smtClean="0">
                          <a:effectLst/>
                        </a:rPr>
                        <a:t> </a:t>
                      </a:r>
                      <a:r>
                        <a:rPr lang="it-IT" sz="1200" u="none" strike="noStrike" dirty="0" err="1" smtClean="0">
                          <a:effectLst/>
                        </a:rPr>
                        <a:t>category</a:t>
                      </a:r>
                      <a:r>
                        <a:rPr lang="it-IT" sz="1200" u="none" strike="noStrike" dirty="0" smtClean="0">
                          <a:effectLst/>
                        </a:rPr>
                        <a:t>*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 err="1">
                          <a:effectLst/>
                        </a:rPr>
                        <a:t>Missing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>
                          <a:effectLst/>
                        </a:rPr>
                        <a:t>Total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3374180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97888329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 err="1">
                          <a:effectLst/>
                        </a:rPr>
                        <a:t>Unempl</a:t>
                      </a:r>
                      <a:r>
                        <a:rPr lang="it-IT" sz="1400" u="none" strike="noStrike" dirty="0">
                          <a:effectLst/>
                        </a:rPr>
                        <a:t>.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1.108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4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228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1.805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68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171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2.097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5.514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2016467391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i="1" u="none" strike="noStrike">
                          <a:effectLst/>
                        </a:rPr>
                        <a:t>%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20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0,1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4,1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33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0,6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1,2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3,1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38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0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100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2821751299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 err="1">
                          <a:effectLst/>
                        </a:rPr>
                        <a:t>Unempl</a:t>
                      </a:r>
                      <a:r>
                        <a:rPr lang="it-IT" sz="1400" u="none" strike="noStrike" dirty="0">
                          <a:effectLst/>
                        </a:rPr>
                        <a:t>. (first entry)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96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306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65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278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35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39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610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1.436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0090634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i="1" u="none" strike="noStrike">
                          <a:effectLst/>
                        </a:rPr>
                        <a:t>%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6,7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21,3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4,5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19,4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0,3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2,4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>
                          <a:effectLst/>
                        </a:rPr>
                        <a:t>2,7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42,5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0,1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i="1" u="none" strike="noStrike" dirty="0">
                          <a:effectLst/>
                        </a:rPr>
                        <a:t>100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579583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Total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1.204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310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293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2.083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37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103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210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2.707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effectLst/>
                        </a:rPr>
                        <a:t>3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6.950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127569983"/>
                  </a:ext>
                </a:extLst>
              </a:tr>
              <a:tr h="16398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>
                          <a:effectLst/>
                        </a:rPr>
                        <a:t>%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17,3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4,5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4,2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30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0,5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>
                          <a:effectLst/>
                        </a:rPr>
                        <a:t>1,5</a:t>
                      </a:r>
                      <a:endParaRPr lang="it-IT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>
                          <a:effectLst/>
                        </a:rPr>
                        <a:t>3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>
                          <a:effectLst/>
                        </a:rPr>
                        <a:t>38,9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>
                          <a:effectLst/>
                        </a:rPr>
                        <a:t>0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>
                          <a:effectLst/>
                        </a:rPr>
                        <a:t>100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9" marR="8199" marT="8199" marB="0" anchor="b"/>
                </a:tc>
                <a:extLst>
                  <a:ext uri="{0D108BD9-81ED-4DB2-BD59-A6C34878D82A}">
                    <a16:rowId xmlns:a16="http://schemas.microsoft.com/office/drawing/2014/main" xmlns="" val="1076827453"/>
                  </a:ext>
                </a:extLst>
              </a:tr>
            </a:tbl>
          </a:graphicData>
        </a:graphic>
      </p:graphicFrame>
      <p:pic>
        <p:nvPicPr>
          <p:cNvPr id="8" name="Picture 9" descr="http://www.ausumbria.it/provv/links/logo_regione_umbri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99" y="22225"/>
            <a:ext cx="1277937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919" y="22225"/>
            <a:ext cx="2084253" cy="649365"/>
          </a:xfrm>
          <a:prstGeom prst="rect">
            <a:avLst/>
          </a:prstGeom>
        </p:spPr>
      </p:pic>
      <p:sp>
        <p:nvSpPr>
          <p:cNvPr id="10" name="Rettangolo 8"/>
          <p:cNvSpPr>
            <a:spLocks noChangeArrowheads="1"/>
          </p:cNvSpPr>
          <p:nvPr/>
        </p:nvSpPr>
        <p:spPr bwMode="auto">
          <a:xfrm>
            <a:off x="-36513" y="6494463"/>
            <a:ext cx="91805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it-IT" sz="900" b="1" i="1" dirty="0">
              <a:solidFill>
                <a:srgbClr val="7F7F7F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tabLst>
                <a:tab pos="8880475" algn="r"/>
              </a:tabLst>
            </a:pPr>
            <a:r>
              <a:rPr lang="it-IT" sz="900" dirty="0" smtClean="0">
                <a:latin typeface="Tahoma" pitchFamily="34" charset="0"/>
                <a:cs typeface="Tahoma" pitchFamily="34" charset="0"/>
              </a:rPr>
              <a:t>Milan, </a:t>
            </a:r>
            <a:r>
              <a:rPr lang="it-IT" sz="900" dirty="0" err="1" smtClean="0">
                <a:latin typeface="Tahoma" pitchFamily="34" charset="0"/>
                <a:cs typeface="Tahoma" pitchFamily="34" charset="0"/>
              </a:rPr>
              <a:t>October</a:t>
            </a:r>
            <a:r>
              <a:rPr lang="it-IT" sz="900" dirty="0" smtClean="0">
                <a:latin typeface="Tahoma" pitchFamily="34" charset="0"/>
                <a:cs typeface="Tahoma" pitchFamily="34" charset="0"/>
              </a:rPr>
              <a:t> 21</a:t>
            </a:r>
            <a:r>
              <a:rPr lang="it-IT" sz="900" dirty="0">
                <a:latin typeface="Tahoma" pitchFamily="34" charset="0"/>
                <a:cs typeface="Tahoma" pitchFamily="34" charset="0"/>
              </a:rPr>
              <a:t>	</a:t>
            </a:r>
            <a:r>
              <a:rPr lang="en-US" sz="900" dirty="0" err="1" smtClean="0">
                <a:latin typeface="Tahoma" pitchFamily="34" charset="0"/>
                <a:cs typeface="Tahoma" pitchFamily="34" charset="0"/>
              </a:rPr>
              <a:t>COunterfactual</a:t>
            </a:r>
            <a:r>
              <a:rPr lang="en-US" sz="9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900" dirty="0">
                <a:latin typeface="Tahoma" pitchFamily="34" charset="0"/>
                <a:cs typeface="Tahoma" pitchFamily="34" charset="0"/>
              </a:rPr>
              <a:t>Methods for Policy Impact Evaluation 2016 (COMPIE 2016) conference</a:t>
            </a:r>
            <a:endParaRPr lang="it-IT" sz="9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Text Box 12"/>
          <p:cNvSpPr txBox="1">
            <a:spLocks/>
          </p:cNvSpPr>
          <p:nvPr/>
        </p:nvSpPr>
        <p:spPr bwMode="auto">
          <a:xfrm>
            <a:off x="4788024" y="139722"/>
            <a:ext cx="4348129" cy="70628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 lIns="59372" tIns="29686" rIns="59372" bIns="29686">
            <a:spAutoFit/>
          </a:bodyPr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latin typeface="Gill Sans MT" pitchFamily="34" charset="0"/>
              </a:rPr>
              <a:t>Marta Scettri - </a:t>
            </a:r>
            <a:r>
              <a:rPr lang="en-US" sz="1400" dirty="0" smtClean="0">
                <a:latin typeface="Gill Sans MT" pitchFamily="34" charset="0"/>
              </a:rPr>
              <a:t>Statistics </a:t>
            </a:r>
            <a:r>
              <a:rPr lang="en-US" sz="1400" dirty="0">
                <a:latin typeface="Gill Sans MT" pitchFamily="34" charset="0"/>
              </a:rPr>
              <a:t>and Investment Evaluation Service</a:t>
            </a:r>
          </a:p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Gill Sans MT" pitchFamily="34" charset="0"/>
              </a:rPr>
              <a:t>	   Umbria </a:t>
            </a:r>
            <a:r>
              <a:rPr lang="en-US" sz="1400" dirty="0">
                <a:latin typeface="Gill Sans MT" pitchFamily="34" charset="0"/>
              </a:rPr>
              <a:t>Region, Italy</a:t>
            </a:r>
          </a:p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>
              <a:latin typeface="Gill Sans MT" pitchFamily="34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91172" y="5871181"/>
            <a:ext cx="8682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+mj-lt"/>
              </a:rPr>
              <a:t>* Residual category: discouraged worker, </a:t>
            </a:r>
            <a:r>
              <a:rPr lang="en-US" sz="1600" dirty="0">
                <a:latin typeface="+mj-lt"/>
              </a:rPr>
              <a:t>underground </a:t>
            </a:r>
            <a:r>
              <a:rPr lang="en-US" sz="1600" dirty="0" smtClean="0">
                <a:latin typeface="+mj-lt"/>
              </a:rPr>
              <a:t>economy, self employed, </a:t>
            </a:r>
            <a:r>
              <a:rPr lang="en-US" sz="1600" dirty="0">
                <a:latin typeface="+mj-lt"/>
              </a:rPr>
              <a:t>registered into other </a:t>
            </a:r>
            <a:r>
              <a:rPr lang="en-US" sz="1600" dirty="0" smtClean="0">
                <a:latin typeface="+mj-lt"/>
              </a:rPr>
              <a:t>unemployed offices</a:t>
            </a:r>
            <a:endParaRPr lang="it-IT" sz="1600" dirty="0">
              <a:latin typeface="+mj-lt"/>
            </a:endParaRPr>
          </a:p>
        </p:txBody>
      </p:sp>
      <p:sp>
        <p:nvSpPr>
          <p:cNvPr id="14" name="Ovale 13"/>
          <p:cNvSpPr/>
          <p:nvPr/>
        </p:nvSpPr>
        <p:spPr>
          <a:xfrm>
            <a:off x="7392344" y="3464169"/>
            <a:ext cx="504056" cy="28875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e 14"/>
          <p:cNvSpPr/>
          <p:nvPr/>
        </p:nvSpPr>
        <p:spPr>
          <a:xfrm>
            <a:off x="7380312" y="5516508"/>
            <a:ext cx="504056" cy="28875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343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|0.3|0.1|0.4|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1|0.4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2557</TotalTime>
  <Words>359</Words>
  <Application>Microsoft Office PowerPoint</Application>
  <PresentationFormat>Presentazione su schermo (4:3)</PresentationFormat>
  <Paragraphs>184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Gill Sans MT</vt:lpstr>
      <vt:lpstr>Tahoma</vt:lpstr>
      <vt:lpstr>Times New Roman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Riccardo Porrozzi</cp:lastModifiedBy>
  <cp:revision>298</cp:revision>
  <cp:lastPrinted>2016-10-19T07:18:25Z</cp:lastPrinted>
  <dcterms:created xsi:type="dcterms:W3CDTF">2010-12-07T11:56:24Z</dcterms:created>
  <dcterms:modified xsi:type="dcterms:W3CDTF">2017-06-14T07:47:25Z</dcterms:modified>
</cp:coreProperties>
</file>