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66" r:id="rId1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700"/>
    <a:srgbClr val="192B60"/>
    <a:srgbClr val="C2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8640"/>
    <p:restoredTop sz="94674"/>
  </p:normalViewPr>
  <p:slideViewPr>
    <p:cSldViewPr showGuides="1">
      <p:cViewPr varScale="1">
        <p:scale>
          <a:sx n="116" d="100"/>
          <a:sy n="116" d="100"/>
        </p:scale>
        <p:origin x="-60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958D-DC24-4C99-BEA2-518A976AB290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05BB-C3A4-4B66-AF06-B1C9F961A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86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5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05BB-C3A4-4B66-AF06-B1C9F961A37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6BFF-4433-43B6-A481-3B25425B3DD3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B562-4FD6-4F1C-B5B1-E8B41EAB362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 noChangeAspect="1"/>
          </p:cNvSpPr>
          <p:nvPr>
            <p:ph type="title"/>
          </p:nvPr>
        </p:nvSpPr>
        <p:spPr>
          <a:xfrm>
            <a:off x="755576" y="3219822"/>
            <a:ext cx="4968552" cy="180020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Il S.I. del POR FSE 2014/20</a:t>
            </a:r>
            <a:b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Scambio elettronico dei dati</a:t>
            </a:r>
            <a:r>
              <a:rPr lang="it-IT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/>
            </a:r>
            <a:br>
              <a:rPr lang="it-IT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Paolo Monachina</a:t>
            </a:r>
            <a:endParaRPr lang="it-IT" sz="2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499742"/>
            <a:ext cx="22514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sp>
        <p:nvSpPr>
          <p:cNvPr id="3" name="AutoShape 55"/>
          <p:cNvSpPr>
            <a:spLocks/>
          </p:cNvSpPr>
          <p:nvPr/>
        </p:nvSpPr>
        <p:spPr bwMode="auto">
          <a:xfrm>
            <a:off x="323528" y="988046"/>
            <a:ext cx="2520950" cy="955674"/>
          </a:xfrm>
          <a:prstGeom prst="borderCallout2">
            <a:avLst>
              <a:gd name="adj1" fmla="val 50242"/>
              <a:gd name="adj2" fmla="val 101139"/>
              <a:gd name="adj3" fmla="val 50242"/>
              <a:gd name="adj4" fmla="val 140031"/>
              <a:gd name="adj5" fmla="val 131682"/>
              <a:gd name="adj6" fmla="val 160406"/>
            </a:avLst>
          </a:prstGeom>
          <a:solidFill>
            <a:srgbClr val="FFFF99">
              <a:alpha val="72156"/>
            </a:srgbClr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 sz="1100" b="1" dirty="0" smtClean="0"/>
          </a:p>
          <a:p>
            <a:pPr algn="ctr" eaLnBrk="1" hangingPunct="1"/>
            <a:endParaRPr lang="it-IT" altLang="it-IT" sz="1100" b="1" dirty="0"/>
          </a:p>
          <a:p>
            <a:pPr algn="ctr" eaLnBrk="1" hangingPunct="1"/>
            <a:r>
              <a:rPr lang="it-IT" altLang="it-IT" sz="1100" b="1" dirty="0" smtClean="0"/>
              <a:t>REGOLAMENTI UE</a:t>
            </a:r>
            <a:endParaRPr lang="it-IT" altLang="it-IT" sz="1100" dirty="0"/>
          </a:p>
        </p:txBody>
      </p:sp>
      <p:sp>
        <p:nvSpPr>
          <p:cNvPr id="4" name="Oval 35"/>
          <p:cNvSpPr>
            <a:spLocks noChangeAspect="1" noChangeArrowheads="1"/>
          </p:cNvSpPr>
          <p:nvPr/>
        </p:nvSpPr>
        <p:spPr bwMode="auto">
          <a:xfrm>
            <a:off x="3216126" y="1201067"/>
            <a:ext cx="2938462" cy="2881313"/>
          </a:xfrm>
          <a:prstGeom prst="ellipse">
            <a:avLst/>
          </a:prstGeom>
          <a:solidFill>
            <a:srgbClr val="FFFF66">
              <a:alpha val="65881"/>
            </a:srgbClr>
          </a:solidFill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" name="Oval 36"/>
          <p:cNvSpPr>
            <a:spLocks noChangeAspect="1" noChangeArrowheads="1"/>
          </p:cNvSpPr>
          <p:nvPr/>
        </p:nvSpPr>
        <p:spPr bwMode="auto">
          <a:xfrm>
            <a:off x="3636813" y="1615405"/>
            <a:ext cx="2095500" cy="2027237"/>
          </a:xfrm>
          <a:prstGeom prst="ellipse">
            <a:avLst/>
          </a:prstGeom>
          <a:gradFill rotWithShape="1">
            <a:gsLst>
              <a:gs pos="0">
                <a:srgbClr val="C6DAF4">
                  <a:alpha val="82001"/>
                </a:srgbClr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Oval 37"/>
          <p:cNvSpPr>
            <a:spLocks noChangeAspect="1" noChangeArrowheads="1"/>
          </p:cNvSpPr>
          <p:nvPr/>
        </p:nvSpPr>
        <p:spPr bwMode="auto">
          <a:xfrm>
            <a:off x="4187675" y="2148432"/>
            <a:ext cx="993775" cy="903287"/>
          </a:xfrm>
          <a:prstGeom prst="ellipse">
            <a:avLst/>
          </a:prstGeom>
          <a:solidFill>
            <a:srgbClr val="CCCCFF">
              <a:alpha val="76862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400" b="1" dirty="0" smtClean="0"/>
              <a:t>SIRU-FSE </a:t>
            </a:r>
          </a:p>
          <a:p>
            <a:pPr algn="ctr" eaLnBrk="1" hangingPunct="1"/>
            <a:r>
              <a:rPr lang="it-IT" altLang="it-IT" sz="1400" b="1" dirty="0" smtClean="0"/>
              <a:t>2014/20</a:t>
            </a:r>
            <a:endParaRPr lang="it-IT" altLang="it-IT" sz="1400" b="1" dirty="0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 rot="16200000">
            <a:off x="2939901" y="2442105"/>
            <a:ext cx="1079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200" b="1" dirty="0" err="1" smtClean="0"/>
              <a:t>AdA</a:t>
            </a:r>
            <a:endParaRPr lang="it-IT" altLang="it-IT" sz="1200" b="1" dirty="0"/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3965426" y="1343409"/>
            <a:ext cx="1389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200" b="1" dirty="0" smtClean="0"/>
              <a:t>ACCESSI</a:t>
            </a:r>
            <a:r>
              <a:rPr lang="it-IT" altLang="it-IT" sz="1000" b="1" dirty="0" smtClean="0"/>
              <a:t> </a:t>
            </a:r>
            <a:r>
              <a:rPr lang="it-IT" altLang="it-IT" sz="1200" b="1" dirty="0" smtClean="0"/>
              <a:t>WEB</a:t>
            </a:r>
            <a:endParaRPr lang="it-IT" altLang="it-IT" sz="1200" b="1" dirty="0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 rot="5400000">
            <a:off x="5295302" y="2442104"/>
            <a:ext cx="1241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200" b="1" dirty="0" err="1" smtClean="0"/>
              <a:t>AdC</a:t>
            </a:r>
            <a:endParaRPr lang="it-IT" altLang="it-IT" sz="1200" b="1" dirty="0"/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4041626" y="3666231"/>
            <a:ext cx="1312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200" b="1" dirty="0" smtClean="0"/>
              <a:t>ALTRI SS. II.</a:t>
            </a:r>
            <a:endParaRPr lang="it-IT" altLang="it-IT" sz="1200" b="1" dirty="0"/>
          </a:p>
        </p:txBody>
      </p:sp>
      <p:sp>
        <p:nvSpPr>
          <p:cNvPr id="11" name="AutoShape 56"/>
          <p:cNvSpPr>
            <a:spLocks/>
          </p:cNvSpPr>
          <p:nvPr/>
        </p:nvSpPr>
        <p:spPr bwMode="auto">
          <a:xfrm>
            <a:off x="6523930" y="987574"/>
            <a:ext cx="2368550" cy="956146"/>
          </a:xfrm>
          <a:prstGeom prst="borderCallout2">
            <a:avLst>
              <a:gd name="adj1" fmla="val 49319"/>
              <a:gd name="adj2" fmla="val -1460"/>
              <a:gd name="adj3" fmla="val 48323"/>
              <a:gd name="adj4" fmla="val -40572"/>
              <a:gd name="adj5" fmla="val 135390"/>
              <a:gd name="adj6" fmla="val -64679"/>
            </a:avLst>
          </a:prstGeom>
          <a:gradFill rotWithShape="1">
            <a:gsLst>
              <a:gs pos="0">
                <a:srgbClr val="C6DAF4"/>
              </a:gs>
              <a:gs pos="100000">
                <a:srgbClr val="FFFFFF"/>
              </a:gs>
            </a:gsLst>
            <a:lin ang="2700000" scaled="1"/>
          </a:gra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 sz="1000" b="1" dirty="0" smtClean="0"/>
          </a:p>
          <a:p>
            <a:pPr algn="ctr" eaLnBrk="1" hangingPunct="1"/>
            <a:endParaRPr lang="it-IT" altLang="it-IT" sz="1000" b="1" dirty="0"/>
          </a:p>
          <a:p>
            <a:pPr algn="ctr" eaLnBrk="1" hangingPunct="1"/>
            <a:r>
              <a:rPr lang="it-IT" altLang="it-IT" sz="1000" b="1" dirty="0" smtClean="0"/>
              <a:t>CODICE dell’AMMINISTRAZIONE DIGITALE </a:t>
            </a:r>
            <a:endParaRPr lang="it-IT" altLang="it-IT" sz="1000" dirty="0"/>
          </a:p>
        </p:txBody>
      </p:sp>
      <p:sp>
        <p:nvSpPr>
          <p:cNvPr id="12" name="AutoShape 59"/>
          <p:cNvSpPr>
            <a:spLocks/>
          </p:cNvSpPr>
          <p:nvPr/>
        </p:nvSpPr>
        <p:spPr bwMode="auto">
          <a:xfrm>
            <a:off x="467544" y="3219822"/>
            <a:ext cx="2367756" cy="1114177"/>
          </a:xfrm>
          <a:prstGeom prst="borderCallout2">
            <a:avLst>
              <a:gd name="adj1" fmla="val 51097"/>
              <a:gd name="adj2" fmla="val 101419"/>
              <a:gd name="adj3" fmla="val 52806"/>
              <a:gd name="adj4" fmla="val 143001"/>
              <a:gd name="adj5" fmla="val -23633"/>
              <a:gd name="adj6" fmla="val 163131"/>
            </a:avLst>
          </a:prstGeom>
          <a:gradFill rotWithShape="1">
            <a:gsLst>
              <a:gs pos="0">
                <a:srgbClr val="C6DAF4">
                  <a:alpha val="71999"/>
                </a:srgbClr>
              </a:gs>
              <a:gs pos="100000">
                <a:srgbClr val="FFFFFF"/>
              </a:gs>
            </a:gsLst>
            <a:lin ang="2700000" scaled="1"/>
          </a:gra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50000"/>
              </a:spcBef>
            </a:pPr>
            <a:endParaRPr lang="it-IT" altLang="it-IT" sz="1000" b="1" dirty="0" smtClean="0"/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it-IT" altLang="it-IT" sz="1000" b="1" dirty="0" smtClean="0"/>
              <a:t>POR FSE 2014/20</a:t>
            </a:r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it-IT" altLang="it-IT" sz="1000" b="1" dirty="0" smtClean="0"/>
              <a:t>Obiettivo «Investimenti in favore della crescita e dell’occupazione.</a:t>
            </a:r>
            <a:endParaRPr lang="it-IT" altLang="it-IT" sz="1000" b="1" dirty="0"/>
          </a:p>
          <a:p>
            <a:pPr algn="ctr" eaLnBrk="1" hangingPunct="1"/>
            <a:endParaRPr lang="it-IT" altLang="it-IT" sz="1000" b="1" dirty="0"/>
          </a:p>
        </p:txBody>
      </p:sp>
      <p:sp>
        <p:nvSpPr>
          <p:cNvPr id="13" name="AutoShape 60"/>
          <p:cNvSpPr>
            <a:spLocks/>
          </p:cNvSpPr>
          <p:nvPr/>
        </p:nvSpPr>
        <p:spPr bwMode="auto">
          <a:xfrm>
            <a:off x="6523930" y="3224907"/>
            <a:ext cx="2368550" cy="1109092"/>
          </a:xfrm>
          <a:prstGeom prst="borderCallout2">
            <a:avLst>
              <a:gd name="adj1" fmla="val 50899"/>
              <a:gd name="adj2" fmla="val -1609"/>
              <a:gd name="adj3" fmla="val 50899"/>
              <a:gd name="adj4" fmla="val -40752"/>
              <a:gd name="adj5" fmla="val 26180"/>
              <a:gd name="adj6" fmla="val -53821"/>
            </a:avLst>
          </a:prstGeom>
          <a:solidFill>
            <a:srgbClr val="FFFF99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50000"/>
              </a:spcBef>
            </a:pPr>
            <a:endParaRPr lang="it-IT" altLang="it-IT" sz="1000" b="1" dirty="0" smtClean="0"/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it-IT" altLang="it-IT" sz="1000" b="1" dirty="0" smtClean="0"/>
              <a:t>Sistema di Monitoraggio Nazionale</a:t>
            </a:r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it-IT" altLang="it-IT" sz="1000" b="1" dirty="0" err="1" smtClean="0"/>
              <a:t>Cipe</a:t>
            </a:r>
            <a:r>
              <a:rPr lang="it-IT" altLang="it-IT" sz="1000" b="1" dirty="0" smtClean="0"/>
              <a:t> (acquisizione CUP)</a:t>
            </a:r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it-IT" altLang="it-IT" sz="1000" b="1" dirty="0" smtClean="0"/>
              <a:t>Registro Nazionale degli Aiuti</a:t>
            </a:r>
          </a:p>
          <a:p>
            <a:pPr algn="ctr">
              <a:lnSpc>
                <a:spcPct val="97000"/>
              </a:lnSpc>
              <a:spcBef>
                <a:spcPct val="50000"/>
              </a:spcBef>
            </a:pPr>
            <a:endParaRPr lang="it-IT" altLang="it-IT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42168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388" y="978282"/>
            <a:ext cx="878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Alcuni  riferimenti  normativi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388" y="1419622"/>
            <a:ext cx="8785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DPR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28/12/2000, n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. 445,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«Testo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unico delle disposizioni legislative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 regolamentari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in materia di documentazione amministrativa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4227934"/>
            <a:ext cx="8785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ecreto 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legislativo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30/06/2003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196, e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successive modificazioni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«Codice 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materia di protezione dei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personali»</a:t>
            </a: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707654"/>
            <a:ext cx="8785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legislativo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7/03/2005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n. 82, 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successive modificazioni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«Codice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dell'amministrazione digitale»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1995686"/>
            <a:ext cx="8785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DPCM 22/02/2013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3/12/2013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Regole tecniche in materia di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generazione, apposizione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 verifica delle firme elettroniche avanzate,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qualificate e digitali»,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recante «Regole tecniche in materia di sistema di conservazione» e «Regole tecniche per il protocollo informatico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2427734"/>
            <a:ext cx="8785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Regolamento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(UE) n. 910/2014 del Parlamento europeo 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del Consiglio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del 23 luglio 2014 in materia di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identificazione elettronica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 servizi fiduciari per le transazioni elettroniche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nel mercato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9512" y="3725039"/>
            <a:ext cx="8785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DPCM 13/11/2014 «Regole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tecniche in materia di formazione, trasmissione,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copia, duplicazione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riproduzione 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validazione temporale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documenti informatici </a:t>
            </a:r>
            <a:r>
              <a:rPr lang="it-I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nonchè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di formazione e conservazione dei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documenti informatici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delle pubbliche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amministrazioni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2931790"/>
            <a:ext cx="878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Regolamento di Esecuzione (UE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) N. 1011/2014 DELLA COMMISSIONE del 22 settembre 2014 recante modalità di esecuzione del regolamento (UE) n. 1303/2013 del Parlamento europeo e del Consiglio per quanto riguarda i modelli per la presentazione di determinate informazioni alla Commissione e le norme dettagliate concernenti gli scambi di informazioni tra beneficiari e autorità di gestione, autorità di certificazione, autorità di audit e organismi intermedi</a:t>
            </a:r>
          </a:p>
        </p:txBody>
      </p:sp>
    </p:spTree>
    <p:extLst>
      <p:ext uri="{BB962C8B-B14F-4D97-AF65-F5344CB8AC3E}">
        <p14:creationId xmlns:p14="http://schemas.microsoft.com/office/powerpoint/2010/main" val="29522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388" y="915566"/>
            <a:ext cx="878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Codice dell’Amministrazione Digitale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388" y="1812037"/>
            <a:ext cx="8785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digitale diventa la regola nei rapporti tra imprese ed amministrazioni ed il cartaceo l’eccezione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2211710"/>
            <a:ext cx="878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Le pubbliche amministrazioni progettano e realizzano i servizi in rete mirando alla migliore soddisfazione delle esigenze degli utenti, in particolare garantendo la completezza del procedimento e la certificazione dell'esito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388" y="1419622"/>
            <a:ext cx="8785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’attuazione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del CAD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è obiettivo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strategico per le Amministrazioni coinvolte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da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valorizzare nel piano delle performance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2758157"/>
            <a:ext cx="878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cittadini e le imprese hanno diritto a richiedere ed ottenere l'uso delle tecnologie telematiche nelle comunicazioni con le pubbliche amministrazioni, con i soggetti destinatari, e con i gestori di pubblici servizi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388" y="3363838"/>
            <a:ext cx="878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mministrazioni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devono definire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rendere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disponibili per via telematica l'elenco della documentazione richiesta per i singoli procedimenti, i moduli e i formulari validi ad ogni effetto di legge, gli strumenti idonei alla rilevazione immediata, continua e sicura del giudizio degli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utenti,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quando usufruiscono di un servizio online.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9388" y="4054301"/>
            <a:ext cx="878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Non sarà più possibile obbligare i cittadini a recarsi agli sportelli per presentare documenti cartacei, per firmare fisicamente domande o istanze, per fornire chiarimenti. </a:t>
            </a:r>
          </a:p>
        </p:txBody>
      </p:sp>
    </p:spTree>
    <p:extLst>
      <p:ext uri="{BB962C8B-B14F-4D97-AF65-F5344CB8AC3E}">
        <p14:creationId xmlns:p14="http://schemas.microsoft.com/office/powerpoint/2010/main" val="42034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388" y="915566"/>
            <a:ext cx="849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Strategia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dottata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nella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gestione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dei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documenti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nformatici 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563638"/>
            <a:ext cx="8785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Centralità 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della rappresentazione informatica di atti, fatti o dati giuridicamente rilevanti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9512" y="2110085"/>
            <a:ext cx="878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Trasmissione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delle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stanze telematiche da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utore in possesso di identità digitale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(livello 2), il cui ruolo è identificato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dal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SIRU-FSE, nei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limiti di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stabilito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dalle norme e dal SI.GE.CO del POR FSE 2014/20 della Regione Umbria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8338" y="2914947"/>
            <a:ext cx="8785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Integrità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dei documenti attraverso: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Apposizione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di una validazione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temporale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Memorizzazione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su sistemi di gestione documentale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 adottino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idonee politiche di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Versamento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ad un sistema di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conservazione</a:t>
            </a:r>
          </a:p>
        </p:txBody>
      </p:sp>
    </p:spTree>
    <p:extLst>
      <p:ext uri="{BB962C8B-B14F-4D97-AF65-F5344CB8AC3E}">
        <p14:creationId xmlns:p14="http://schemas.microsoft.com/office/powerpoint/2010/main" val="15795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78" y="1659091"/>
            <a:ext cx="6247088" cy="2703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65" y="1668882"/>
            <a:ext cx="6247089" cy="27030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7" y="1668883"/>
            <a:ext cx="6247089" cy="27030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64" y="1659094"/>
            <a:ext cx="6247088" cy="27030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0" y="1659094"/>
            <a:ext cx="6247088" cy="27030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7" y="1659093"/>
            <a:ext cx="6247088" cy="270306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496" y="869399"/>
            <a:ext cx="1584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Accesso via SPID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47540" y="915566"/>
            <a:ext cx="7471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DPCM 24/10/2014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47664" y="1101393"/>
            <a:ext cx="69612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DGR 898  Approvazione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schema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convenzione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AgID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Regione Umbria per l'adesione al Sistema Pubblico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SPID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48044" y="1275606"/>
            <a:ext cx="7272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Convenzione per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l'adesione al sistema pubblico per le identità digitale tra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AgID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Regione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Umbria, sottoscritta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 28/11/2016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5496" y="915566"/>
            <a:ext cx="8497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Identificazione dei Ruoli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6128"/>
            <a:ext cx="8208912" cy="3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551583"/>
            <a:ext cx="1268883" cy="5275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5605"/>
            <a:ext cx="3816424" cy="31683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275605"/>
            <a:ext cx="4320481" cy="3168353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 rot="10800000" flipH="1">
            <a:off x="3923929" y="2499741"/>
            <a:ext cx="864094" cy="288032"/>
          </a:xfrm>
          <a:custGeom>
            <a:avLst/>
            <a:gdLst>
              <a:gd name="T0" fmla="*/ 539354 w 21600"/>
              <a:gd name="T1" fmla="*/ 0 h 21600"/>
              <a:gd name="T2" fmla="*/ 0 w 21600"/>
              <a:gd name="T3" fmla="*/ 251619 h 21600"/>
              <a:gd name="T4" fmla="*/ 539354 w 21600"/>
              <a:gd name="T5" fmla="*/ 503238 h 21600"/>
              <a:gd name="T6" fmla="*/ 719138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3923929" y="3291826"/>
            <a:ext cx="864094" cy="288035"/>
          </a:xfrm>
          <a:custGeom>
            <a:avLst/>
            <a:gdLst>
              <a:gd name="T0" fmla="*/ 539354 w 21600"/>
              <a:gd name="T1" fmla="*/ 0 h 21600"/>
              <a:gd name="T2" fmla="*/ 0 w 21600"/>
              <a:gd name="T3" fmla="*/ 251619 h 21600"/>
              <a:gd name="T4" fmla="*/ 539354 w 21600"/>
              <a:gd name="T5" fmla="*/ 503238 h 21600"/>
              <a:gd name="T6" fmla="*/ 719138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495" y="915566"/>
            <a:ext cx="89737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W.S. di interfaccia con il Sistema Informativo Documentale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 noChangeAspect="1"/>
          </p:cNvSpPr>
          <p:nvPr>
            <p:ph type="title"/>
          </p:nvPr>
        </p:nvSpPr>
        <p:spPr>
          <a:xfrm>
            <a:off x="755576" y="3219822"/>
            <a:ext cx="4968552" cy="1800200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Grazie</a:t>
            </a:r>
            <a:r>
              <a:rPr lang="it-IT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/>
            </a:r>
            <a:br>
              <a:rPr lang="it-IT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Paolo Monachina</a:t>
            </a:r>
            <a:endParaRPr lang="it-IT" sz="2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499742"/>
            <a:ext cx="22514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629</Words>
  <Application>Microsoft Office PowerPoint</Application>
  <PresentationFormat>Presentazione su schermo (16:9)</PresentationFormat>
  <Paragraphs>59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Il S.I. del POR FSE 2014/20 Scambio elettronico dei dati  Paolo Monachina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Paolo Monachina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segreteria</dc:creator>
  <cp:lastModifiedBy>Paolo Monachina</cp:lastModifiedBy>
  <cp:revision>44</cp:revision>
  <dcterms:created xsi:type="dcterms:W3CDTF">2014-10-25T08:27:08Z</dcterms:created>
  <dcterms:modified xsi:type="dcterms:W3CDTF">2017-06-12T16:44:32Z</dcterms:modified>
</cp:coreProperties>
</file>