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9" r:id="rId2"/>
    <p:sldId id="258" r:id="rId3"/>
    <p:sldId id="260" r:id="rId4"/>
    <p:sldId id="261" r:id="rId5"/>
    <p:sldId id="262" r:id="rId6"/>
    <p:sldId id="263" r:id="rId7"/>
    <p:sldId id="264" r:id="rId8"/>
    <p:sldId id="265" r:id="rId9"/>
    <p:sldId id="266" r:id="rId10"/>
    <p:sldId id="267" r:id="rId11"/>
    <p:sldId id="268" r:id="rId12"/>
    <p:sldId id="269" r:id="rId13"/>
  </p:sldIdLst>
  <p:sldSz cx="9144000" cy="5143500" type="screen16x9"/>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B60"/>
    <a:srgbClr val="C273AC"/>
    <a:srgbClr val="CC27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38640"/>
    <p:restoredTop sz="94674"/>
  </p:normalViewPr>
  <p:slideViewPr>
    <p:cSldViewPr showGuides="1">
      <p:cViewPr varScale="1">
        <p:scale>
          <a:sx n="121" d="100"/>
          <a:sy n="121" d="100"/>
        </p:scale>
        <p:origin x="108" y="35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EC958D-DC24-4C99-BEA2-518A976AB290}" type="datetimeFigureOut">
              <a:rPr lang="it-IT" smtClean="0"/>
              <a:pPr/>
              <a:t>12/06/2017</a:t>
            </a:fld>
            <a:endParaRPr lang="it-IT"/>
          </a:p>
        </p:txBody>
      </p:sp>
      <p:sp>
        <p:nvSpPr>
          <p:cNvPr id="4" name="Segnaposto immagine diapositiva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9D05BB-C3A4-4B66-AF06-B1C9F961A37A}" type="slidenum">
              <a:rPr lang="it-IT" smtClean="0"/>
              <a:pPr/>
              <a:t>‹N›</a:t>
            </a:fld>
            <a:endParaRPr lang="it-IT"/>
          </a:p>
        </p:txBody>
      </p:sp>
    </p:spTree>
    <p:extLst>
      <p:ext uri="{BB962C8B-B14F-4D97-AF65-F5344CB8AC3E}">
        <p14:creationId xmlns:p14="http://schemas.microsoft.com/office/powerpoint/2010/main" val="2758866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pPr/>
              <a:t>2</a:t>
            </a:fld>
            <a:endParaRPr lang="it-IT"/>
          </a:p>
        </p:txBody>
      </p:sp>
    </p:spTree>
    <p:extLst>
      <p:ext uri="{BB962C8B-B14F-4D97-AF65-F5344CB8AC3E}">
        <p14:creationId xmlns:p14="http://schemas.microsoft.com/office/powerpoint/2010/main" val="4672792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pPr/>
              <a:t>11</a:t>
            </a:fld>
            <a:endParaRPr lang="it-IT"/>
          </a:p>
        </p:txBody>
      </p:sp>
    </p:spTree>
    <p:extLst>
      <p:ext uri="{BB962C8B-B14F-4D97-AF65-F5344CB8AC3E}">
        <p14:creationId xmlns:p14="http://schemas.microsoft.com/office/powerpoint/2010/main" val="40498564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pPr/>
              <a:t>12</a:t>
            </a:fld>
            <a:endParaRPr lang="it-IT"/>
          </a:p>
        </p:txBody>
      </p:sp>
    </p:spTree>
    <p:extLst>
      <p:ext uri="{BB962C8B-B14F-4D97-AF65-F5344CB8AC3E}">
        <p14:creationId xmlns:p14="http://schemas.microsoft.com/office/powerpoint/2010/main" val="40498564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pPr/>
              <a:t>3</a:t>
            </a:fld>
            <a:endParaRPr lang="it-IT"/>
          </a:p>
        </p:txBody>
      </p:sp>
    </p:spTree>
    <p:extLst>
      <p:ext uri="{BB962C8B-B14F-4D97-AF65-F5344CB8AC3E}">
        <p14:creationId xmlns:p14="http://schemas.microsoft.com/office/powerpoint/2010/main" val="40498564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pPr/>
              <a:t>4</a:t>
            </a:fld>
            <a:endParaRPr lang="it-IT"/>
          </a:p>
        </p:txBody>
      </p:sp>
    </p:spTree>
    <p:extLst>
      <p:ext uri="{BB962C8B-B14F-4D97-AF65-F5344CB8AC3E}">
        <p14:creationId xmlns:p14="http://schemas.microsoft.com/office/powerpoint/2010/main" val="40498564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pPr/>
              <a:t>5</a:t>
            </a:fld>
            <a:endParaRPr lang="it-IT"/>
          </a:p>
        </p:txBody>
      </p:sp>
    </p:spTree>
    <p:extLst>
      <p:ext uri="{BB962C8B-B14F-4D97-AF65-F5344CB8AC3E}">
        <p14:creationId xmlns:p14="http://schemas.microsoft.com/office/powerpoint/2010/main" val="40498564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pPr/>
              <a:t>6</a:t>
            </a:fld>
            <a:endParaRPr lang="it-IT"/>
          </a:p>
        </p:txBody>
      </p:sp>
    </p:spTree>
    <p:extLst>
      <p:ext uri="{BB962C8B-B14F-4D97-AF65-F5344CB8AC3E}">
        <p14:creationId xmlns:p14="http://schemas.microsoft.com/office/powerpoint/2010/main" val="40498564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pPr/>
              <a:t>7</a:t>
            </a:fld>
            <a:endParaRPr lang="it-IT"/>
          </a:p>
        </p:txBody>
      </p:sp>
    </p:spTree>
    <p:extLst>
      <p:ext uri="{BB962C8B-B14F-4D97-AF65-F5344CB8AC3E}">
        <p14:creationId xmlns:p14="http://schemas.microsoft.com/office/powerpoint/2010/main" val="40498564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pPr/>
              <a:t>8</a:t>
            </a:fld>
            <a:endParaRPr lang="it-IT"/>
          </a:p>
        </p:txBody>
      </p:sp>
    </p:spTree>
    <p:extLst>
      <p:ext uri="{BB962C8B-B14F-4D97-AF65-F5344CB8AC3E}">
        <p14:creationId xmlns:p14="http://schemas.microsoft.com/office/powerpoint/2010/main" val="40498564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pPr/>
              <a:t>9</a:t>
            </a:fld>
            <a:endParaRPr lang="it-IT"/>
          </a:p>
        </p:txBody>
      </p:sp>
    </p:spTree>
    <p:extLst>
      <p:ext uri="{BB962C8B-B14F-4D97-AF65-F5344CB8AC3E}">
        <p14:creationId xmlns:p14="http://schemas.microsoft.com/office/powerpoint/2010/main" val="40498564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9D05BB-C3A4-4B66-AF06-B1C9F961A37A}" type="slidenum">
              <a:rPr lang="it-IT" smtClean="0"/>
              <a:pPr/>
              <a:t>10</a:t>
            </a:fld>
            <a:endParaRPr lang="it-IT"/>
          </a:p>
        </p:txBody>
      </p:sp>
    </p:spTree>
    <p:extLst>
      <p:ext uri="{BB962C8B-B14F-4D97-AF65-F5344CB8AC3E}">
        <p14:creationId xmlns:p14="http://schemas.microsoft.com/office/powerpoint/2010/main" val="40498564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597819"/>
            <a:ext cx="7772400" cy="1102519"/>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E0826BFF-4433-43B6-A481-3B25425B3DD3}" type="datetimeFigureOut">
              <a:rPr lang="it-IT" smtClean="0"/>
              <a:pPr/>
              <a:t>12/06/2017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5F9B562-4FD6-4F1C-B5B1-E8B41EAB362B}"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0826BFF-4433-43B6-A481-3B25425B3DD3}" type="datetimeFigureOut">
              <a:rPr lang="it-IT" smtClean="0"/>
              <a:pPr/>
              <a:t>12/06/2017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5F9B562-4FD6-4F1C-B5B1-E8B41EAB362B}"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154781"/>
            <a:ext cx="2057400" cy="329088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154781"/>
            <a:ext cx="6019800" cy="329088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0826BFF-4433-43B6-A481-3B25425B3DD3}" type="datetimeFigureOut">
              <a:rPr lang="it-IT" smtClean="0"/>
              <a:pPr/>
              <a:t>12/06/2017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5F9B562-4FD6-4F1C-B5B1-E8B41EAB362B}"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0826BFF-4433-43B6-A481-3B25425B3DD3}" type="datetimeFigureOut">
              <a:rPr lang="it-IT" smtClean="0"/>
              <a:pPr/>
              <a:t>12/06/2017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5F9B562-4FD6-4F1C-B5B1-E8B41EAB362B}"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3305176"/>
            <a:ext cx="7772400" cy="1021556"/>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E0826BFF-4433-43B6-A481-3B25425B3DD3}" type="datetimeFigureOut">
              <a:rPr lang="it-IT" smtClean="0"/>
              <a:pPr/>
              <a:t>12/06/2017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5F9B562-4FD6-4F1C-B5B1-E8B41EAB362B}"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E0826BFF-4433-43B6-A481-3B25425B3DD3}" type="datetimeFigureOut">
              <a:rPr lang="it-IT" smtClean="0"/>
              <a:pPr/>
              <a:t>12/06/2017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5F9B562-4FD6-4F1C-B5B1-E8B41EAB362B}"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05979"/>
            <a:ext cx="8229600" cy="85725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E0826BFF-4433-43B6-A481-3B25425B3DD3}" type="datetimeFigureOut">
              <a:rPr lang="it-IT" smtClean="0"/>
              <a:pPr/>
              <a:t>12/06/2017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75F9B562-4FD6-4F1C-B5B1-E8B41EAB362B}"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E0826BFF-4433-43B6-A481-3B25425B3DD3}" type="datetimeFigureOut">
              <a:rPr lang="it-IT" smtClean="0"/>
              <a:pPr/>
              <a:t>12/06/2017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75F9B562-4FD6-4F1C-B5B1-E8B41EAB362B}"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0826BFF-4433-43B6-A481-3B25425B3DD3}" type="datetimeFigureOut">
              <a:rPr lang="it-IT" smtClean="0"/>
              <a:pPr/>
              <a:t>12/06/2017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75F9B562-4FD6-4F1C-B5B1-E8B41EAB362B}"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1" y="204787"/>
            <a:ext cx="3008313" cy="871538"/>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E0826BFF-4433-43B6-A481-3B25425B3DD3}" type="datetimeFigureOut">
              <a:rPr lang="it-IT" smtClean="0"/>
              <a:pPr/>
              <a:t>12/06/2017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5F9B562-4FD6-4F1C-B5B1-E8B41EAB362B}"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3600450"/>
            <a:ext cx="5486400" cy="425054"/>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E0826BFF-4433-43B6-A481-3B25425B3DD3}" type="datetimeFigureOut">
              <a:rPr lang="it-IT" smtClean="0"/>
              <a:pPr/>
              <a:t>12/06/2017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5F9B562-4FD6-4F1C-B5B1-E8B41EAB362B}"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E0826BFF-4433-43B6-A481-3B25425B3DD3}" type="datetimeFigureOut">
              <a:rPr lang="it-IT" smtClean="0"/>
              <a:pPr/>
              <a:t>12/06/2017</a:t>
            </a:fld>
            <a:endParaRPr lang="it-IT"/>
          </a:p>
        </p:txBody>
      </p:sp>
      <p:sp>
        <p:nvSpPr>
          <p:cNvPr id="5" name="Segnaposto piè di pagina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5F9B562-4FD6-4F1C-B5B1-E8B41EAB362B}"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itolo 1"/>
          <p:cNvSpPr>
            <a:spLocks noGrp="1" noChangeAspect="1"/>
          </p:cNvSpPr>
          <p:nvPr>
            <p:ph type="title"/>
          </p:nvPr>
        </p:nvSpPr>
        <p:spPr>
          <a:xfrm>
            <a:off x="755576" y="3219822"/>
            <a:ext cx="4968552" cy="1800200"/>
          </a:xfrm>
        </p:spPr>
        <p:txBody>
          <a:bodyPr>
            <a:normAutofit fontScale="90000"/>
          </a:bodyPr>
          <a:lstStyle/>
          <a:p>
            <a:pPr algn="l"/>
            <a:r>
              <a:rPr lang="it-IT" sz="3500" dirty="0" smtClean="0">
                <a:solidFill>
                  <a:schemeClr val="bg1"/>
                </a:solidFill>
                <a:latin typeface="Impact" charset="0"/>
                <a:ea typeface="Impact" charset="0"/>
                <a:cs typeface="Impact" charset="0"/>
              </a:rPr>
              <a:t>Piano </a:t>
            </a:r>
            <a:r>
              <a:rPr lang="it-IT" sz="3500" dirty="0" smtClean="0">
                <a:solidFill>
                  <a:schemeClr val="bg1"/>
                </a:solidFill>
                <a:latin typeface="Impact" charset="0"/>
                <a:ea typeface="Impact" charset="0"/>
                <a:cs typeface="Impact" charset="0"/>
              </a:rPr>
              <a:t>di Rafforzamento </a:t>
            </a:r>
            <a:r>
              <a:rPr lang="it-IT" sz="3500" dirty="0" smtClean="0">
                <a:solidFill>
                  <a:schemeClr val="bg1"/>
                </a:solidFill>
                <a:latin typeface="Impact" charset="0"/>
                <a:ea typeface="Impact" charset="0"/>
                <a:cs typeface="Impact" charset="0"/>
              </a:rPr>
              <a:t>Amministrativo </a:t>
            </a:r>
            <a:br>
              <a:rPr lang="it-IT" sz="3500" dirty="0" smtClean="0">
                <a:solidFill>
                  <a:schemeClr val="bg1"/>
                </a:solidFill>
                <a:latin typeface="Impact" charset="0"/>
                <a:ea typeface="Impact" charset="0"/>
                <a:cs typeface="Impact" charset="0"/>
              </a:rPr>
            </a:br>
            <a:r>
              <a:rPr lang="it-IT" sz="3100" dirty="0" smtClean="0">
                <a:solidFill>
                  <a:schemeClr val="bg1"/>
                </a:solidFill>
                <a:latin typeface="Impact" charset="0"/>
                <a:ea typeface="Impact" charset="0"/>
                <a:cs typeface="Impact" charset="0"/>
              </a:rPr>
              <a:t>P.R.A. </a:t>
            </a:r>
            <a:r>
              <a:rPr lang="it-IT" sz="3100" dirty="0" smtClean="0">
                <a:solidFill>
                  <a:schemeClr val="bg1"/>
                </a:solidFill>
                <a:latin typeface="Impact" charset="0"/>
                <a:ea typeface="Impact" charset="0"/>
                <a:cs typeface="Impact" charset="0"/>
              </a:rPr>
              <a:t>2014-2020 – Avanzamento</a:t>
            </a:r>
            <a:br>
              <a:rPr lang="it-IT" sz="3100" dirty="0" smtClean="0">
                <a:solidFill>
                  <a:schemeClr val="bg1"/>
                </a:solidFill>
                <a:latin typeface="Impact" charset="0"/>
                <a:ea typeface="Impact" charset="0"/>
                <a:cs typeface="Impact" charset="0"/>
              </a:rPr>
            </a:br>
            <a:r>
              <a:rPr lang="it-IT" sz="2500" dirty="0" smtClean="0">
                <a:solidFill>
                  <a:schemeClr val="bg1"/>
                </a:solidFill>
                <a:latin typeface="Impact" charset="0"/>
                <a:ea typeface="Impact" charset="0"/>
                <a:cs typeface="Impact" charset="0"/>
              </a:rPr>
              <a:t>Stefano </a:t>
            </a:r>
            <a:r>
              <a:rPr lang="it-IT" sz="2500" dirty="0" smtClean="0">
                <a:solidFill>
                  <a:schemeClr val="bg1"/>
                </a:solidFill>
                <a:latin typeface="Impact" charset="0"/>
                <a:ea typeface="Impact" charset="0"/>
                <a:cs typeface="Impact" charset="0"/>
              </a:rPr>
              <a:t>Guerrini</a:t>
            </a:r>
            <a:endParaRPr lang="it-IT" sz="2500" dirty="0">
              <a:solidFill>
                <a:schemeClr val="bg1"/>
              </a:solidFill>
              <a:latin typeface="Impact" charset="0"/>
              <a:ea typeface="Impact" charset="0"/>
              <a:cs typeface="Impact" charset="0"/>
            </a:endParaRPr>
          </a:p>
        </p:txBody>
      </p:sp>
      <p:pic>
        <p:nvPicPr>
          <p:cNvPr id="2" name="Immagine 1"/>
          <p:cNvPicPr>
            <a:picLocks noChangeAspect="1"/>
          </p:cNvPicPr>
          <p:nvPr/>
        </p:nvPicPr>
        <p:blipFill>
          <a:blip r:embed="rId3" cstate="print"/>
          <a:stretch>
            <a:fillRect/>
          </a:stretch>
        </p:blipFill>
        <p:spPr>
          <a:xfrm>
            <a:off x="6012160" y="2499742"/>
            <a:ext cx="2251493" cy="936104"/>
          </a:xfrm>
          <a:prstGeom prst="rect">
            <a:avLst/>
          </a:prstGeom>
        </p:spPr>
      </p:pic>
    </p:spTree>
    <p:extLst>
      <p:ext uri="{BB962C8B-B14F-4D97-AF65-F5344CB8AC3E}">
        <p14:creationId xmlns:p14="http://schemas.microsoft.com/office/powerpoint/2010/main" val="509753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cstate="print"/>
          <a:stretch>
            <a:fillRect/>
          </a:stretch>
        </p:blipFill>
        <p:spPr>
          <a:xfrm>
            <a:off x="7740352" y="4551583"/>
            <a:ext cx="1268883" cy="527564"/>
          </a:xfrm>
          <a:prstGeom prst="rect">
            <a:avLst/>
          </a:prstGeom>
        </p:spPr>
      </p:pic>
      <p:sp>
        <p:nvSpPr>
          <p:cNvPr id="3" name="Segnaposto contenuto 2"/>
          <p:cNvSpPr>
            <a:spLocks noGrp="1"/>
          </p:cNvSpPr>
          <p:nvPr>
            <p:ph idx="1"/>
          </p:nvPr>
        </p:nvSpPr>
        <p:spPr>
          <a:xfrm>
            <a:off x="457200" y="1200151"/>
            <a:ext cx="8229600" cy="3394472"/>
          </a:xfrm>
        </p:spPr>
        <p:txBody>
          <a:bodyPr>
            <a:normAutofit lnSpcReduction="10000"/>
          </a:bodyPr>
          <a:lstStyle/>
          <a:p>
            <a:pPr marL="457200" lvl="0" indent="-457200" algn="ctr">
              <a:buAutoNum type="alphaUcParenR" startAt="2"/>
            </a:pPr>
            <a:r>
              <a:rPr lang="it-IT" sz="2000" b="1" dirty="0" smtClean="0"/>
              <a:t>INTERVENTI SULL’ORGANIZZAZIONE E IL PERSONALE (6) </a:t>
            </a:r>
          </a:p>
          <a:p>
            <a:pPr marL="355600" indent="-355600" algn="just">
              <a:buFont typeface="Wingdings" pitchFamily="2" charset="2"/>
              <a:buChar char="q"/>
            </a:pPr>
            <a:r>
              <a:rPr lang="it-IT" sz="1800" b="1" u="sng" dirty="0" smtClean="0"/>
              <a:t>SEZIONE</a:t>
            </a:r>
            <a:r>
              <a:rPr lang="it-IT" sz="1800" b="1" i="1" u="sng" dirty="0" smtClean="0"/>
              <a:t> </a:t>
            </a:r>
            <a:r>
              <a:rPr lang="it-IT" sz="1800" b="1" i="1" dirty="0" smtClean="0"/>
              <a:t>: “</a:t>
            </a:r>
            <a:r>
              <a:rPr lang="it-IT" sz="1800" b="1" dirty="0" smtClean="0"/>
              <a:t>Supporto tecnico OIV, formazione e performance”</a:t>
            </a:r>
          </a:p>
          <a:p>
            <a:pPr>
              <a:buFont typeface="Wingdings" pitchFamily="2" charset="2"/>
              <a:buChar char="q"/>
            </a:pPr>
            <a:r>
              <a:rPr lang="it-IT" sz="1800" b="1" u="sng" dirty="0" smtClean="0"/>
              <a:t>POSIZIONE ORGANIZZATIVA :</a:t>
            </a:r>
            <a:r>
              <a:rPr lang="it-IT" sz="1800" b="1" dirty="0" smtClean="0"/>
              <a:t>“Aspetti tecnico - professionali per il supporto giuridico e per l’attuazione del Piano di Rafforzamento Amministrativo” (PRA)</a:t>
            </a:r>
          </a:p>
          <a:p>
            <a:pPr>
              <a:buNone/>
            </a:pPr>
            <a:r>
              <a:rPr lang="it-IT" sz="1800" b="1" dirty="0" smtClean="0"/>
              <a:t>Con specifiche competenze in materia di PRA : </a:t>
            </a:r>
          </a:p>
          <a:p>
            <a:pPr algn="just"/>
            <a:r>
              <a:rPr lang="it-IT" sz="1800" dirty="0" smtClean="0"/>
              <a:t>Supporto amministrativo ed economico/finanziario al Direttore della Direzione </a:t>
            </a:r>
            <a:r>
              <a:rPr lang="it-IT" sz="1800" i="1" dirty="0" smtClean="0"/>
              <a:t>Programmazione, Affari Internazionali ed Europei. Agenda Digitale, Agenzie e Società partecipate per lo svolgimento delle funzioni di Responsabile Attuativo del Piano di Rafforzamento Amministrativo </a:t>
            </a:r>
            <a:r>
              <a:rPr lang="it-IT" sz="1800" dirty="0" smtClean="0"/>
              <a:t>(P.R.A.) della Regione Umbria e cura dei  rapporti con i soggetti interessati all’attuazione delle misure previste dal P.R.A.;</a:t>
            </a:r>
          </a:p>
          <a:p>
            <a:pPr algn="just"/>
            <a:r>
              <a:rPr lang="it-IT" sz="1800" dirty="0" smtClean="0"/>
              <a:t> Monitoraggio, controllo e valutazione del P.R.A.;</a:t>
            </a:r>
          </a:p>
          <a:p>
            <a:endParaRPr lang="it-IT" sz="1800" dirty="0" smtClean="0"/>
          </a:p>
          <a:p>
            <a:pPr marL="457200" indent="-457200" algn="just"/>
            <a:endParaRPr lang="it-IT" sz="1800" dirty="0" smtClean="0"/>
          </a:p>
          <a:p>
            <a:pPr marL="457200" lvl="0" indent="-457200" algn="just">
              <a:buFontTx/>
              <a:buChar char="-"/>
            </a:pPr>
            <a:endParaRPr lang="it-IT" sz="1800" dirty="0" smtClean="0"/>
          </a:p>
          <a:p>
            <a:pPr marL="457200" lvl="0" indent="-457200" algn="just">
              <a:buNone/>
            </a:pPr>
            <a:endParaRPr lang="it-IT" sz="1800" dirty="0" smtClean="0"/>
          </a:p>
        </p:txBody>
      </p:sp>
    </p:spTree>
    <p:extLst>
      <p:ext uri="{BB962C8B-B14F-4D97-AF65-F5344CB8AC3E}">
        <p14:creationId xmlns:p14="http://schemas.microsoft.com/office/powerpoint/2010/main" val="42168069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cstate="print"/>
          <a:stretch>
            <a:fillRect/>
          </a:stretch>
        </p:blipFill>
        <p:spPr>
          <a:xfrm>
            <a:off x="7740352" y="4551583"/>
            <a:ext cx="1268883" cy="527564"/>
          </a:xfrm>
          <a:prstGeom prst="rect">
            <a:avLst/>
          </a:prstGeom>
        </p:spPr>
      </p:pic>
      <p:sp>
        <p:nvSpPr>
          <p:cNvPr id="3" name="Segnaposto contenuto 2"/>
          <p:cNvSpPr>
            <a:spLocks noGrp="1"/>
          </p:cNvSpPr>
          <p:nvPr>
            <p:ph idx="1"/>
          </p:nvPr>
        </p:nvSpPr>
        <p:spPr>
          <a:xfrm>
            <a:off x="457200" y="1200151"/>
            <a:ext cx="8229600" cy="3394472"/>
          </a:xfrm>
        </p:spPr>
        <p:txBody>
          <a:bodyPr>
            <a:normAutofit/>
          </a:bodyPr>
          <a:lstStyle/>
          <a:p>
            <a:pPr marL="457200" lvl="0" indent="-457200" algn="ctr">
              <a:buNone/>
            </a:pPr>
            <a:r>
              <a:rPr lang="it-IT" sz="2000" b="1" dirty="0" smtClean="0"/>
              <a:t>C) ALTRI INTERVENTI SUL MODELLO ORGANIZZATIVO (7)</a:t>
            </a:r>
          </a:p>
          <a:p>
            <a:pPr marL="457200" indent="-457200" algn="just"/>
            <a:r>
              <a:rPr lang="it-IT" sz="1800" b="1" i="1" dirty="0" smtClean="0"/>
              <a:t>Per il FSE : elaborazione documento attuativo  (D.I.A.) del POR FSE 2014 – 2020; </a:t>
            </a:r>
          </a:p>
          <a:p>
            <a:pPr marL="457200" indent="-457200" algn="just"/>
            <a:r>
              <a:rPr lang="it-IT" sz="1800" b="1" i="1" dirty="0" smtClean="0"/>
              <a:t>Per il FSE: redazione manuale generale delle operazioni per i beneficiari, attuatori (</a:t>
            </a:r>
            <a:r>
              <a:rPr lang="it-IT" sz="1800" b="1" i="1" dirty="0" err="1" smtClean="0"/>
              <a:t>GE.O</a:t>
            </a:r>
            <a:r>
              <a:rPr lang="it-IT" sz="1800" b="1" i="1" dirty="0" smtClean="0"/>
              <a:t>); </a:t>
            </a:r>
          </a:p>
          <a:p>
            <a:pPr marL="450850" indent="-450850" algn="just"/>
            <a:r>
              <a:rPr lang="it-IT" sz="1800" b="1" i="1" dirty="0" smtClean="0"/>
              <a:t>Per il FSE  e per il FESR – Istituzione di un Gruppo di Autovalutazione del Rischio (</a:t>
            </a:r>
            <a:r>
              <a:rPr lang="it-IT" sz="1800" b="1" i="1" dirty="0" err="1" smtClean="0"/>
              <a:t>GdA</a:t>
            </a:r>
            <a:r>
              <a:rPr lang="it-IT" sz="1800" b="1" i="1" dirty="0" smtClean="0"/>
              <a:t>) per il P.O. FSE e il PO FESR 2014 – 2020; </a:t>
            </a:r>
          </a:p>
          <a:p>
            <a:pPr marL="450850" indent="-450850" algn="just"/>
            <a:r>
              <a:rPr lang="it-IT" sz="1800" b="1" i="1" dirty="0" smtClean="0"/>
              <a:t>Per il FSE e il FESR – Interventi sul modello organizzativo – Coordinamento/integrazione OT2 e OT11 – Comitato di Pilotaggio degli interventi </a:t>
            </a:r>
          </a:p>
          <a:p>
            <a:pPr marL="450850" indent="-450850" algn="just"/>
            <a:r>
              <a:rPr lang="it-IT" sz="1800" b="1" i="1" dirty="0" smtClean="0"/>
              <a:t>Per FSE e FESR: interventi relativi all’Agenda Urbana e alle Aree Interne </a:t>
            </a:r>
            <a:endParaRPr lang="it-IT" sz="1800" dirty="0" smtClean="0"/>
          </a:p>
          <a:p>
            <a:pPr>
              <a:buFontTx/>
              <a:buChar char="-"/>
            </a:pPr>
            <a:endParaRPr lang="it-IT" sz="1800" b="1" i="1" dirty="0" smtClean="0"/>
          </a:p>
          <a:p>
            <a:pPr>
              <a:buFontTx/>
              <a:buChar char="-"/>
            </a:pPr>
            <a:endParaRPr lang="it-IT" sz="1800" b="1" i="1" dirty="0" smtClean="0"/>
          </a:p>
          <a:p>
            <a:pPr marL="457200" indent="-457200" algn="just">
              <a:buFontTx/>
              <a:buChar char="-"/>
            </a:pPr>
            <a:endParaRPr lang="it-IT" sz="1800" dirty="0" smtClean="0"/>
          </a:p>
          <a:p>
            <a:pPr marL="457200" lvl="0" indent="-457200" algn="just">
              <a:buFontTx/>
              <a:buChar char="-"/>
            </a:pPr>
            <a:endParaRPr lang="it-IT" sz="1800" dirty="0" smtClean="0"/>
          </a:p>
          <a:p>
            <a:pPr marL="457200" lvl="0" indent="-457200" algn="just">
              <a:buNone/>
            </a:pPr>
            <a:endParaRPr lang="it-IT" sz="1800" dirty="0" smtClean="0"/>
          </a:p>
        </p:txBody>
      </p:sp>
    </p:spTree>
    <p:extLst>
      <p:ext uri="{BB962C8B-B14F-4D97-AF65-F5344CB8AC3E}">
        <p14:creationId xmlns:p14="http://schemas.microsoft.com/office/powerpoint/2010/main" val="42168069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cstate="print"/>
          <a:stretch>
            <a:fillRect/>
          </a:stretch>
        </p:blipFill>
        <p:spPr>
          <a:xfrm>
            <a:off x="7740352" y="4551583"/>
            <a:ext cx="1268883" cy="527564"/>
          </a:xfrm>
          <a:prstGeom prst="rect">
            <a:avLst/>
          </a:prstGeom>
        </p:spPr>
      </p:pic>
      <p:sp>
        <p:nvSpPr>
          <p:cNvPr id="3" name="Segnaposto contenuto 2"/>
          <p:cNvSpPr>
            <a:spLocks noGrp="1"/>
          </p:cNvSpPr>
          <p:nvPr>
            <p:ph idx="1"/>
          </p:nvPr>
        </p:nvSpPr>
        <p:spPr>
          <a:xfrm>
            <a:off x="457200" y="1200151"/>
            <a:ext cx="8229600" cy="3394472"/>
          </a:xfrm>
        </p:spPr>
        <p:txBody>
          <a:bodyPr>
            <a:normAutofit fontScale="92500"/>
          </a:bodyPr>
          <a:lstStyle/>
          <a:p>
            <a:pPr marL="457200" lvl="0" indent="-457200" algn="ctr">
              <a:buNone/>
            </a:pPr>
            <a:r>
              <a:rPr lang="it-IT" sz="2000" b="1" dirty="0" smtClean="0"/>
              <a:t>C) INTERVENTI SULLE FUNZIONI TRASVERSALI E GLI STRUMENTI COMUNI</a:t>
            </a:r>
          </a:p>
          <a:p>
            <a:pPr marL="450850" indent="-450850" algn="just"/>
            <a:r>
              <a:rPr lang="it-IT" sz="1800" b="1" i="1" dirty="0" smtClean="0"/>
              <a:t>Per  tutti i Fondi: Approvazione PIANO FORMATIVO INTEGRATO</a:t>
            </a:r>
          </a:p>
          <a:p>
            <a:pPr marL="450850" indent="-450850" algn="just"/>
            <a:r>
              <a:rPr lang="it-IT" sz="1800" b="1" i="1" dirty="0" smtClean="0"/>
              <a:t>Per tutti i Fondi: Rafforzamento capacità di realizzazione, verifica, prevenzione in materia di appalti pubblici: </a:t>
            </a:r>
            <a:r>
              <a:rPr lang="it-IT" sz="1800" dirty="0" smtClean="0"/>
              <a:t>istituzione di un Comitato d’appalti (</a:t>
            </a:r>
            <a:r>
              <a:rPr lang="it-IT" sz="1800" dirty="0" err="1" smtClean="0"/>
              <a:t>D.G.R.</a:t>
            </a:r>
            <a:r>
              <a:rPr lang="it-IT" sz="1800" dirty="0" smtClean="0"/>
              <a:t> n. 327 del 29.03.2016). Con D.G.R. n. 899 del 01.08.2016 è stato approvato un Piano Formativo per l’attuazione del nuovo Codice degli Appalti Pubblici e delle concessioni; con il medesimo atto il soggetto demandato all’attuazione operativa del predetto Piano è stato individuato nel Consorzio Scuola Umbra di Pubblica Amministrazione quale soggetto in house della Regione Umbria a ciò istituzionalmente deputato. Il costo grava sull’OT 11 del FSE per Euro 80.000 (con attribuzione specifica quale R.A. al Servizio Provveditorato, Gare, Contratti e Società partecipate).  Detto corso, composto da n. 11 giornate formative, è iniziato il 25/10/2016 e si  è concluso il 03.02.2017.</a:t>
            </a:r>
          </a:p>
          <a:p>
            <a:endParaRPr lang="it-IT" sz="1800" dirty="0" smtClean="0"/>
          </a:p>
          <a:p>
            <a:pPr marL="457200" indent="-457200" algn="just"/>
            <a:endParaRPr lang="it-IT" sz="1800" b="1" i="1" dirty="0" smtClean="0"/>
          </a:p>
          <a:p>
            <a:pPr marL="457200" indent="-457200" algn="just"/>
            <a:endParaRPr lang="it-IT" sz="1800" dirty="0" smtClean="0"/>
          </a:p>
          <a:p>
            <a:pPr>
              <a:buFontTx/>
              <a:buChar char="-"/>
            </a:pPr>
            <a:endParaRPr lang="it-IT" sz="1800" b="1" i="1" dirty="0" smtClean="0"/>
          </a:p>
          <a:p>
            <a:pPr>
              <a:buFontTx/>
              <a:buChar char="-"/>
            </a:pPr>
            <a:endParaRPr lang="it-IT" sz="1800" b="1" i="1" dirty="0" smtClean="0"/>
          </a:p>
          <a:p>
            <a:pPr marL="457200" indent="-457200" algn="just">
              <a:buFontTx/>
              <a:buChar char="-"/>
            </a:pPr>
            <a:endParaRPr lang="it-IT" sz="1800" dirty="0" smtClean="0"/>
          </a:p>
          <a:p>
            <a:pPr marL="457200" lvl="0" indent="-457200" algn="just">
              <a:buFontTx/>
              <a:buChar char="-"/>
            </a:pPr>
            <a:endParaRPr lang="it-IT" sz="1800" dirty="0" smtClean="0"/>
          </a:p>
          <a:p>
            <a:pPr marL="457200" lvl="0" indent="-457200" algn="just">
              <a:buNone/>
            </a:pPr>
            <a:endParaRPr lang="it-IT" sz="1800" dirty="0" smtClean="0"/>
          </a:p>
        </p:txBody>
      </p:sp>
    </p:spTree>
    <p:extLst>
      <p:ext uri="{BB962C8B-B14F-4D97-AF65-F5344CB8AC3E}">
        <p14:creationId xmlns:p14="http://schemas.microsoft.com/office/powerpoint/2010/main" val="42168069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cstate="print"/>
          <a:stretch>
            <a:fillRect/>
          </a:stretch>
        </p:blipFill>
        <p:spPr>
          <a:xfrm>
            <a:off x="7740352" y="4551583"/>
            <a:ext cx="1268883" cy="527564"/>
          </a:xfrm>
          <a:prstGeom prst="rect">
            <a:avLst/>
          </a:prstGeom>
        </p:spPr>
      </p:pic>
      <p:sp>
        <p:nvSpPr>
          <p:cNvPr id="3" name="Segnaposto contenuto 2"/>
          <p:cNvSpPr>
            <a:spLocks noGrp="1"/>
          </p:cNvSpPr>
          <p:nvPr>
            <p:ph idx="1"/>
          </p:nvPr>
        </p:nvSpPr>
        <p:spPr>
          <a:xfrm>
            <a:off x="214282" y="1200151"/>
            <a:ext cx="8472518" cy="3394472"/>
          </a:xfrm>
        </p:spPr>
        <p:txBody>
          <a:bodyPr>
            <a:normAutofit lnSpcReduction="10000"/>
          </a:bodyPr>
          <a:lstStyle/>
          <a:p>
            <a:pPr algn="ctr">
              <a:buNone/>
            </a:pPr>
            <a:r>
              <a:rPr lang="it-IT" sz="2800" b="1" i="1" dirty="0" smtClean="0"/>
              <a:t>Avanzamento degli interventi di rafforzamento</a:t>
            </a:r>
          </a:p>
          <a:p>
            <a:pPr algn="ctr">
              <a:buNone/>
            </a:pPr>
            <a:endParaRPr lang="it-IT" sz="2800" b="1" i="1" dirty="0" smtClean="0"/>
          </a:p>
          <a:p>
            <a:pPr marL="457200" indent="-457200" algn="just">
              <a:buAutoNum type="alphaLcParenR"/>
            </a:pPr>
            <a:r>
              <a:rPr lang="it-IT" sz="2000" b="1" dirty="0" smtClean="0"/>
              <a:t>INTERVENTI </a:t>
            </a:r>
            <a:r>
              <a:rPr lang="it-IT" sz="2000" b="1" dirty="0" err="1" smtClean="0"/>
              <a:t>DI</a:t>
            </a:r>
            <a:r>
              <a:rPr lang="it-IT" sz="2000" b="1" dirty="0" smtClean="0"/>
              <a:t> SEMPLIFICAZIONE LEGISLATIVA E PROCEDURALE (</a:t>
            </a:r>
            <a:r>
              <a:rPr lang="it-IT" sz="2000" b="1" i="1" u="sng" dirty="0" smtClean="0"/>
              <a:t>Par. 6.1 del </a:t>
            </a:r>
            <a:r>
              <a:rPr lang="it-IT" sz="2000" b="1" i="1" u="sng" dirty="0" err="1" smtClean="0"/>
              <a:t>P.R.A</a:t>
            </a:r>
            <a:r>
              <a:rPr lang="it-IT" sz="2000" b="1" i="1" u="sng" dirty="0" smtClean="0"/>
              <a:t>) </a:t>
            </a:r>
          </a:p>
          <a:p>
            <a:pPr marL="457200" indent="-457200" algn="just">
              <a:buAutoNum type="alphaLcParenR"/>
            </a:pPr>
            <a:endParaRPr lang="it-IT" sz="2000" b="1" dirty="0" smtClean="0"/>
          </a:p>
          <a:p>
            <a:pPr marL="457200" indent="-457200" algn="just">
              <a:buAutoNum type="alphaLcParenR"/>
            </a:pPr>
            <a:r>
              <a:rPr lang="it-IT" sz="2000" b="1" dirty="0" smtClean="0"/>
              <a:t>INTERVENTI SULL’ ORGANIZZAZIONE E SUL PERSONALE </a:t>
            </a:r>
            <a:r>
              <a:rPr lang="it-IT" sz="2000" b="1" i="1" u="sng" dirty="0" smtClean="0"/>
              <a:t>(Par. 6.2 del </a:t>
            </a:r>
            <a:r>
              <a:rPr lang="it-IT" sz="2000" b="1" i="1" u="sng" dirty="0" err="1" smtClean="0"/>
              <a:t>P.R.A</a:t>
            </a:r>
            <a:r>
              <a:rPr lang="it-IT" sz="2000" b="1" i="1" u="sng" dirty="0" smtClean="0"/>
              <a:t>)</a:t>
            </a:r>
          </a:p>
          <a:p>
            <a:pPr lvl="0" algn="just">
              <a:buNone/>
            </a:pPr>
            <a:endParaRPr lang="it-IT" sz="2000" b="1" i="1" u="sng" dirty="0" smtClean="0"/>
          </a:p>
          <a:p>
            <a:pPr marL="447675" indent="-447675" algn="just">
              <a:buNone/>
            </a:pPr>
            <a:r>
              <a:rPr lang="it-IT" sz="2000" b="1" dirty="0" smtClean="0"/>
              <a:t> c) 	 INTERVENTI SULLE FUNZIONI TRASVERSALI E GLI STRUMENTI COMUNI               (</a:t>
            </a:r>
            <a:r>
              <a:rPr lang="it-IT" sz="2000" b="1" i="1" u="sng" dirty="0" smtClean="0"/>
              <a:t>Par. 6.3 del </a:t>
            </a:r>
            <a:r>
              <a:rPr lang="it-IT" sz="2000" b="1" i="1" u="sng" dirty="0" err="1" smtClean="0"/>
              <a:t>P.R.A</a:t>
            </a:r>
            <a:r>
              <a:rPr lang="it-IT" sz="2000" b="1" i="1" u="sng" dirty="0" smtClean="0"/>
              <a:t>)</a:t>
            </a:r>
          </a:p>
          <a:p>
            <a:pPr lvl="0">
              <a:buNone/>
            </a:pPr>
            <a:endParaRPr lang="it-IT" sz="2000" b="1" dirty="0" smtClean="0"/>
          </a:p>
          <a:p>
            <a:pPr>
              <a:buNone/>
            </a:pPr>
            <a:endParaRPr lang="it-IT" sz="2000" b="1"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cstate="print"/>
          <a:stretch>
            <a:fillRect/>
          </a:stretch>
        </p:blipFill>
        <p:spPr>
          <a:xfrm>
            <a:off x="7740352" y="4551583"/>
            <a:ext cx="1268883" cy="527564"/>
          </a:xfrm>
          <a:prstGeom prst="rect">
            <a:avLst/>
          </a:prstGeom>
        </p:spPr>
      </p:pic>
      <p:sp>
        <p:nvSpPr>
          <p:cNvPr id="3" name="Segnaposto contenuto 2"/>
          <p:cNvSpPr>
            <a:spLocks noGrp="1"/>
          </p:cNvSpPr>
          <p:nvPr>
            <p:ph idx="1"/>
          </p:nvPr>
        </p:nvSpPr>
        <p:spPr>
          <a:xfrm>
            <a:off x="457200" y="1200151"/>
            <a:ext cx="8229600" cy="3394472"/>
          </a:xfrm>
        </p:spPr>
        <p:txBody>
          <a:bodyPr>
            <a:normAutofit/>
          </a:bodyPr>
          <a:lstStyle/>
          <a:p>
            <a:pPr marL="457200" indent="-457200" algn="ctr">
              <a:buAutoNum type="alphaUcParenR"/>
            </a:pPr>
            <a:r>
              <a:rPr lang="it-IT" sz="2000" b="1" dirty="0" smtClean="0"/>
              <a:t>INTERVENTI </a:t>
            </a:r>
            <a:r>
              <a:rPr lang="it-IT" sz="2000" b="1" dirty="0" err="1" smtClean="0"/>
              <a:t>DI</a:t>
            </a:r>
            <a:r>
              <a:rPr lang="it-IT" sz="2000" b="1" dirty="0" smtClean="0"/>
              <a:t> SEMPLIFICAZIONE LEGISLATIVA E PROCEDURALE: </a:t>
            </a:r>
          </a:p>
          <a:p>
            <a:pPr lvl="0">
              <a:buNone/>
            </a:pPr>
            <a:endParaRPr lang="it-IT" sz="1800" b="1" i="1" dirty="0" smtClean="0"/>
          </a:p>
          <a:p>
            <a:r>
              <a:rPr lang="it-IT" sz="2000" b="1" i="1" dirty="0" smtClean="0"/>
              <a:t>Per il FSE : </a:t>
            </a:r>
            <a:r>
              <a:rPr lang="it-IT" sz="2000" dirty="0" smtClean="0"/>
              <a:t>Catalogo Unico Regionale Offerta Formativa – Approvazione di Linee Guida; </a:t>
            </a:r>
          </a:p>
          <a:p>
            <a:pPr lvl="0"/>
            <a:r>
              <a:rPr lang="it-IT" sz="2000" b="1" i="1" dirty="0" smtClean="0"/>
              <a:t>Per il FSE : </a:t>
            </a:r>
            <a:r>
              <a:rPr lang="it-IT" sz="2000" dirty="0" smtClean="0"/>
              <a:t>semplificazione dei costi standard - Costo standard “borse di dottorato” e Costo standard attuazione del PON Iniziativa Occupazione Giovani</a:t>
            </a:r>
          </a:p>
          <a:p>
            <a:pPr lvl="0"/>
            <a:r>
              <a:rPr lang="it-IT" sz="2000" b="1" i="1" dirty="0" smtClean="0"/>
              <a:t>Per il FSE e FESR  </a:t>
            </a:r>
            <a:r>
              <a:rPr lang="it-IT" sz="2000" dirty="0" smtClean="0"/>
              <a:t>definizione  e approvazione del </a:t>
            </a:r>
            <a:r>
              <a:rPr lang="it-IT" sz="2000" dirty="0" err="1" smtClean="0"/>
              <a:t>Si.Ge.Co.</a:t>
            </a:r>
            <a:r>
              <a:rPr lang="it-IT" sz="2000" dirty="0" smtClean="0"/>
              <a:t> </a:t>
            </a:r>
          </a:p>
          <a:p>
            <a:pPr lvl="0"/>
            <a:endParaRPr lang="it-IT" sz="2000" dirty="0" smtClean="0"/>
          </a:p>
          <a:p>
            <a:pPr lvl="0"/>
            <a:endParaRPr lang="it-IT" sz="2000" dirty="0" smtClean="0"/>
          </a:p>
        </p:txBody>
      </p:sp>
    </p:spTree>
    <p:extLst>
      <p:ext uri="{BB962C8B-B14F-4D97-AF65-F5344CB8AC3E}">
        <p14:creationId xmlns:p14="http://schemas.microsoft.com/office/powerpoint/2010/main" val="42168069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cstate="print"/>
          <a:stretch>
            <a:fillRect/>
          </a:stretch>
        </p:blipFill>
        <p:spPr>
          <a:xfrm>
            <a:off x="7740352" y="4551583"/>
            <a:ext cx="1268883" cy="527564"/>
          </a:xfrm>
          <a:prstGeom prst="rect">
            <a:avLst/>
          </a:prstGeom>
        </p:spPr>
      </p:pic>
      <p:sp>
        <p:nvSpPr>
          <p:cNvPr id="3" name="Segnaposto contenuto 3"/>
          <p:cNvSpPr>
            <a:spLocks noGrp="1"/>
          </p:cNvSpPr>
          <p:nvPr>
            <p:ph idx="1"/>
          </p:nvPr>
        </p:nvSpPr>
        <p:spPr>
          <a:xfrm>
            <a:off x="357158" y="1000114"/>
            <a:ext cx="8258204" cy="3586177"/>
          </a:xfrm>
        </p:spPr>
        <p:txBody>
          <a:bodyPr>
            <a:normAutofit fontScale="25000" lnSpcReduction="20000"/>
          </a:bodyPr>
          <a:lstStyle/>
          <a:p>
            <a:pPr lvl="0" algn="ctr">
              <a:buNone/>
            </a:pPr>
            <a:endParaRPr lang="it-IT" sz="6200" b="1" dirty="0" smtClean="0"/>
          </a:p>
          <a:p>
            <a:pPr lvl="0" algn="ctr">
              <a:buNone/>
            </a:pPr>
            <a:r>
              <a:rPr lang="it-IT" sz="8000" b="1" dirty="0" smtClean="0"/>
              <a:t>B)  INTERVENTI SULL’ORGANIZZAZIONE E IL PERSONALE (1) </a:t>
            </a:r>
          </a:p>
          <a:p>
            <a:pPr lvl="0" algn="ctr"/>
            <a:endParaRPr lang="it-IT" sz="5000" b="1" dirty="0" smtClean="0"/>
          </a:p>
          <a:p>
            <a:r>
              <a:rPr lang="it-IT" sz="7200" b="1" i="1" u="sng" dirty="0" smtClean="0"/>
              <a:t>1) Per tutti i Fondi </a:t>
            </a:r>
            <a:r>
              <a:rPr lang="it-IT" sz="7200" b="1" i="1" dirty="0" smtClean="0"/>
              <a:t>– Interventi sul modello organizzativo: Prosecuzione attività  connesse alle procedure di reclutamento a tempo determinato per n. 94 unità di vari profili professionali di cat. C e D, indetta per il P.R.A.  </a:t>
            </a:r>
          </a:p>
          <a:p>
            <a:pPr algn="just"/>
            <a:r>
              <a:rPr lang="it-IT" sz="7200" dirty="0" smtClean="0"/>
              <a:t>Con determinazione dirigenziale n. 7051 del 39.07.2016 è stata adottata  la disciplina relativa alla prova preselettiva;</a:t>
            </a:r>
          </a:p>
          <a:p>
            <a:pPr lvl="0" algn="just"/>
            <a:r>
              <a:rPr lang="it-IT" sz="7200" dirty="0" smtClean="0"/>
              <a:t>Previa consultazione esplorativa del mercato - avviata con </a:t>
            </a:r>
            <a:r>
              <a:rPr lang="it-IT" sz="7200" dirty="0" err="1" smtClean="0"/>
              <a:t>D.D.</a:t>
            </a:r>
            <a:r>
              <a:rPr lang="it-IT" sz="7200" dirty="0" smtClean="0"/>
              <a:t> n. 7546 del 11.08.2016 – con </a:t>
            </a:r>
            <a:r>
              <a:rPr lang="it-IT" sz="7200" dirty="0" err="1" smtClean="0"/>
              <a:t>D.D.</a:t>
            </a:r>
            <a:r>
              <a:rPr lang="it-IT" sz="7200" dirty="0" smtClean="0"/>
              <a:t> n. 10425 del 26.10.2016 è stato affidato il servizio di preselezione per l’espletamento della procedura selettiva pubblica per l’assunzione di personale a tempo determinato per il P.R.A. Spesa relativa all’affidamento di cui trattasi pari ad Euro 29.602,00, oltre IVA per Euro 6.512,44, per un importo complessivo di Euro 36.114,44, imputati sugli assi di A.T. del FSE, del FESR  e del PSR FEASR. </a:t>
            </a:r>
          </a:p>
          <a:p>
            <a:pPr lvl="0" algn="just"/>
            <a:endParaRPr lang="it-IT" sz="6200" dirty="0" smtClean="0"/>
          </a:p>
          <a:p>
            <a:pPr lvl="0" algn="just"/>
            <a:endParaRPr lang="it-IT" sz="6200" dirty="0" smtClean="0"/>
          </a:p>
          <a:p>
            <a:pPr lvl="0" algn="just"/>
            <a:endParaRPr lang="it-IT" sz="6200" dirty="0" smtClean="0"/>
          </a:p>
          <a:p>
            <a:pPr lvl="0" algn="just"/>
            <a:endParaRPr lang="it-IT" sz="6200" dirty="0" smtClean="0"/>
          </a:p>
          <a:p>
            <a:pPr lvl="0" algn="just"/>
            <a:endParaRPr lang="it-IT" sz="6200" dirty="0" smtClean="0"/>
          </a:p>
          <a:p>
            <a:pPr lvl="0" algn="just"/>
            <a:endParaRPr lang="it-IT" sz="6200" dirty="0" smtClean="0"/>
          </a:p>
          <a:p>
            <a:pPr lvl="0"/>
            <a:endParaRPr lang="it-IT" dirty="0"/>
          </a:p>
        </p:txBody>
      </p:sp>
    </p:spTree>
    <p:extLst>
      <p:ext uri="{BB962C8B-B14F-4D97-AF65-F5344CB8AC3E}">
        <p14:creationId xmlns:p14="http://schemas.microsoft.com/office/powerpoint/2010/main" val="42168069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cstate="print"/>
          <a:stretch>
            <a:fillRect/>
          </a:stretch>
        </p:blipFill>
        <p:spPr>
          <a:xfrm>
            <a:off x="7740352" y="4551583"/>
            <a:ext cx="1268883" cy="527564"/>
          </a:xfrm>
          <a:prstGeom prst="rect">
            <a:avLst/>
          </a:prstGeom>
        </p:spPr>
      </p:pic>
      <p:sp>
        <p:nvSpPr>
          <p:cNvPr id="3" name="Segnaposto contenuto 2"/>
          <p:cNvSpPr>
            <a:spLocks noGrp="1"/>
          </p:cNvSpPr>
          <p:nvPr>
            <p:ph idx="1"/>
          </p:nvPr>
        </p:nvSpPr>
        <p:spPr>
          <a:xfrm>
            <a:off x="285720" y="1200151"/>
            <a:ext cx="8401080" cy="3394472"/>
          </a:xfrm>
        </p:spPr>
        <p:txBody>
          <a:bodyPr>
            <a:normAutofit/>
          </a:bodyPr>
          <a:lstStyle/>
          <a:p>
            <a:pPr marL="457200" lvl="0" indent="-457200" algn="ctr">
              <a:buAutoNum type="alphaUcParenR" startAt="2"/>
            </a:pPr>
            <a:r>
              <a:rPr lang="it-IT" sz="2000" b="1" dirty="0" smtClean="0"/>
              <a:t>INTERVENTI SULL’ORGANIZZAZIONE E IL PERSONALE (2) </a:t>
            </a:r>
          </a:p>
          <a:p>
            <a:pPr marL="457200" lvl="0" indent="-457200" algn="just">
              <a:buNone/>
            </a:pPr>
            <a:endParaRPr lang="it-IT" sz="2000" b="1" dirty="0" smtClean="0"/>
          </a:p>
          <a:p>
            <a:r>
              <a:rPr lang="it-IT" sz="1800" dirty="0" smtClean="0"/>
              <a:t>Con </a:t>
            </a:r>
            <a:r>
              <a:rPr lang="it-IT" sz="1800" dirty="0" err="1" smtClean="0"/>
              <a:t>D.D.</a:t>
            </a:r>
            <a:r>
              <a:rPr lang="it-IT" sz="1800" dirty="0" smtClean="0"/>
              <a:t> n. 10519 del 27/10/2016 sono state nominate le Commissioni esaminatrici </a:t>
            </a:r>
          </a:p>
          <a:p>
            <a:r>
              <a:rPr lang="it-IT" sz="1800" dirty="0" smtClean="0"/>
              <a:t>Le prove preselettive si sono concluse  il 07.02.2017. </a:t>
            </a:r>
          </a:p>
          <a:p>
            <a:pPr lvl="0" algn="just"/>
            <a:r>
              <a:rPr lang="it-IT" sz="1800" dirty="0" smtClean="0"/>
              <a:t>Sono </a:t>
            </a:r>
            <a:r>
              <a:rPr lang="it-IT" sz="1800" dirty="0" smtClean="0"/>
              <a:t>stati adottati gli atti di esito delle prove preselettive relative agli 11 profili previsti (</a:t>
            </a:r>
            <a:r>
              <a:rPr lang="it-IT" sz="1500" dirty="0" smtClean="0"/>
              <a:t>a </a:t>
            </a:r>
            <a:r>
              <a:rPr lang="it-IT" sz="1500" dirty="0" smtClean="0"/>
              <a:t>titolo esemplificativo:  DD. n. 1217 del 10.02.2017 </a:t>
            </a:r>
            <a:r>
              <a:rPr lang="it-IT" sz="1500" dirty="0" smtClean="0"/>
              <a:t>relativa al </a:t>
            </a:r>
            <a:r>
              <a:rPr lang="it-IT" sz="1500" dirty="0" smtClean="0"/>
              <a:t>profilo istruttore direttivo tecnico </a:t>
            </a:r>
            <a:r>
              <a:rPr lang="it-IT" sz="1500" dirty="0" smtClean="0"/>
              <a:t>– professionale); </a:t>
            </a:r>
          </a:p>
          <a:p>
            <a:pPr lvl="0" algn="just"/>
            <a:r>
              <a:rPr lang="it-IT" sz="1600" dirty="0"/>
              <a:t>Sono stati adottati gli atti </a:t>
            </a:r>
            <a:r>
              <a:rPr lang="it-IT" sz="1600" dirty="0" smtClean="0"/>
              <a:t>relativi al</a:t>
            </a:r>
            <a:r>
              <a:rPr lang="it-IT" sz="1600" dirty="0" smtClean="0"/>
              <a:t>l’ammissione </a:t>
            </a:r>
            <a:r>
              <a:rPr lang="it-IT" sz="1600" dirty="0" smtClean="0"/>
              <a:t>dei candidati per il profilo istruttore direttivo per </a:t>
            </a:r>
            <a:r>
              <a:rPr lang="it-IT" sz="1600" dirty="0" smtClean="0"/>
              <a:t>l’informatica e istruttore direttivo tecnico </a:t>
            </a:r>
            <a:r>
              <a:rPr lang="it-IT" sz="1600" dirty="0" smtClean="0"/>
              <a:t>- </a:t>
            </a:r>
            <a:r>
              <a:rPr lang="it-IT" sz="1600" dirty="0" smtClean="0"/>
              <a:t>professionale </a:t>
            </a:r>
            <a:r>
              <a:rPr lang="it-IT" sz="1400" dirty="0" smtClean="0"/>
              <a:t>(DD n. </a:t>
            </a:r>
            <a:r>
              <a:rPr lang="it-IT" sz="1400" dirty="0"/>
              <a:t>3427 del 10/04/2017 e </a:t>
            </a:r>
            <a:r>
              <a:rPr lang="it-IT" sz="1400" dirty="0" smtClean="0"/>
              <a:t>n. </a:t>
            </a:r>
            <a:r>
              <a:rPr lang="it-IT" sz="1400" dirty="0"/>
              <a:t>3426 </a:t>
            </a:r>
            <a:r>
              <a:rPr lang="it-IT" sz="1400" dirty="0" smtClean="0"/>
              <a:t>del10/04/2017).</a:t>
            </a:r>
            <a:endParaRPr lang="it-IT" sz="1500" dirty="0" smtClean="0"/>
          </a:p>
          <a:p>
            <a:endParaRPr lang="it-IT" sz="1800" dirty="0" smtClean="0"/>
          </a:p>
          <a:p>
            <a:endParaRPr lang="it-IT" i="1" dirty="0" smtClean="0"/>
          </a:p>
        </p:txBody>
      </p:sp>
    </p:spTree>
    <p:extLst>
      <p:ext uri="{BB962C8B-B14F-4D97-AF65-F5344CB8AC3E}">
        <p14:creationId xmlns:p14="http://schemas.microsoft.com/office/powerpoint/2010/main" val="42168069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cstate="print"/>
          <a:stretch>
            <a:fillRect/>
          </a:stretch>
        </p:blipFill>
        <p:spPr>
          <a:xfrm>
            <a:off x="7740352" y="4551583"/>
            <a:ext cx="1268883" cy="527564"/>
          </a:xfrm>
          <a:prstGeom prst="rect">
            <a:avLst/>
          </a:prstGeom>
        </p:spPr>
      </p:pic>
      <p:sp>
        <p:nvSpPr>
          <p:cNvPr id="3" name="Segnaposto contenuto 2"/>
          <p:cNvSpPr>
            <a:spLocks noGrp="1"/>
          </p:cNvSpPr>
          <p:nvPr>
            <p:ph idx="1"/>
          </p:nvPr>
        </p:nvSpPr>
        <p:spPr>
          <a:xfrm>
            <a:off x="428596" y="1285866"/>
            <a:ext cx="8229600" cy="3228987"/>
          </a:xfrm>
        </p:spPr>
        <p:txBody>
          <a:bodyPr>
            <a:normAutofit lnSpcReduction="10000"/>
          </a:bodyPr>
          <a:lstStyle/>
          <a:p>
            <a:pPr marL="457200" lvl="0" indent="-457200" algn="ctr">
              <a:buAutoNum type="alphaUcParenR" startAt="2"/>
            </a:pPr>
            <a:r>
              <a:rPr lang="it-IT" sz="2000" b="1" dirty="0" smtClean="0"/>
              <a:t>INTERVENTI SULL’ORGANIZZAZIONE E IL PERSONALE (3) </a:t>
            </a:r>
          </a:p>
          <a:p>
            <a:pPr marL="457200" lvl="0" indent="-457200" algn="just">
              <a:buAutoNum type="arabicParenR" startAt="2"/>
            </a:pPr>
            <a:r>
              <a:rPr lang="it-IT" sz="2000" b="1" i="1" u="sng" dirty="0" smtClean="0"/>
              <a:t>Per tutti i Fondi: approvazione del Piano Formativo Integrato 2017-2020</a:t>
            </a:r>
            <a:r>
              <a:rPr lang="it-IT" sz="2000" dirty="0" smtClean="0"/>
              <a:t> (rientra altresì tra gli interventi sulle funzioni trasversali e gli strumenti comuni): </a:t>
            </a:r>
          </a:p>
          <a:p>
            <a:pPr marL="457200" lvl="0" indent="-457200" algn="just"/>
            <a:r>
              <a:rPr lang="it-IT" sz="1800" dirty="0" smtClean="0"/>
              <a:t>approvazione con </a:t>
            </a:r>
            <a:r>
              <a:rPr lang="it-IT" sz="1800" dirty="0" err="1" smtClean="0"/>
              <a:t>D.G.R.</a:t>
            </a:r>
            <a:r>
              <a:rPr lang="it-IT" sz="1800" dirty="0" smtClean="0"/>
              <a:t> n. 277  del 20.03.2017 avente ad oggetto “Piano Formativo Integrato 2017-2020”: integrazione e sviluppo del precedente Piano 2014-2016 approvato con Deliberazione di Giunta regionale n. 1220 del 19.10.2015”; </a:t>
            </a:r>
          </a:p>
          <a:p>
            <a:pPr marL="457200" lvl="0" indent="-457200" algn="just"/>
            <a:r>
              <a:rPr lang="it-IT" sz="1800" dirty="0" smtClean="0"/>
              <a:t>articolato secondo le seguenti linee formative: </a:t>
            </a:r>
          </a:p>
          <a:p>
            <a:pPr marL="457200" indent="-457200" algn="just">
              <a:buNone/>
            </a:pPr>
            <a:r>
              <a:rPr lang="it-IT" sz="1800" dirty="0" smtClean="0"/>
              <a:t>	- formazione programmata: volta a soddisfare esigenze di carattere generale, già approvate con DGR 1220/2015;</a:t>
            </a:r>
          </a:p>
          <a:p>
            <a:pPr marL="457200" lvl="0" indent="-457200" algn="just">
              <a:buNone/>
            </a:pPr>
            <a:endParaRPr lang="it-IT" sz="1800" dirty="0" smtClean="0"/>
          </a:p>
          <a:p>
            <a:pPr marL="457200" lvl="0" indent="-457200" algn="just"/>
            <a:endParaRPr lang="it-IT" i="1" dirty="0" smtClean="0"/>
          </a:p>
        </p:txBody>
      </p:sp>
    </p:spTree>
    <p:extLst>
      <p:ext uri="{BB962C8B-B14F-4D97-AF65-F5344CB8AC3E}">
        <p14:creationId xmlns:p14="http://schemas.microsoft.com/office/powerpoint/2010/main" val="42168069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cstate="print"/>
          <a:stretch>
            <a:fillRect/>
          </a:stretch>
        </p:blipFill>
        <p:spPr>
          <a:xfrm>
            <a:off x="7740352" y="4551583"/>
            <a:ext cx="1268883" cy="527564"/>
          </a:xfrm>
          <a:prstGeom prst="rect">
            <a:avLst/>
          </a:prstGeom>
        </p:spPr>
      </p:pic>
      <p:sp>
        <p:nvSpPr>
          <p:cNvPr id="3" name="Segnaposto contenuto 2"/>
          <p:cNvSpPr>
            <a:spLocks noGrp="1"/>
          </p:cNvSpPr>
          <p:nvPr>
            <p:ph idx="1"/>
          </p:nvPr>
        </p:nvSpPr>
        <p:spPr>
          <a:xfrm>
            <a:off x="457200" y="1200151"/>
            <a:ext cx="8229600" cy="3394472"/>
          </a:xfrm>
        </p:spPr>
        <p:txBody>
          <a:bodyPr>
            <a:normAutofit/>
          </a:bodyPr>
          <a:lstStyle/>
          <a:p>
            <a:pPr marL="457200" lvl="0" indent="-457200" algn="ctr">
              <a:buAutoNum type="alphaUcParenR" startAt="2"/>
            </a:pPr>
            <a:r>
              <a:rPr lang="it-IT" sz="2000" b="1" dirty="0" smtClean="0"/>
              <a:t>INTERVENTI SULL’ORGANIZZAZIONE E IL PERSONALE (4) </a:t>
            </a:r>
          </a:p>
          <a:p>
            <a:pPr marL="457200" lvl="0" indent="-457200" algn="just">
              <a:buNone/>
            </a:pPr>
            <a:endParaRPr lang="it-IT" sz="1800" dirty="0" smtClean="0"/>
          </a:p>
          <a:p>
            <a:pPr marL="857250" lvl="1" indent="-457200" algn="just">
              <a:buFontTx/>
              <a:buChar char="-"/>
            </a:pPr>
            <a:r>
              <a:rPr lang="it-IT" sz="1800" dirty="0" smtClean="0"/>
              <a:t>formazione obiettivo: volta a soddisfare esigenze più specifiche delle singole strutture favorendo l’aggiornamento e lo sviluppo di competenze specialistico - settoriale. </a:t>
            </a:r>
          </a:p>
          <a:p>
            <a:pPr marL="457200" indent="-457200" algn="just"/>
            <a:r>
              <a:rPr lang="it-IT" sz="1800" dirty="0" smtClean="0"/>
              <a:t>Riallineamento delle esigenze formative rispetto a quelle rilevate nel 2015 - mediante una serie di interviste (a partire da maggio 2016) - a seguito della riorganizzazione che ha interessato la Giunta Regionale, modificandone la configurazione e le competenze funzionali (disposta con le Deliberazioni di Giunta Regionale </a:t>
            </a:r>
            <a:r>
              <a:rPr lang="it-IT" sz="1800" dirty="0" err="1" smtClean="0"/>
              <a:t>nn</a:t>
            </a:r>
            <a:r>
              <a:rPr lang="it-IT" sz="1800" dirty="0" smtClean="0"/>
              <a:t>. 142/2016, 177/2016, 391/2016, 415/2016, 475/2016 e 120/2017) ed ancora in corso di completamento. </a:t>
            </a:r>
          </a:p>
          <a:p>
            <a:pPr marL="457200" indent="-457200" algn="just"/>
            <a:endParaRPr lang="it-IT" sz="1800" dirty="0" smtClean="0"/>
          </a:p>
          <a:p>
            <a:pPr marL="457200" lvl="0" indent="-457200" algn="just">
              <a:buFontTx/>
              <a:buChar char="-"/>
            </a:pPr>
            <a:endParaRPr lang="it-IT" sz="1800" dirty="0" smtClean="0"/>
          </a:p>
          <a:p>
            <a:pPr marL="457200" lvl="0" indent="-457200" algn="just">
              <a:buNone/>
            </a:pPr>
            <a:endParaRPr lang="it-IT" sz="1800" dirty="0" smtClean="0"/>
          </a:p>
        </p:txBody>
      </p:sp>
    </p:spTree>
    <p:extLst>
      <p:ext uri="{BB962C8B-B14F-4D97-AF65-F5344CB8AC3E}">
        <p14:creationId xmlns:p14="http://schemas.microsoft.com/office/powerpoint/2010/main" val="42168069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cstate="print"/>
          <a:stretch>
            <a:fillRect/>
          </a:stretch>
        </p:blipFill>
        <p:spPr>
          <a:xfrm>
            <a:off x="7740352" y="4551583"/>
            <a:ext cx="1268883" cy="527564"/>
          </a:xfrm>
          <a:prstGeom prst="rect">
            <a:avLst/>
          </a:prstGeom>
        </p:spPr>
      </p:pic>
      <p:sp>
        <p:nvSpPr>
          <p:cNvPr id="3" name="Segnaposto contenuto 2"/>
          <p:cNvSpPr>
            <a:spLocks noGrp="1"/>
          </p:cNvSpPr>
          <p:nvPr>
            <p:ph idx="1"/>
          </p:nvPr>
        </p:nvSpPr>
        <p:spPr>
          <a:xfrm>
            <a:off x="457200" y="1200151"/>
            <a:ext cx="8229600" cy="3394472"/>
          </a:xfrm>
        </p:spPr>
        <p:txBody>
          <a:bodyPr>
            <a:normAutofit/>
          </a:bodyPr>
          <a:lstStyle/>
          <a:p>
            <a:pPr marL="457200" lvl="0" indent="-457200" algn="ctr">
              <a:buAutoNum type="alphaUcParenR" startAt="2"/>
            </a:pPr>
            <a:r>
              <a:rPr lang="it-IT" sz="2000" b="1" dirty="0" smtClean="0"/>
              <a:t>INTERVENTI SULL’ORGANIZZAZIONE E IL PERSONALE (5) </a:t>
            </a:r>
          </a:p>
          <a:p>
            <a:pPr marL="457200" indent="-457200" algn="just"/>
            <a:r>
              <a:rPr lang="it-IT" sz="1800" dirty="0" smtClean="0"/>
              <a:t>Per l’esecuzione del Piano ci si avvale, in conformità alla Deliberazione di Giunta regionale n. 1332/2015, del </a:t>
            </a:r>
            <a:r>
              <a:rPr lang="it-IT" sz="1800" i="1" dirty="0" smtClean="0"/>
              <a:t>soggetto in house Consorzio SUAP - Scuola Umbra di Amministrazione Pubblica </a:t>
            </a:r>
            <a:r>
              <a:rPr lang="it-IT" sz="1800" dirty="0" smtClean="0"/>
              <a:t>quale soggetto attuatore per la realizzazione del Piano formativo per l’intero periodo di programmazione 2014-2020.</a:t>
            </a:r>
          </a:p>
          <a:p>
            <a:pPr marL="457200" indent="-457200" algn="just"/>
            <a:r>
              <a:rPr lang="it-IT" sz="1800" dirty="0" smtClean="0"/>
              <a:t>Per la realizzazione del Piano Formativo Integrato 2017-2020 si prevede l’attribuzione al Consorzio di un importo </a:t>
            </a:r>
            <a:r>
              <a:rPr lang="it-IT" sz="1800" i="1" dirty="0" smtClean="0"/>
              <a:t>pari a € 1.050.000,00 </a:t>
            </a:r>
            <a:r>
              <a:rPr lang="it-IT" sz="1800" dirty="0" smtClean="0"/>
              <a:t>– a valere sull’Asse IV – Capacità istituzionale e amministrativa del POR FSE Umbria 2014-2020 con riserva di integrare la dotazione finanziaria a valere su eventuali risorse provenienti da altri fondi di finanziamento qualora si ravvisassero particolari esigenze. </a:t>
            </a:r>
          </a:p>
          <a:p>
            <a:pPr marL="457200" indent="-457200" algn="just"/>
            <a:endParaRPr lang="it-IT" sz="1800" dirty="0" smtClean="0"/>
          </a:p>
          <a:p>
            <a:pPr marL="457200" indent="-457200" algn="just"/>
            <a:endParaRPr lang="it-IT" sz="1800" dirty="0" smtClean="0"/>
          </a:p>
          <a:p>
            <a:pPr marL="457200" indent="-457200" algn="just"/>
            <a:endParaRPr lang="it-IT" sz="1800" dirty="0" smtClean="0"/>
          </a:p>
          <a:p>
            <a:pPr marL="457200" indent="-457200" algn="just"/>
            <a:endParaRPr lang="it-IT" sz="1800" dirty="0" smtClean="0"/>
          </a:p>
          <a:p>
            <a:pPr marL="457200" indent="-457200" algn="just"/>
            <a:endParaRPr lang="it-IT" sz="1800" dirty="0" smtClean="0"/>
          </a:p>
          <a:p>
            <a:pPr marL="457200" lvl="0" indent="-457200" algn="just">
              <a:buFontTx/>
              <a:buChar char="-"/>
            </a:pPr>
            <a:endParaRPr lang="it-IT" sz="1800" dirty="0" smtClean="0"/>
          </a:p>
          <a:p>
            <a:pPr marL="457200" lvl="0" indent="-457200" algn="just">
              <a:buNone/>
            </a:pPr>
            <a:endParaRPr lang="it-IT" sz="1800" dirty="0" smtClean="0"/>
          </a:p>
        </p:txBody>
      </p:sp>
    </p:spTree>
    <p:extLst>
      <p:ext uri="{BB962C8B-B14F-4D97-AF65-F5344CB8AC3E}">
        <p14:creationId xmlns:p14="http://schemas.microsoft.com/office/powerpoint/2010/main" val="42168069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Immagine 1"/>
          <p:cNvPicPr>
            <a:picLocks noChangeAspect="1"/>
          </p:cNvPicPr>
          <p:nvPr/>
        </p:nvPicPr>
        <p:blipFill>
          <a:blip r:embed="rId4" cstate="print"/>
          <a:stretch>
            <a:fillRect/>
          </a:stretch>
        </p:blipFill>
        <p:spPr>
          <a:xfrm>
            <a:off x="7740352" y="4551583"/>
            <a:ext cx="1268883" cy="527564"/>
          </a:xfrm>
          <a:prstGeom prst="rect">
            <a:avLst/>
          </a:prstGeom>
        </p:spPr>
      </p:pic>
      <p:sp>
        <p:nvSpPr>
          <p:cNvPr id="3" name="Segnaposto contenuto 2"/>
          <p:cNvSpPr>
            <a:spLocks noGrp="1"/>
          </p:cNvSpPr>
          <p:nvPr>
            <p:ph idx="1"/>
          </p:nvPr>
        </p:nvSpPr>
        <p:spPr>
          <a:xfrm>
            <a:off x="457200" y="1200151"/>
            <a:ext cx="8229600" cy="3394472"/>
          </a:xfrm>
        </p:spPr>
        <p:txBody>
          <a:bodyPr>
            <a:normAutofit/>
          </a:bodyPr>
          <a:lstStyle/>
          <a:p>
            <a:pPr marL="457200" lvl="0" indent="-457200" algn="ctr">
              <a:buAutoNum type="alphaUcParenR" startAt="2"/>
            </a:pPr>
            <a:r>
              <a:rPr lang="it-IT" sz="2000" b="1" dirty="0" smtClean="0"/>
              <a:t>INTERVENTI SULL’ORGANIZZAZIONE E IL PERSONALE (5) </a:t>
            </a:r>
          </a:p>
          <a:p>
            <a:pPr marL="457200" indent="-457200" algn="just">
              <a:buAutoNum type="arabicParenR" startAt="3"/>
            </a:pPr>
            <a:r>
              <a:rPr lang="it-IT" sz="2000" b="1" i="1" u="sng" dirty="0" smtClean="0"/>
              <a:t>Per tutti i Fondi: costituzione di una Sezione e di una Posizione Organizzativa Professionale   nell’ambito del Servizio Organizzazione, Gestione e Amministrazione del Personale  a supporto del Responsabile Attuativo del PRA </a:t>
            </a:r>
          </a:p>
          <a:p>
            <a:pPr marL="457200" indent="-457200" algn="just">
              <a:buNone/>
            </a:pPr>
            <a:r>
              <a:rPr lang="it-IT" sz="1800" dirty="0" smtClean="0"/>
              <a:t>	Come auspicato dalla Segreteria Tecnica del PRA che ha invitato le Amministrazioni a costituire un</a:t>
            </a:r>
            <a:r>
              <a:rPr lang="it-IT" sz="1800" i="1" dirty="0" smtClean="0"/>
              <a:t> team dedicato al PRA, </a:t>
            </a:r>
            <a:r>
              <a:rPr lang="it-IT" sz="1800" dirty="0" smtClean="0"/>
              <a:t>anche in considerazione dell’avvio della “seconda fase dei PRA” - in occasione della riorganizzazione delle strutture regionali , con determinazione del Direttore della Direzione Regionale Salute, Welfare. Organizzazione e Risorse Umane n. 5173 del  25/05/2017 - sono state istituite e i relativi incarichi decorreranno dal 01/07/2017: </a:t>
            </a:r>
          </a:p>
          <a:p>
            <a:pPr marL="457200" indent="-457200" algn="just">
              <a:buNone/>
            </a:pPr>
            <a:endParaRPr lang="it-IT" sz="1800" dirty="0" smtClean="0"/>
          </a:p>
          <a:p>
            <a:pPr marL="457200" indent="-457200" algn="just">
              <a:buNone/>
            </a:pPr>
            <a:endParaRPr lang="it-IT" sz="1800" dirty="0" smtClean="0"/>
          </a:p>
          <a:p>
            <a:pPr marL="457200" indent="-457200" algn="just"/>
            <a:endParaRPr lang="it-IT" sz="1800" dirty="0" smtClean="0"/>
          </a:p>
          <a:p>
            <a:pPr marL="457200" indent="-457200" algn="just"/>
            <a:endParaRPr lang="it-IT" sz="1800" dirty="0" smtClean="0"/>
          </a:p>
          <a:p>
            <a:pPr marL="457200" lvl="0" indent="-457200" algn="just">
              <a:buFontTx/>
              <a:buChar char="-"/>
            </a:pPr>
            <a:endParaRPr lang="it-IT" sz="1800" dirty="0" smtClean="0"/>
          </a:p>
          <a:p>
            <a:pPr marL="457200" lvl="0" indent="-457200" algn="just">
              <a:buNone/>
            </a:pPr>
            <a:endParaRPr lang="it-IT" sz="1800" dirty="0" smtClean="0"/>
          </a:p>
        </p:txBody>
      </p:sp>
    </p:spTree>
    <p:extLst>
      <p:ext uri="{BB962C8B-B14F-4D97-AF65-F5344CB8AC3E}">
        <p14:creationId xmlns:p14="http://schemas.microsoft.com/office/powerpoint/2010/main" val="421680698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1091</Words>
  <Application>Microsoft Office PowerPoint</Application>
  <PresentationFormat>Presentazione su schermo (16:9)</PresentationFormat>
  <Paragraphs>92</Paragraphs>
  <Slides>12</Slides>
  <Notes>11</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12</vt:i4>
      </vt:variant>
    </vt:vector>
  </HeadingPairs>
  <TitlesOfParts>
    <vt:vector size="17" baseType="lpstr">
      <vt:lpstr>Arial</vt:lpstr>
      <vt:lpstr>Calibri</vt:lpstr>
      <vt:lpstr>Impact</vt:lpstr>
      <vt:lpstr>Wingdings</vt:lpstr>
      <vt:lpstr>Tema di Office</vt:lpstr>
      <vt:lpstr>Piano di Rafforzamento Amministrativo  P.R.A. 2014-2020 – Avanzamento Stefano Guerrini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segreteria</dc:creator>
  <cp:lastModifiedBy>Liliana Ramuscello</cp:lastModifiedBy>
  <cp:revision>26</cp:revision>
  <dcterms:created xsi:type="dcterms:W3CDTF">2014-10-25T08:27:08Z</dcterms:created>
  <dcterms:modified xsi:type="dcterms:W3CDTF">2017-06-12T10:51:26Z</dcterms:modified>
</cp:coreProperties>
</file>