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9" r:id="rId2"/>
    <p:sldId id="258" r:id="rId3"/>
    <p:sldId id="260" r:id="rId4"/>
    <p:sldId id="261" r:id="rId5"/>
    <p:sldId id="262" r:id="rId6"/>
    <p:sldId id="263" r:id="rId7"/>
    <p:sldId id="264" r:id="rId8"/>
  </p:sldIdLst>
  <p:sldSz cx="9144000" cy="5143500" type="screen16x9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2B60"/>
    <a:srgbClr val="C273AC"/>
    <a:srgbClr val="CC2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 horzBarState="maximized">
    <p:restoredLeft sz="38640"/>
    <p:restoredTop sz="94674"/>
  </p:normalViewPr>
  <p:slideViewPr>
    <p:cSldViewPr showGuides="1">
      <p:cViewPr varScale="1">
        <p:scale>
          <a:sx n="98" d="100"/>
          <a:sy n="98" d="100"/>
        </p:scale>
        <p:origin x="1026" y="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989062-7B30-4F03-ABAC-12485BD9BC1A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F37015-ADFE-40EC-AB6F-8BD97BF45E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87979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EC958D-DC24-4C99-BEA2-518A976AB290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9D05BB-C3A4-4B66-AF06-B1C9F961A37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8866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7279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98564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48091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63055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17111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0341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 noChangeAspect="1"/>
          </p:cNvSpPr>
          <p:nvPr>
            <p:ph type="title"/>
          </p:nvPr>
        </p:nvSpPr>
        <p:spPr>
          <a:xfrm>
            <a:off x="755576" y="3219822"/>
            <a:ext cx="4968552" cy="1800200"/>
          </a:xfrm>
        </p:spPr>
        <p:txBody>
          <a:bodyPr>
            <a:normAutofit/>
          </a:bodyPr>
          <a:lstStyle/>
          <a:p>
            <a:pPr algn="l"/>
            <a:r>
              <a:rPr lang="it-IT" sz="3500" dirty="0" smtClean="0">
                <a:solidFill>
                  <a:schemeClr val="bg1"/>
                </a:solidFill>
                <a:latin typeface="Impact" charset="0"/>
                <a:ea typeface="Impact" charset="0"/>
                <a:cs typeface="Impact" charset="0"/>
              </a:rPr>
              <a:t>GE.O – Manuale Generale delle Operazioni</a:t>
            </a:r>
            <a:r>
              <a:rPr lang="it-IT" sz="3000" dirty="0" smtClean="0">
                <a:solidFill>
                  <a:schemeClr val="bg1"/>
                </a:solidFill>
                <a:latin typeface="Impact" charset="0"/>
                <a:ea typeface="Impact" charset="0"/>
                <a:cs typeface="Impact" charset="0"/>
              </a:rPr>
              <a:t/>
            </a:r>
            <a:br>
              <a:rPr lang="it-IT" sz="3000" dirty="0" smtClean="0">
                <a:solidFill>
                  <a:schemeClr val="bg1"/>
                </a:solidFill>
                <a:latin typeface="Impact" charset="0"/>
                <a:ea typeface="Impact" charset="0"/>
                <a:cs typeface="Impact" charset="0"/>
              </a:rPr>
            </a:br>
            <a:r>
              <a:rPr lang="it-IT" sz="2500" dirty="0" smtClean="0">
                <a:solidFill>
                  <a:schemeClr val="bg1"/>
                </a:solidFill>
                <a:latin typeface="Impact" charset="0"/>
                <a:ea typeface="Impact" charset="0"/>
                <a:cs typeface="Impact" charset="0"/>
              </a:rPr>
              <a:t>Sabrina Paolini</a:t>
            </a:r>
            <a:endParaRPr lang="it-IT" sz="2500" dirty="0">
              <a:solidFill>
                <a:schemeClr val="bg1"/>
              </a:solidFill>
              <a:latin typeface="Impact" charset="0"/>
              <a:ea typeface="Impact" charset="0"/>
              <a:cs typeface="Impact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60" y="2499742"/>
            <a:ext cx="2251493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75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0352" y="4551583"/>
            <a:ext cx="1268883" cy="527564"/>
          </a:xfrm>
          <a:prstGeom prst="rect">
            <a:avLst/>
          </a:prstGeom>
        </p:spPr>
      </p:pic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b="1" dirty="0"/>
              <a:t>GE.O</a:t>
            </a:r>
            <a:endParaRPr lang="it-IT" dirty="0"/>
          </a:p>
          <a:p>
            <a:pPr marL="0" indent="0" algn="ctr">
              <a:buNone/>
            </a:pPr>
            <a:r>
              <a:rPr lang="it-IT" b="1" dirty="0"/>
              <a:t>MANUALE GENERALE DELLE OPERAZIONI AD USO DI BENEFICIARI, ATTUATORI E DESTINATARI </a:t>
            </a:r>
            <a:r>
              <a:rPr lang="it-IT" b="1" dirty="0" smtClean="0"/>
              <a:t>FINALI</a:t>
            </a:r>
          </a:p>
          <a:p>
            <a:pPr marL="0" indent="0" algn="ctr">
              <a:buNone/>
            </a:pPr>
            <a:r>
              <a:rPr lang="it-IT" sz="1100" b="1" dirty="0" smtClean="0"/>
              <a:t>(Rev. n. 2 approvata con D.D. n. 5576 del 07.06.2017)</a:t>
            </a:r>
            <a:endParaRPr lang="it-IT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0352" y="4551583"/>
            <a:ext cx="1268883" cy="527564"/>
          </a:xfrm>
          <a:prstGeom prst="rect">
            <a:avLst/>
          </a:prstGeom>
        </p:spPr>
      </p:pic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b="1" dirty="0"/>
              <a:t>FINALITA’</a:t>
            </a:r>
            <a:endParaRPr lang="it-IT" dirty="0"/>
          </a:p>
          <a:p>
            <a:pPr marL="0" indent="0" algn="just">
              <a:buNone/>
            </a:pPr>
            <a:r>
              <a:rPr lang="it-IT" dirty="0" smtClean="0"/>
              <a:t>Il Manuale costituisce </a:t>
            </a:r>
            <a:r>
              <a:rPr lang="it-IT" dirty="0"/>
              <a:t>il riferimento per la programmazione attuativa e la gestione delle </a:t>
            </a:r>
            <a:r>
              <a:rPr lang="it-IT" dirty="0" smtClean="0"/>
              <a:t>operazioni </a:t>
            </a:r>
            <a:r>
              <a:rPr lang="it-IT" dirty="0"/>
              <a:t>nell'ambito del PO FSE Umbria </a:t>
            </a:r>
            <a:r>
              <a:rPr lang="it-IT" dirty="0" smtClean="0"/>
              <a:t>2014-2020.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1680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0352" y="4551583"/>
            <a:ext cx="1268883" cy="527564"/>
          </a:xfrm>
          <a:prstGeom prst="rect">
            <a:avLst/>
          </a:prstGeom>
        </p:spPr>
      </p:pic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it-IT" b="1" dirty="0"/>
              <a:t>A CHI E’ </a:t>
            </a:r>
            <a:r>
              <a:rPr lang="it-IT" b="1" dirty="0" smtClean="0"/>
              <a:t>RIVOLTO</a:t>
            </a:r>
            <a:endParaRPr lang="it-IT" dirty="0"/>
          </a:p>
          <a:p>
            <a:pPr marL="0" indent="0" algn="just">
              <a:buNone/>
            </a:pPr>
            <a:r>
              <a:rPr lang="it-IT" dirty="0" smtClean="0"/>
              <a:t>Il Manuale è rivolto ai beneficiari </a:t>
            </a:r>
            <a:r>
              <a:rPr lang="it-IT" dirty="0"/>
              <a:t>del Fondo Sociale Europeo e, in senso ampio, ai destinatari finali ed a tutti gli attori che, a vario titolo, sono interessati a conoscerne le regole attuative, per le diverse tipologie di operazioni che esso può sostenere, nell’ambito del relativo Programma Operativo 2014-2020 </a:t>
            </a:r>
            <a:r>
              <a:rPr lang="it-IT" dirty="0" smtClean="0"/>
              <a:t>dell’Umbria.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40898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0352" y="4551583"/>
            <a:ext cx="1268883" cy="527564"/>
          </a:xfrm>
          <a:prstGeom prst="rect">
            <a:avLst/>
          </a:prstGeom>
        </p:spPr>
      </p:pic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it-IT" b="1" dirty="0" smtClean="0"/>
              <a:t>OBIETTIVO</a:t>
            </a:r>
            <a:endParaRPr lang="it-IT" dirty="0"/>
          </a:p>
          <a:p>
            <a:pPr marL="0" indent="0" algn="just">
              <a:buNone/>
            </a:pPr>
            <a:r>
              <a:rPr lang="it-IT" dirty="0"/>
              <a:t>I</a:t>
            </a:r>
            <a:r>
              <a:rPr lang="it-IT" dirty="0" smtClean="0"/>
              <a:t>ndividuare </a:t>
            </a:r>
            <a:r>
              <a:rPr lang="it-IT" dirty="0"/>
              <a:t>ed evidenziare i “minimi comun denominatori” di programmazione e gestione della maggiore gamma di interventi relativi a politiche attive del lavoro, istruzione e formazione, inclusione sociale attiva e lotta alla povertà, sviluppo della capacità istituzionale ed amministrativa che il FSE del settennio 2014-2020 sostiene.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7896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0352" y="4551583"/>
            <a:ext cx="1268883" cy="527564"/>
          </a:xfrm>
          <a:prstGeom prst="rect">
            <a:avLst/>
          </a:prstGeom>
        </p:spPr>
      </p:pic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it-IT" b="1" dirty="0"/>
              <a:t>COME E’ ORGANIZZATO IL </a:t>
            </a:r>
            <a:r>
              <a:rPr lang="it-IT" b="1" dirty="0" smtClean="0"/>
              <a:t>MANUALE</a:t>
            </a:r>
            <a:endParaRPr lang="it-IT" dirty="0"/>
          </a:p>
          <a:p>
            <a:pPr marL="0" indent="0" algn="just">
              <a:buNone/>
            </a:pPr>
            <a:r>
              <a:rPr lang="it-IT" dirty="0"/>
              <a:t>Il manuale è organizzato in tre parti:</a:t>
            </a:r>
          </a:p>
          <a:p>
            <a:pPr marL="0" lvl="0" indent="0" algn="just">
              <a:buNone/>
            </a:pPr>
            <a:r>
              <a:rPr lang="it-IT" dirty="0" smtClean="0"/>
              <a:t>1. presentazione </a:t>
            </a:r>
            <a:r>
              <a:rPr lang="it-IT" dirty="0"/>
              <a:t>dei principi e delle norme generali di programmazione, accesso ed </a:t>
            </a:r>
            <a:r>
              <a:rPr lang="it-IT" dirty="0" smtClean="0"/>
              <a:t> ammissibilità </a:t>
            </a:r>
            <a:r>
              <a:rPr lang="it-IT" dirty="0"/>
              <a:t>della spesa degli interventi sostenuti dal Fondo Sociale Europeo nell'ambito del PO Umbria;</a:t>
            </a:r>
          </a:p>
          <a:p>
            <a:pPr marL="0" lvl="0" indent="0" algn="just">
              <a:buNone/>
            </a:pPr>
            <a:r>
              <a:rPr lang="it-IT" dirty="0" smtClean="0"/>
              <a:t>2. presentazione </a:t>
            </a:r>
            <a:r>
              <a:rPr lang="it-IT" dirty="0"/>
              <a:t>delle caratteristiche specifiche delle singole tipologie di operazioni, raggruppate in quattro grandi categorie logiche:</a:t>
            </a:r>
          </a:p>
          <a:p>
            <a:pPr lvl="1" algn="just"/>
            <a:r>
              <a:rPr lang="it-IT" dirty="0"/>
              <a:t>misure a sostegno dell'apprendimento e dello sviluppo della capacità istituzionale;</a:t>
            </a:r>
          </a:p>
          <a:p>
            <a:pPr lvl="1" algn="just"/>
            <a:r>
              <a:rPr lang="it-IT" dirty="0"/>
              <a:t>misure di incentivazione dell'occupazione e sostegno allo sviluppo economico;</a:t>
            </a:r>
          </a:p>
          <a:p>
            <a:pPr lvl="1" algn="just"/>
            <a:r>
              <a:rPr lang="it-IT" dirty="0"/>
              <a:t>misure a sostegno dell'inclusione sociale ed della lotta alla povertà;</a:t>
            </a:r>
          </a:p>
          <a:p>
            <a:pPr lvl="1" algn="just"/>
            <a:r>
              <a:rPr lang="it-IT" dirty="0"/>
              <a:t>misure per l’acquisizione di beni e servizi a titolarità regionale;</a:t>
            </a:r>
          </a:p>
          <a:p>
            <a:pPr marL="0" lvl="0" indent="0" algn="just">
              <a:buNone/>
            </a:pPr>
            <a:r>
              <a:rPr lang="it-IT" dirty="0" smtClean="0"/>
              <a:t>3. presentazione </a:t>
            </a:r>
            <a:r>
              <a:rPr lang="it-IT" dirty="0"/>
              <a:t>degli indicatori di monitoraggio fisico riconducibili alle singole tipologie di operazioni.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2874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0352" y="4551583"/>
            <a:ext cx="1268883" cy="527564"/>
          </a:xfrm>
          <a:prstGeom prst="rect">
            <a:avLst/>
          </a:prstGeom>
        </p:spPr>
      </p:pic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b="1" dirty="0"/>
              <a:t>GE.O – </a:t>
            </a:r>
            <a:r>
              <a:rPr lang="it-IT" b="1" dirty="0" smtClean="0"/>
              <a:t>DOCUMENTO </a:t>
            </a:r>
            <a:r>
              <a:rPr lang="it-IT" b="1" dirty="0"/>
              <a:t>IN PROGRESS</a:t>
            </a:r>
            <a:endParaRPr lang="it-IT" dirty="0"/>
          </a:p>
          <a:p>
            <a:endParaRPr lang="it-IT" sz="2000" b="1" dirty="0" smtClean="0"/>
          </a:p>
          <a:p>
            <a:r>
              <a:rPr lang="it-IT" sz="2000" b="1" dirty="0" smtClean="0"/>
              <a:t>Rev</a:t>
            </a:r>
            <a:r>
              <a:rPr lang="it-IT" sz="2000" b="1" dirty="0"/>
              <a:t>. 1 al 18 novembre 2016 (S.O. n. 2 al BURU n. 59 del 30.11.2016)</a:t>
            </a:r>
            <a:endParaRPr lang="it-IT" sz="2000" dirty="0"/>
          </a:p>
          <a:p>
            <a:pPr marL="0" indent="0">
              <a:buNone/>
            </a:pPr>
            <a:r>
              <a:rPr lang="it-IT" b="1" dirty="0"/>
              <a:t> </a:t>
            </a:r>
            <a:endParaRPr lang="it-IT" dirty="0"/>
          </a:p>
          <a:p>
            <a:r>
              <a:rPr lang="it-IT" sz="2000" b="1" dirty="0"/>
              <a:t>Rev. 2 al 7 giugno 2017 (S.O. al BURU del 21.06.2017)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1826281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325</Words>
  <Application>Microsoft Office PowerPoint</Application>
  <PresentationFormat>Presentazione su schermo (16:9)</PresentationFormat>
  <Paragraphs>30</Paragraphs>
  <Slides>7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1" baseType="lpstr">
      <vt:lpstr>Arial</vt:lpstr>
      <vt:lpstr>Calibri</vt:lpstr>
      <vt:lpstr>Impact</vt:lpstr>
      <vt:lpstr>Tema di Office</vt:lpstr>
      <vt:lpstr>GE.O – Manuale Generale delle Operazioni Sabrina Paolini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segreteria</dc:creator>
  <cp:lastModifiedBy>Maria Rita Forti</cp:lastModifiedBy>
  <cp:revision>23</cp:revision>
  <cp:lastPrinted>2017-06-13T06:41:41Z</cp:lastPrinted>
  <dcterms:created xsi:type="dcterms:W3CDTF">2014-10-25T08:27:08Z</dcterms:created>
  <dcterms:modified xsi:type="dcterms:W3CDTF">2017-06-13T06:41:46Z</dcterms:modified>
</cp:coreProperties>
</file>