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58" r:id="rId3"/>
    <p:sldId id="261" r:id="rId4"/>
    <p:sldId id="265" r:id="rId5"/>
    <p:sldId id="266" r:id="rId6"/>
    <p:sldId id="267" r:id="rId7"/>
    <p:sldId id="268" r:id="rId8"/>
    <p:sldId id="269" r:id="rId9"/>
    <p:sldId id="277" r:id="rId10"/>
    <p:sldId id="274" r:id="rId11"/>
    <p:sldId id="275" r:id="rId12"/>
    <p:sldId id="276" r:id="rId13"/>
    <p:sldId id="262" r:id="rId14"/>
    <p:sldId id="270" r:id="rId15"/>
    <p:sldId id="263" r:id="rId16"/>
    <p:sldId id="271" r:id="rId17"/>
    <p:sldId id="260" r:id="rId18"/>
    <p:sldId id="272" r:id="rId19"/>
  </p:sldIdLst>
  <p:sldSz cx="9144000" cy="5143500" type="screen16x9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8640"/>
    <p:restoredTop sz="94674"/>
  </p:normalViewPr>
  <p:slideViewPr>
    <p:cSldViewPr showGuides="1">
      <p:cViewPr varScale="1">
        <p:scale>
          <a:sx n="93" d="100"/>
          <a:sy n="93" d="100"/>
        </p:scale>
        <p:origin x="84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E26E2-4DA7-4F07-A949-57A94B5C61CA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F3451-9722-4770-9D19-78EBCB4A6D5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07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1842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32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659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262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591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0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418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719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866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0108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410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410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41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 noChangeAspect="1"/>
          </p:cNvSpPr>
          <p:nvPr>
            <p:ph type="title"/>
          </p:nvPr>
        </p:nvSpPr>
        <p:spPr>
          <a:xfrm>
            <a:off x="755576" y="3219822"/>
            <a:ext cx="4968552" cy="1800200"/>
          </a:xfrm>
        </p:spPr>
        <p:txBody>
          <a:bodyPr>
            <a:normAutofit/>
          </a:bodyPr>
          <a:lstStyle/>
          <a:p>
            <a:pPr algn="l"/>
            <a:r>
              <a:rPr lang="it-IT" sz="3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R.A.A. PO Umbria FSE 14-20</a:t>
            </a:r>
            <a: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/>
            </a:r>
            <a:br>
              <a:rPr lang="it-IT" sz="30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</a:br>
            <a:r>
              <a:rPr lang="it-IT" sz="2500" dirty="0" smtClean="0">
                <a:solidFill>
                  <a:schemeClr val="bg1"/>
                </a:solidFill>
                <a:latin typeface="Impact" charset="0"/>
                <a:ea typeface="Impact" charset="0"/>
                <a:cs typeface="Impact" charset="0"/>
              </a:rPr>
              <a:t>Sabrina Paolini</a:t>
            </a:r>
            <a:endParaRPr lang="it-IT" sz="2500" dirty="0">
              <a:solidFill>
                <a:schemeClr val="bg1"/>
              </a:solidFill>
              <a:latin typeface="Impact" charset="0"/>
              <a:ea typeface="Impact" charset="0"/>
              <a:cs typeface="Impact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499742"/>
            <a:ext cx="225149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t-IT" sz="1500" b="1" dirty="0" smtClean="0"/>
              <a:t>Indicatori di OUTPUT al 31.12.2016 </a:t>
            </a:r>
            <a:r>
              <a:rPr lang="mr-IN" sz="1500" b="1" dirty="0" smtClean="0"/>
              <a:t>–</a:t>
            </a:r>
            <a:r>
              <a:rPr lang="it-IT" sz="1500" b="1" dirty="0" smtClean="0"/>
              <a:t> PARTECIPANTI ed ENTI</a:t>
            </a:r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just">
              <a:buNone/>
            </a:pPr>
            <a:endParaRPr lang="it-IT" sz="1000" b="1" dirty="0" smtClean="0"/>
          </a:p>
          <a:p>
            <a:pPr marL="0" indent="0" algn="just">
              <a:buNone/>
            </a:pPr>
            <a:endParaRPr lang="it-IT" sz="1000" b="1" dirty="0"/>
          </a:p>
          <a:p>
            <a:pPr marL="0" indent="0" algn="just">
              <a:buNone/>
            </a:pPr>
            <a:r>
              <a:rPr lang="it-IT" sz="1000" b="1" dirty="0" smtClean="0"/>
              <a:t>* il </a:t>
            </a:r>
            <a:r>
              <a:rPr lang="it-IT" sz="1000" b="1" dirty="0"/>
              <a:t>totale dei partecipanti corrisponde alla somma degli indicatori C01+C03+C05 sulla condizione sul mercato del lavoro</a:t>
            </a:r>
          </a:p>
          <a:p>
            <a:pPr marL="0" indent="0" algn="just">
              <a:buNone/>
            </a:pPr>
            <a:endParaRPr lang="it-IT" sz="1000" b="1" dirty="0" smtClean="0"/>
          </a:p>
          <a:p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565106"/>
              </p:ext>
            </p:extLst>
          </p:nvPr>
        </p:nvGraphicFramePr>
        <p:xfrm>
          <a:off x="467544" y="1473935"/>
          <a:ext cx="8208911" cy="27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1560173"/>
                <a:gridCol w="1560173"/>
                <a:gridCol w="1560173"/>
              </a:tblGrid>
              <a:tr h="869661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Arial" charset="0"/>
                        </a:rPr>
                        <a:t>Assi di intervento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Partecipanti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avviati*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N. di progetti destinati alle PA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N. di micro, piccole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e medie imprese finanziate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 - Occupazione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27.190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39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152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II - Inclusione sociale e lotta contro la povertà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55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/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III - Istruzione e formazione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1.551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IV - Capacità istituzionale ed amministrativa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it-IT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</a:tr>
              <a:tr h="137403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V - Assistenza tecnica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21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-</a:t>
                      </a:r>
                      <a:endParaRPr lang="it-IT" sz="1200" dirty="0"/>
                    </a:p>
                  </a:txBody>
                  <a:tcPr>
                    <a:solidFill>
                      <a:srgbClr val="E9EEF4"/>
                    </a:solidFill>
                  </a:tcPr>
                </a:tc>
              </a:tr>
              <a:tr h="349529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TOTALE</a:t>
                      </a:r>
                      <a:endParaRPr lang="it-IT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28.796</a:t>
                      </a:r>
                      <a:endParaRPr lang="it-IT" sz="1200" b="1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69</a:t>
                      </a:r>
                      <a:endParaRPr lang="it-IT" sz="1200" b="1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 smtClean="0"/>
                        <a:t>152</a:t>
                      </a:r>
                      <a:endParaRPr lang="it-IT" sz="1200" b="1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597" y="44439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 smtClean="0"/>
              <a:t>Indicatori di OUTPUT al 31.12.2016 </a:t>
            </a:r>
            <a:r>
              <a:rPr lang="mr-IN" sz="1500" b="1" dirty="0" smtClean="0"/>
              <a:t>–</a:t>
            </a:r>
            <a:r>
              <a:rPr lang="it-IT" sz="1500" b="1" dirty="0"/>
              <a:t> CARATTERISTICHE </a:t>
            </a:r>
            <a:r>
              <a:rPr lang="it-IT" sz="1500" b="1" dirty="0" smtClean="0"/>
              <a:t>DEI PARTECIPANTI AVVIATI</a:t>
            </a:r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83322"/>
              </p:ext>
            </p:extLst>
          </p:nvPr>
        </p:nvGraphicFramePr>
        <p:xfrm>
          <a:off x="467544" y="1563638"/>
          <a:ext cx="8208912" cy="2918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936104"/>
                <a:gridCol w="2088232"/>
                <a:gridCol w="1638182"/>
                <a:gridCol w="1170130"/>
              </a:tblGrid>
              <a:tr h="648072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Arial" charset="0"/>
                        </a:rPr>
                        <a:t>Assi di intervento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Genere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Condizione nel 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mercato del lavoro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Età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Titolo di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studio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I - Occupazione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55,6%</a:t>
                      </a:r>
                    </a:p>
                    <a:p>
                      <a:pPr algn="ctr"/>
                      <a:r>
                        <a:rPr lang="it-IT" sz="1200" dirty="0" smtClean="0"/>
                        <a:t>donne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100%</a:t>
                      </a:r>
                      <a:r>
                        <a:rPr lang="it-IT" sz="1200" baseline="0" dirty="0" smtClean="0"/>
                        <a:t> disoccupati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di cui 18,2% di lungo periodo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14% under </a:t>
                      </a:r>
                      <a:r>
                        <a:rPr lang="it-IT" sz="1200" baseline="0" dirty="0" smtClean="0"/>
                        <a:t>25 anni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12,8% over 54 anni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50,4% con ISCED 3 e 4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II - Inclusione sociale e lotta contro la povertà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83,6%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uomini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90,9%</a:t>
                      </a:r>
                      <a:r>
                        <a:rPr lang="it-IT" sz="1200" baseline="0" dirty="0" smtClean="0"/>
                        <a:t> disoccupati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di cui 72% di lungo periodo</a:t>
                      </a:r>
                    </a:p>
                    <a:p>
                      <a:pPr algn="ctr">
                        <a:spcBef>
                          <a:spcPts val="300"/>
                        </a:spcBef>
                      </a:pPr>
                      <a:r>
                        <a:rPr lang="it-IT" sz="1200" dirty="0" smtClean="0"/>
                        <a:t>9,1% inattivi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36,4% under </a:t>
                      </a:r>
                      <a:r>
                        <a:rPr lang="it-IT" sz="1200" baseline="0" dirty="0" smtClean="0"/>
                        <a:t>25 anni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9,1% over 54 anni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61,8% con ISCED 1 e 2</a:t>
                      </a:r>
                      <a:endParaRPr lang="it-IT" sz="1200" dirty="0"/>
                    </a:p>
                  </a:txBody>
                  <a:tcPr anchor="ctr"/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III - Istruzione e formazione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84,6%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uomini</a:t>
                      </a: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100%</a:t>
                      </a:r>
                      <a:r>
                        <a:rPr lang="it-IT" sz="1200" baseline="0" dirty="0" smtClean="0"/>
                        <a:t> disoccupati</a:t>
                      </a:r>
                    </a:p>
                    <a:p>
                      <a:pPr algn="ctr"/>
                      <a:r>
                        <a:rPr lang="it-IT" sz="1200" baseline="0" dirty="0" smtClean="0"/>
                        <a:t>di cui 4,1% di lungo periodo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99,2% under </a:t>
                      </a:r>
                      <a:r>
                        <a:rPr lang="it-IT" sz="1200" baseline="0" dirty="0" smtClean="0"/>
                        <a:t>25 anni</a:t>
                      </a: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84,8% con ISCED 1 e 2</a:t>
                      </a:r>
                      <a:endParaRPr lang="it-IT" sz="1200" dirty="0"/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  <a:tr h="349529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000000"/>
                          </a:solidFill>
                        </a:rPr>
                        <a:t>TOTALE</a:t>
                      </a:r>
                      <a:endParaRPr lang="it-IT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dirty="0" smtClean="0"/>
                        <a:t>53,4%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i="0" dirty="0" smtClean="0"/>
                        <a:t>donne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i="0" dirty="0" smtClean="0"/>
                        <a:t>99,98%</a:t>
                      </a:r>
                      <a:r>
                        <a:rPr lang="it-IT" sz="1200" b="0" i="0" baseline="0" dirty="0" smtClean="0"/>
                        <a:t> disoccupati</a:t>
                      </a:r>
                    </a:p>
                    <a:p>
                      <a:pPr algn="ctr"/>
                      <a:r>
                        <a:rPr lang="it-IT" sz="1200" b="0" i="0" baseline="0" dirty="0" smtClean="0"/>
                        <a:t>di cui 17,5% di lungo periodo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0,02% inattivi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i="0" dirty="0" smtClean="0"/>
                        <a:t>18,6% under </a:t>
                      </a:r>
                      <a:r>
                        <a:rPr lang="it-IT" sz="1200" b="0" i="0" baseline="0" dirty="0" smtClean="0"/>
                        <a:t>25 anni</a:t>
                      </a:r>
                    </a:p>
                    <a:p>
                      <a:pPr algn="ctr"/>
                      <a:r>
                        <a:rPr lang="it-IT" sz="1200" b="0" i="0" baseline="0" dirty="0" smtClean="0"/>
                        <a:t>12,1% over 54 anni</a:t>
                      </a:r>
                      <a:endParaRPr lang="it-IT" sz="1200" b="0" i="0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i="0" dirty="0" smtClean="0"/>
                        <a:t>48,4% con ISCED 3 e 4</a:t>
                      </a:r>
                      <a:endParaRPr lang="it-IT" sz="1200" b="0" i="0" dirty="0"/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597" y="44439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3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748" y="1059583"/>
            <a:ext cx="8209052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500" b="1" dirty="0" smtClean="0"/>
              <a:t>Indicatori di OUTPUT al 31.12.2016 </a:t>
            </a:r>
            <a:r>
              <a:rPr lang="mr-IN" sz="1500" b="1" dirty="0" smtClean="0"/>
              <a:t>–</a:t>
            </a:r>
            <a:r>
              <a:rPr lang="it-IT" sz="1500" b="1" dirty="0" smtClean="0"/>
              <a:t> PERFORMANCE FRAMEWORK</a:t>
            </a:r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 algn="ctr">
              <a:buNone/>
            </a:pPr>
            <a:endParaRPr lang="it-IT" sz="1500" b="1" dirty="0"/>
          </a:p>
          <a:p>
            <a:pPr marL="0" indent="0" algn="ctr">
              <a:buNone/>
            </a:pPr>
            <a:endParaRPr lang="it-IT" sz="1500" b="1" dirty="0" smtClean="0"/>
          </a:p>
          <a:p>
            <a:pPr marL="0" indent="0">
              <a:buNone/>
            </a:pPr>
            <a:endParaRPr lang="it-IT" b="1" dirty="0" smtClean="0"/>
          </a:p>
          <a:p>
            <a:pPr algn="ctr"/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304017"/>
              </p:ext>
            </p:extLst>
          </p:nvPr>
        </p:nvGraphicFramePr>
        <p:xfrm>
          <a:off x="467544" y="1473935"/>
          <a:ext cx="8208912" cy="2799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2664296"/>
                <a:gridCol w="1188132"/>
                <a:gridCol w="1278142"/>
                <a:gridCol w="1278142"/>
              </a:tblGrid>
              <a:tr h="869661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Arial" charset="0"/>
                        </a:rPr>
                        <a:t>Assi di intervento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Indicatore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Dati al 31.12.2016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Target intermedio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(2018)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Target finale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MS PGothic" charset="0"/>
                          <a:cs typeface="MS PGothic" charset="0"/>
                        </a:rPr>
                        <a:t>(2023)</a:t>
                      </a:r>
                      <a:endParaRPr kumimoji="0" lang="it-IT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MS PGothic" charset="0"/>
                        <a:cs typeface="MS PGothic" charset="0"/>
                      </a:endParaRPr>
                    </a:p>
                  </a:txBody>
                  <a:tcPr marL="12698" marR="12698" marT="12708" marB="0" anchor="ctr" horzOverflow="overflow"/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 - Occupazione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 disoccupati, compresi i disoccupati di lungo periodo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27.190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13.371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46.101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II - Inclusione sociale e lotta contro la povertà</a:t>
                      </a:r>
                    </a:p>
                  </a:txBody>
                  <a:tcPr marL="71995" marR="71995" marT="46801" marB="46801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le altre persone svantaggiate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55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2.283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7.991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276855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III - Istruzione e formazione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effectLst/>
                          <a:latin typeface="+mn-lt"/>
                        </a:rPr>
                        <a:t>i titolari di un diploma </a:t>
                      </a:r>
                      <a:r>
                        <a:rPr lang="it-IT" sz="1200" b="0" i="0" u="none" strike="noStrike" dirty="0" smtClean="0">
                          <a:effectLst/>
                          <a:latin typeface="+mn-lt"/>
                        </a:rPr>
                        <a:t>ISCED 1 </a:t>
                      </a:r>
                      <a:r>
                        <a:rPr lang="it-IT" sz="1200" b="0" i="0" u="none" strike="noStrike" dirty="0">
                          <a:effectLst/>
                          <a:latin typeface="+mn-lt"/>
                        </a:rPr>
                        <a:t>o </a:t>
                      </a:r>
                      <a:r>
                        <a:rPr lang="it-IT" sz="1200" b="0" i="0" u="none" strike="noStrike" dirty="0" smtClean="0">
                          <a:effectLst/>
                          <a:latin typeface="+mn-lt"/>
                        </a:rPr>
                        <a:t>ISCED 2</a:t>
                      </a:r>
                      <a:endParaRPr lang="it-IT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1.315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1.160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6.310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  <a:tr h="276855"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S PGothic" charset="0"/>
                        <a:cs typeface="MS PGothic" charset="0"/>
                      </a:endParaRP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effectLst/>
                          <a:latin typeface="+mn-lt"/>
                        </a:rPr>
                        <a:t>i titolari di un diploma </a:t>
                      </a:r>
                      <a:r>
                        <a:rPr lang="it-IT" sz="1200" b="0" i="0" u="none" strike="noStrike" dirty="0" smtClean="0">
                          <a:effectLst/>
                          <a:latin typeface="+mn-lt"/>
                        </a:rPr>
                        <a:t>ISCED </a:t>
                      </a:r>
                      <a:r>
                        <a:rPr lang="it-IT" sz="1200" b="0" i="0" u="none" strike="noStrike" dirty="0">
                          <a:effectLst/>
                          <a:latin typeface="+mn-lt"/>
                        </a:rPr>
                        <a:t>da 5 a </a:t>
                      </a:r>
                      <a:r>
                        <a:rPr lang="it-IT" sz="1200" b="0" i="0" u="none" strike="noStrike" dirty="0" smtClean="0">
                          <a:effectLst/>
                          <a:latin typeface="+mn-lt"/>
                        </a:rPr>
                        <a:t>8</a:t>
                      </a:r>
                      <a:endParaRPr lang="it-IT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344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1.205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  <a:tr h="276855"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S PGothic" charset="0"/>
                          <a:cs typeface="MS PGothic" charset="0"/>
                        </a:rPr>
                        <a:t>IV - Capacità istituzionale ed amministrativa</a:t>
                      </a:r>
                    </a:p>
                  </a:txBody>
                  <a:tcPr marL="71995" marR="71995" marT="46801" marB="46801" anchor="ctr" horzOverflow="overflow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numero di progetti destinati alle PA</a:t>
                      </a:r>
                      <a:endParaRPr lang="it-I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it-I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0" smtClean="0">
                          <a:solidFill>
                            <a:schemeClr val="tx1"/>
                          </a:solidFill>
                          <a:latin typeface="+mn-lt"/>
                        </a:rPr>
                        <a:t>40</a:t>
                      </a:r>
                      <a:endParaRPr lang="it-IT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E9EEF4"/>
                    </a:solidFill>
                  </a:tcPr>
                </a:tc>
              </a:tr>
            </a:tbl>
          </a:graphicData>
        </a:graphic>
      </p:graphicFrame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597" y="4443958"/>
            <a:ext cx="1268883" cy="5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6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51520" y="1027638"/>
            <a:ext cx="8420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priorità trasversali</a:t>
            </a:r>
          </a:p>
          <a:p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Parità tra uomini e donne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Maggiorazione dell’importo dell’incentivo all’assunzione nel caso di donne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Previsione tra i criteri di selezione di specifici sub-criteri per valorizzare la rispondenza dei progetti a tale priorità</a:t>
            </a:r>
          </a:p>
          <a:p>
            <a:pPr marL="285750" indent="-285750" algn="just">
              <a:buFontTx/>
              <a:buChar char="-"/>
            </a:pP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Prevenzione della discriminazione</a:t>
            </a:r>
          </a:p>
          <a:p>
            <a:pPr marL="285750" indent="-285750" algn="just">
              <a:buFontTx/>
              <a:buChar char="-"/>
            </a:pP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Maggiorazione dell’importo dell’incentivo all’assunzione nel caso di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soggetti svantaggiati e disabili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>
              <a:buFontTx/>
              <a:buChar char="-"/>
            </a:pP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Previsione tra i criteri di selezione di specifici sub-criteri per valorizzare la rispondenza dei progetti a tale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priorità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Progetti specifici per target svantaggiati: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it-IT" sz="1400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Drop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Out (Percorsi in Diritto dovere)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Persone in esecuzione penale esterna (Presa in carico multi professionale per inclusione lavorativa)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517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9512" y="1012153"/>
            <a:ext cx="875771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priorità trasversali</a:t>
            </a:r>
          </a:p>
          <a:p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Sviluppo sostenibile</a:t>
            </a:r>
          </a:p>
          <a:p>
            <a:pPr marL="285750" indent="-285750" algn="just">
              <a:buFontTx/>
              <a:buChar char="-"/>
            </a:pP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Previsione tra i criteri di selezione di specifici sub-criteri per valorizzare la rispondenza dei progetti a tale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priorità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Progetti specifici per sostenere lo sviluppo sostenibile (Percorsi formativi Avviso Smart)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it-IT" sz="14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it-IT" sz="14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Innovazione sociale </a:t>
            </a:r>
          </a:p>
          <a:p>
            <a:pPr marL="285750" indent="-285750" algn="just">
              <a:buFontTx/>
              <a:buChar char="-"/>
            </a:pP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Progetti specifici per sostenere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l’innovazione sociale (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Percorsi formativi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lo sviluppo di competenze professionali connotate da profili di innovatività Avviso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Smart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Progetti di innovazione sociale, anche nell’ambito della Strategia Agenda Urbana, finanziati con risorse dell’Asse Inclusione Sociale 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it-IT" sz="14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151112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07504" y="915566"/>
            <a:ext cx="8901731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Approccio Integrato allo Sviluppo Territoriale</a:t>
            </a:r>
          </a:p>
          <a:p>
            <a:pPr>
              <a:lnSpc>
                <a:spcPct val="150000"/>
              </a:lnSpc>
            </a:pPr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Modalità </a:t>
            </a:r>
            <a:r>
              <a:rPr lang="it-IT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attuativa: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Accordo Art. 15 L.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241/90 (buona pratica)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Strategia Agenda Urbana: </a:t>
            </a:r>
          </a:p>
          <a:p>
            <a:r>
              <a:rPr lang="it-IT" sz="1400" u="sng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Risorse totali: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€ 35,566.976, di cui € 4.750.576 Asse II FSE</a:t>
            </a:r>
          </a:p>
          <a:p>
            <a:pPr algn="just"/>
            <a:r>
              <a:rPr lang="it-IT" sz="1400" u="sng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Finanziamento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servizi sociali innovativi per nuclei familiari multiproblematici e persone svantaggiate, progetti diffusione e scambio di best </a:t>
            </a:r>
            <a:r>
              <a:rPr lang="it-IT" sz="1400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practices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per servizi alle famiglie (modello della sussidiarietà circolare), rafforzamento delle attività delle imprese sociali di inserimento lavorativo. </a:t>
            </a:r>
          </a:p>
          <a:p>
            <a:pPr algn="just"/>
            <a:r>
              <a:rPr lang="it-IT" sz="1400" u="sng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 31.12.2016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approvati i Programmi  Urbani di Terni, Spoleto e Perugia.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Aree </a:t>
            </a:r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Interne:</a:t>
            </a:r>
          </a:p>
          <a:p>
            <a:r>
              <a:rPr lang="it-IT" sz="1400" u="sng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Risorse totali: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22 mln circa,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 cui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3.562.932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Asse II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 IV FSE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it-IT" sz="1400" u="sng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Finanziamento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buoni servizio per servizi socio-educativi prima infanzia.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ITI per il Bacino Trasimeno</a:t>
            </a:r>
            <a:r>
              <a:rPr lang="it-IT" sz="1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nell’anno 2017 è stata avviata la riprogrammazione del POR FSE 2014-2020 al </a:t>
            </a:r>
          </a:p>
          <a:p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fine di introdurre la previsione dello strumento. Il FSE contribuirà per € 2 milioni (Assi II, IV e V)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472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42269" y="1059582"/>
            <a:ext cx="89017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Misure interregionali e transnazionali</a:t>
            </a:r>
          </a:p>
          <a:p>
            <a:endParaRPr lang="it-IT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Programma </a:t>
            </a:r>
            <a:r>
              <a:rPr lang="it-IT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Eurodissèè</a:t>
            </a:r>
            <a:endParaRPr lang="it-IT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Tirocini extra-curriculari per giovani tra i 18 e i 32 anni, provenienti da regioni dell’Assemblea delle Regioni d’Europa aderenti al Programma.</a:t>
            </a:r>
          </a:p>
          <a:p>
            <a:endParaRPr lang="it-IT" b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Progetto Interregionale di materia di comunicazione </a:t>
            </a:r>
            <a:r>
              <a:rPr lang="it-IT" b="1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European</a:t>
            </a:r>
            <a:r>
              <a:rPr lang="it-IT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Social Sound</a:t>
            </a:r>
          </a:p>
          <a:p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Regione Umbria è capofila del Progetto ed hanno aderito le Regioni Basilicata, Sicilia, Toscana e l’ANPAL.</a:t>
            </a:r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655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23528" y="1347614"/>
            <a:ext cx="842493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 seguenti aspetti del RAA 2016 saranno trattati in successive presentazioni:</a:t>
            </a:r>
          </a:p>
          <a:p>
            <a:endParaRPr lang="it-IT" sz="2000" b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Progressi nell’attuazione del Piano di Valutazione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Risultati delle misure di informazione e pubblicità de fondi attuate nel quadro della Strategia di Comunicazione</a:t>
            </a:r>
          </a:p>
          <a:p>
            <a:pPr marL="285750" indent="-285750">
              <a:buFontTx/>
              <a:buChar char="-"/>
            </a:pPr>
            <a:r>
              <a:rPr lang="it-IT" sz="20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Azioni per rafforzare la capacità delle autorità di gestire e utilizzare i fondi</a:t>
            </a:r>
          </a:p>
          <a:p>
            <a:endParaRPr lang="it-IT" b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68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899592" y="1635646"/>
            <a:ext cx="75608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Grazie per l’attenzione!</a:t>
            </a:r>
          </a:p>
          <a:p>
            <a:pPr algn="ctr"/>
            <a:endParaRPr lang="it-IT" sz="3200" b="1" i="1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it-IT" sz="3200" b="1" i="1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Sabrina Paolini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671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7544" y="1347614"/>
            <a:ext cx="84249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Sabrina Paolini</a:t>
            </a:r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it-IT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Rapporto </a:t>
            </a:r>
            <a:r>
              <a:rPr lang="it-IT" sz="2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Annuale di Attuazione </a:t>
            </a:r>
            <a:r>
              <a:rPr lang="it-IT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 Umbria </a:t>
            </a:r>
            <a:r>
              <a:rPr lang="it-IT" sz="2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FSE </a:t>
            </a:r>
            <a:r>
              <a:rPr lang="it-IT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14-20</a:t>
            </a:r>
          </a:p>
          <a:p>
            <a:r>
              <a:rPr lang="it-IT" sz="2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Punto n. 4 ordine del giorno</a:t>
            </a:r>
            <a:endParaRPr lang="it-IT" sz="26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it-IT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(Presentazione </a:t>
            </a:r>
            <a:r>
              <a:rPr 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ed approvazione art. 50, </a:t>
            </a:r>
            <a:r>
              <a:rPr 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cc.1, 2, 4, art. 110</a:t>
            </a:r>
            <a:r>
              <a:rPr 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c. 2, </a:t>
            </a:r>
            <a:r>
              <a:rPr lang="it-IT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lett</a:t>
            </a:r>
            <a:r>
              <a:rPr 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b, art. 111 </a:t>
            </a:r>
          </a:p>
          <a:p>
            <a:pPr algn="ctr"/>
            <a:r>
              <a:rPr lang="it-IT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Reg</a:t>
            </a:r>
            <a:r>
              <a:rPr lang="it-IT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UE 1303/2013)</a:t>
            </a: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51520" y="915566"/>
            <a:ext cx="8568953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i principali tratti dell’attuazione del PO</a:t>
            </a:r>
          </a:p>
          <a:p>
            <a:endParaRPr lang="it-IT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Avvio di provvedimenti in tutti gli Assi prioritari, sulla base del riparto di competenze tra gli </a:t>
            </a:r>
            <a:r>
              <a:rPr lang="it-IT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RdA</a:t>
            </a: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(D.I.A.)</a:t>
            </a:r>
          </a:p>
          <a:p>
            <a:pPr marL="342900" indent="-34290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Manuale Generale per la Gestione delle Operazioni </a:t>
            </a: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GEO </a:t>
            </a:r>
            <a:endParaRPr lang="it-IT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Sistema </a:t>
            </a:r>
            <a:r>
              <a:rPr lang="it-IT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informativo per il </a:t>
            </a: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monitoraggio e l’attuazione</a:t>
            </a:r>
          </a:p>
          <a:p>
            <a:pPr algn="ctr"/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***</a:t>
            </a:r>
            <a:endParaRPr lang="it-IT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Redazione del documento relativo al SI.GE.CO. </a:t>
            </a:r>
          </a:p>
          <a:p>
            <a:pPr marL="342900" indent="-342900">
              <a:buFontTx/>
              <a:buChar char="-"/>
            </a:pPr>
            <a:r>
              <a:rPr lang="it-IT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Designazione delle Autorità di Gestione e di </a:t>
            </a: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Certificazione</a:t>
            </a:r>
          </a:p>
          <a:p>
            <a:pPr algn="ctr"/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***</a:t>
            </a:r>
          </a:p>
          <a:p>
            <a:pPr marL="342900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Attuazione dell’approccio territoriale integrato </a:t>
            </a:r>
          </a:p>
          <a:p>
            <a:pPr marL="800100" lvl="1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Approvazione n. 3 Programma urbani</a:t>
            </a:r>
          </a:p>
          <a:p>
            <a:pPr marL="800100" lvl="1" indent="-34290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Avanzamento processo di co-progettazione per Aree Interne e ITI</a:t>
            </a:r>
          </a:p>
          <a:p>
            <a:pPr marL="342900" indent="-342900">
              <a:buFontTx/>
              <a:buChar char="-"/>
            </a:pPr>
            <a:endParaRPr lang="it-IT" sz="20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FontTx/>
              <a:buChar char="-"/>
            </a:pPr>
            <a:endParaRPr lang="it-IT" sz="20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5586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9512" y="915566"/>
            <a:ext cx="8829723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Attuazione ASSE OCCUPAZIONE</a:t>
            </a:r>
          </a:p>
          <a:p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Provvedimenti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relativi a: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Percorsi formativi integrati SMART (aula, tirocini)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Voucher formativi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Tirocini formativi extra-curriculari, anche interregionali e internazionali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Incentivi all’assunzione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Servizi per l’Impiego</a:t>
            </a:r>
          </a:p>
          <a:p>
            <a:pPr marL="342900" indent="-342900">
              <a:buFontTx/>
              <a:buChar char="-"/>
            </a:pPr>
            <a:r>
              <a:rPr lang="it-IT" sz="15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Azioni di sistema (SIL e SARE)</a:t>
            </a:r>
          </a:p>
          <a:p>
            <a:pPr>
              <a:lnSpc>
                <a:spcPct val="20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pubblica ammissibile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operazioni selezionate: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14.572.062,46 (13,6%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</a:t>
            </a:r>
          </a:p>
          <a:p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totale dichiarata dai beneficiari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4.659.169,06 (4,3%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 </a:t>
            </a:r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Fattori che hanno influenzato l’attuazione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Riallocazione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delle funzioni (L. 56/2014 e L.R. 10/2015)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 conseguente riorganizzazione regionale;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Nuova definizione status di disoccupato, definizione del Piano Nazionale delle Politiche attive del lavoro, istituzione assegno di ricollocazione, integrazione con i PON;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Nuovo sistema nazionale di riconoscimento delle qualifiche e dispositivi regionali (CERTUM).</a:t>
            </a:r>
          </a:p>
          <a:p>
            <a:pPr marL="285750" indent="-285750">
              <a:buFontTx/>
              <a:buChar char="-"/>
            </a:pPr>
            <a:endParaRPr lang="it-IT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87924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9512" y="1059582"/>
            <a:ext cx="882972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Attuazione ASSE INCLUSIONE SOCIALE E LOTTA ALLA POVERTÀ</a:t>
            </a:r>
          </a:p>
          <a:p>
            <a:endParaRPr lang="it-IT" sz="15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Provvedimenti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relativi a: </a:t>
            </a:r>
            <a:endParaRPr lang="it-IT" sz="14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     Progetti di presa in carico multidisciplinare per soggetti in esecuzione penale esterna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Manutenzione evolutiva del Sistema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nformativo Sociale 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Agenda Urbana: approvazione del Programma Urbano per il Comune di Terni, Spoleto e Perugia</a:t>
            </a:r>
          </a:p>
          <a:p>
            <a:pPr marL="342900" indent="-342900">
              <a:buFontTx/>
              <a:buChar char="-"/>
            </a:pP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Formazione elenco regionale Family </a:t>
            </a:r>
            <a:r>
              <a:rPr lang="it-IT" sz="1400" dirty="0" err="1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Helper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it-IT" sz="14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</a:t>
            </a: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pubblica ammissibile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operazioni selezionate: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2.908.083,12 (5,2%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</a:t>
            </a:r>
          </a:p>
          <a:p>
            <a:pPr>
              <a:lnSpc>
                <a:spcPct val="150000"/>
              </a:lnSpc>
            </a:pP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totale dichiarata dai beneficiari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629.444,03 (1,1%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 </a:t>
            </a:r>
            <a:endParaRPr lang="it-IT" sz="14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5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Fattori che hanno influenzato l’attuazione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Definizione del SIA di cui al Piano di Contrasto alla povertà (livello nazionale)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Istituzione di organismi per la </a:t>
            </a:r>
            <a:r>
              <a:rPr lang="it-IT" sz="1400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governance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unitaria e l’integrazione con il PON Inclusione sociale (livello regionale)</a:t>
            </a:r>
          </a:p>
          <a:p>
            <a:pPr marL="285750" indent="-285750" algn="just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Raccordo tra i livelli di governo regionale (Regione, Comuni, Zone Sociali) in tema di competenze sociali</a:t>
            </a:r>
          </a:p>
          <a:p>
            <a:pPr algn="just"/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5589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39552" y="1131590"/>
            <a:ext cx="80648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Attuazione ASSE ISTRUZIONE E FORMAZIONE</a:t>
            </a:r>
          </a:p>
          <a:p>
            <a:endParaRPr lang="it-IT" sz="15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Provvedimenti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relativi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a: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Percorsi per il Diritto-Dovere 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Servizi alle imprese con Piano di Sviluppo occupazionale (Formazione continua);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Percorsi ITS;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Implementazione repertorio delle qualifiche professionali (Azione di Sistema).</a:t>
            </a:r>
          </a:p>
          <a:p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     Progetto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Pilota: diffusione cultura d’impresa nelle scuole;</a:t>
            </a:r>
          </a:p>
          <a:p>
            <a:endParaRPr lang="it-IT" sz="1400" dirty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200000"/>
              </a:lnSpc>
            </a:pP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pubblica ammissibile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operazioni selezionate: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9.992.008,32 (17,63%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</a:t>
            </a:r>
          </a:p>
          <a:p>
            <a:pPr>
              <a:lnSpc>
                <a:spcPct val="200000"/>
              </a:lnSpc>
            </a:pP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totale dichiarata dai beneficiari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€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2.709.403,36 (4,78%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della dotazione) 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84915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83568" y="1419622"/>
            <a:ext cx="83256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Attuazione ASSE CAPACITÀ ISTITUZIONALE ED AMMINISTRATIVA</a:t>
            </a:r>
          </a:p>
          <a:p>
            <a:endParaRPr lang="it-IT" sz="16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Provvedimenti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relativi a: </a:t>
            </a:r>
            <a:endParaRPr lang="it-IT" sz="14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Piano di Rafforzamento Amministrativo – PRA; 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Piano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ormativo Integrato;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Progetto </a:t>
            </a:r>
            <a:r>
              <a:rPr lang="it-IT" sz="1400" dirty="0" err="1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LINKEDUMBRIAEntiLocali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200000"/>
              </a:lnSpc>
            </a:pP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pubblica ammissibile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operazioni selezionate: € 156.916,68 (1,7% della dotazione)</a:t>
            </a:r>
          </a:p>
          <a:p>
            <a:pPr>
              <a:lnSpc>
                <a:spcPct val="200000"/>
              </a:lnSpc>
            </a:pPr>
            <a:r>
              <a:rPr lang="it-IT" sz="1400" b="1" dirty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totale dichiarata dai beneficiari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€ 43,751,28 (0,48% della dotazione) </a:t>
            </a:r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04110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55577" y="998936"/>
            <a:ext cx="80648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Annualità 2016: Attuazione ASSE ASSISTENZA TECNICA</a:t>
            </a:r>
          </a:p>
          <a:p>
            <a:endParaRPr lang="it-IT" sz="1600" b="1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Provvedimenti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relativi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a: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Adeguamento del Sistema </a:t>
            </a:r>
            <a:r>
              <a:rPr lang="it-IT" sz="1400" dirty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nformativo Regionale (SIRU)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Attività afferenti il Piano di Comunicazione</a:t>
            </a:r>
          </a:p>
          <a:p>
            <a:pPr marL="342900" indent="-342900">
              <a:buFontTx/>
              <a:buChar char="-"/>
            </a:pP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Assistenza Tecnica al POR FSE 2014-2020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20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pubblica ammissibile 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 operazioni selezionate: € 1.412.035,92 (15,6% della dotazione)</a:t>
            </a:r>
          </a:p>
          <a:p>
            <a:pPr>
              <a:lnSpc>
                <a:spcPct val="200000"/>
              </a:lnSpc>
            </a:pPr>
            <a:r>
              <a:rPr lang="it-IT" sz="14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Spesa totale dichiarata dai beneficiari</a:t>
            </a:r>
            <a:r>
              <a:rPr lang="it-IT" sz="1400" dirty="0" smtClean="0">
                <a:solidFill>
                  <a:srgbClr val="00206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€ 379.490,59 (4,20% della dotazione) </a:t>
            </a:r>
          </a:p>
          <a:p>
            <a:pPr>
              <a:lnSpc>
                <a:spcPct val="200000"/>
              </a:lnSpc>
            </a:pPr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90967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55577" y="998936"/>
            <a:ext cx="80648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sz="160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t-IT" dirty="0">
                <a:solidFill>
                  <a:srgbClr val="0066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it-IT" sz="1600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477748" y="1059583"/>
            <a:ext cx="8209052" cy="345638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1500" b="1" dirty="0" smtClean="0"/>
              <a:t>Avanzamento finanziario al 31.12.2016</a:t>
            </a:r>
            <a:endParaRPr lang="it-IT" b="1" dirty="0" smtClean="0"/>
          </a:p>
          <a:p>
            <a:pPr marL="0" indent="0">
              <a:buNone/>
            </a:pPr>
            <a:endParaRPr lang="it-IT" b="1" dirty="0" smtClean="0"/>
          </a:p>
          <a:p>
            <a:pPr algn="ctr"/>
            <a:endParaRPr lang="it-IT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9622"/>
            <a:ext cx="8351837" cy="265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91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1387</Words>
  <Application>Microsoft Office PowerPoint</Application>
  <PresentationFormat>Presentazione su schermo (16:9)</PresentationFormat>
  <Paragraphs>284</Paragraphs>
  <Slides>18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 Unicode MS</vt:lpstr>
      <vt:lpstr>MS PGothic</vt:lpstr>
      <vt:lpstr>Arial</vt:lpstr>
      <vt:lpstr>Calibri</vt:lpstr>
      <vt:lpstr>Impact</vt:lpstr>
      <vt:lpstr>Mangal</vt:lpstr>
      <vt:lpstr>Tema di Office</vt:lpstr>
      <vt:lpstr>R.A.A. PO Umbria FSE 14-20 Sabrina Paolini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Maria Rita Forti</cp:lastModifiedBy>
  <cp:revision>57</cp:revision>
  <cp:lastPrinted>2017-06-12T09:43:28Z</cp:lastPrinted>
  <dcterms:created xsi:type="dcterms:W3CDTF">2014-10-25T08:27:08Z</dcterms:created>
  <dcterms:modified xsi:type="dcterms:W3CDTF">2017-06-13T06:36:27Z</dcterms:modified>
</cp:coreProperties>
</file>