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62" r:id="rId3"/>
    <p:sldId id="271" r:id="rId4"/>
    <p:sldId id="267" r:id="rId5"/>
    <p:sldId id="263" r:id="rId6"/>
    <p:sldId id="264" r:id="rId7"/>
    <p:sldId id="266" r:id="rId8"/>
    <p:sldId id="270" r:id="rId9"/>
    <p:sldId id="258" r:id="rId10"/>
    <p:sldId id="269" r:id="rId11"/>
    <p:sldId id="261" r:id="rId12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B60"/>
    <a:srgbClr val="C273AC"/>
    <a:srgbClr val="CC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03" autoAdjust="0"/>
    <p:restoredTop sz="94674"/>
  </p:normalViewPr>
  <p:slideViewPr>
    <p:cSldViewPr showGuides="1">
      <p:cViewPr varScale="1">
        <p:scale>
          <a:sx n="93" d="100"/>
          <a:sy n="93" d="100"/>
        </p:scale>
        <p:origin x="138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C958D-DC24-4C99-BEA2-518A976AB290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D05BB-C3A4-4B66-AF06-B1C9F961A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86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414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4130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41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Insieme fanno il 79,5%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41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742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068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068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068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097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 noChangeAspect="1"/>
          </p:cNvSpPr>
          <p:nvPr>
            <p:ph type="title"/>
          </p:nvPr>
        </p:nvSpPr>
        <p:spPr>
          <a:xfrm>
            <a:off x="755576" y="3219822"/>
            <a:ext cx="4968552" cy="1800200"/>
          </a:xfrm>
        </p:spPr>
        <p:txBody>
          <a:bodyPr>
            <a:normAutofit/>
          </a:bodyPr>
          <a:lstStyle/>
          <a:p>
            <a:pPr algn="l"/>
            <a:r>
              <a:rPr lang="it-IT" sz="20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Informativa sulla chiusura del POR FSE Umbria 2007/2013</a:t>
            </a:r>
            <a:br>
              <a:rPr lang="it-IT" sz="20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</a:br>
            <a:r>
              <a:rPr lang="it-IT" sz="2000" dirty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/>
            </a:r>
            <a:br>
              <a:rPr lang="it-IT" sz="2000" dirty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</a:br>
            <a:r>
              <a:rPr lang="it-IT" sz="20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Sabrina Paolini</a:t>
            </a:r>
            <a:endParaRPr lang="it-IT" sz="2000" dirty="0">
              <a:solidFill>
                <a:schemeClr val="bg1"/>
              </a:solidFill>
              <a:latin typeface="Impact" charset="0"/>
              <a:ea typeface="Impact" charset="0"/>
              <a:cs typeface="Impact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2915" y="2355726"/>
            <a:ext cx="2251493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algn="just"/>
            <a:r>
              <a:rPr lang="it-IT" sz="1500" dirty="0" smtClean="0"/>
              <a:t>Costante supporto agli O.I. del POR e coordinamento degli stessi attraverso incontri, predisposizione di file relativi alla rilevazione dei dati finanziari, di anomalie in merito ai dati fisici e procedurali ecc.;</a:t>
            </a:r>
          </a:p>
          <a:p>
            <a:endParaRPr lang="it-IT" sz="1500" dirty="0" smtClean="0"/>
          </a:p>
          <a:p>
            <a:pPr algn="just"/>
            <a:r>
              <a:rPr lang="it-IT" sz="1500" dirty="0" smtClean="0"/>
              <a:t>Esame di tutte le operazioni finanziate, verifica dei requisiti di </a:t>
            </a:r>
            <a:r>
              <a:rPr lang="it-IT" sz="1500" dirty="0" err="1" smtClean="0"/>
              <a:t>certificabilità</a:t>
            </a:r>
            <a:r>
              <a:rPr lang="it-IT" sz="1500" dirty="0" smtClean="0"/>
              <a:t> e predisposizione dell’elenco dei progetti completi, in uso e funzionanti ai sensi di quanto previsto dal par. 3.5 della </a:t>
            </a:r>
            <a:r>
              <a:rPr lang="it-IT" sz="1500" dirty="0" err="1" smtClean="0"/>
              <a:t>Dec</a:t>
            </a:r>
            <a:r>
              <a:rPr lang="it-IT" sz="1500" dirty="0" smtClean="0"/>
              <a:t>. CE C(2015) 2771 del 30.04.2015, predisposto dall’</a:t>
            </a:r>
            <a:r>
              <a:rPr lang="it-IT" sz="1500" dirty="0" err="1" smtClean="0"/>
              <a:t>AdG</a:t>
            </a:r>
            <a:r>
              <a:rPr lang="it-IT" sz="1500" dirty="0" smtClean="0"/>
              <a:t> e verificato dall’ </a:t>
            </a:r>
            <a:r>
              <a:rPr lang="it-IT" sz="1500" dirty="0" err="1" smtClean="0"/>
              <a:t>AdA</a:t>
            </a:r>
            <a:r>
              <a:rPr lang="it-IT" sz="1500" dirty="0" smtClean="0"/>
              <a:t>;</a:t>
            </a:r>
          </a:p>
          <a:p>
            <a:endParaRPr lang="it-IT" sz="1500" dirty="0" smtClean="0"/>
          </a:p>
          <a:p>
            <a:pPr lvl="0" algn="just"/>
            <a:r>
              <a:rPr lang="it-IT" sz="1500" dirty="0" smtClean="0"/>
              <a:t>Estrapolazione dal sistema informativo della situazione in merito ai controlli in loco effettuati (numero di controlli, percentuale di spesa controllata, esiti ecc.);</a:t>
            </a:r>
          </a:p>
          <a:p>
            <a:pPr lvl="0"/>
            <a:endParaRPr lang="it-IT" sz="1500" dirty="0" smtClean="0"/>
          </a:p>
          <a:p>
            <a:pPr lvl="0"/>
            <a:r>
              <a:rPr lang="it-IT" sz="1500" dirty="0" smtClean="0"/>
              <a:t>Verifica che nei progetti inseriti in attestazione di spesa non vi sono progetti generatori di entrate;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9541" y="4443958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28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it-IT" sz="1500" dirty="0" smtClean="0"/>
              <a:t>Verifica </a:t>
            </a:r>
            <a:r>
              <a:rPr lang="it-IT" sz="1500" dirty="0"/>
              <a:t>del rispetto di quanto previsto </a:t>
            </a:r>
            <a:r>
              <a:rPr lang="it-IT" sz="1500" dirty="0" smtClean="0"/>
              <a:t>all’ex </a:t>
            </a:r>
            <a:r>
              <a:rPr lang="it-IT" sz="1500" dirty="0"/>
              <a:t>art. 78 Reg. 1083/2006 in merito alla certificazione degli anticipi</a:t>
            </a:r>
            <a:r>
              <a:rPr lang="it-IT" sz="1500" dirty="0" smtClean="0"/>
              <a:t>;</a:t>
            </a:r>
          </a:p>
          <a:p>
            <a:pPr marL="0" indent="0">
              <a:buNone/>
            </a:pPr>
            <a:endParaRPr lang="it-IT" sz="1500" dirty="0"/>
          </a:p>
          <a:p>
            <a:pPr algn="just"/>
            <a:r>
              <a:rPr lang="it-IT" sz="1500" dirty="0" smtClean="0"/>
              <a:t>Pagamento </a:t>
            </a:r>
            <a:r>
              <a:rPr lang="it-IT" sz="1500" dirty="0"/>
              <a:t>del contributo spettante ai beneficiari prima dell’invio del pacchetto di </a:t>
            </a:r>
            <a:r>
              <a:rPr lang="it-IT" sz="1500" dirty="0" smtClean="0"/>
              <a:t>chiusura;</a:t>
            </a:r>
          </a:p>
          <a:p>
            <a:pPr marL="0" indent="0" algn="just">
              <a:buNone/>
            </a:pPr>
            <a:endParaRPr lang="it-IT" sz="1500" dirty="0" smtClean="0"/>
          </a:p>
          <a:p>
            <a:pPr algn="just"/>
            <a:r>
              <a:rPr lang="it-IT" sz="1500" dirty="0" smtClean="0"/>
              <a:t>Correzioni di eventuali errori ed irregolarità;  </a:t>
            </a:r>
          </a:p>
          <a:p>
            <a:pPr algn="just"/>
            <a:endParaRPr lang="it-IT" sz="1500" dirty="0" smtClean="0"/>
          </a:p>
          <a:p>
            <a:pPr algn="just"/>
            <a:r>
              <a:rPr lang="it-IT" sz="1500" dirty="0" smtClean="0"/>
              <a:t>Elaborazione del </a:t>
            </a:r>
            <a:r>
              <a:rPr lang="it-IT" sz="1500" b="1" dirty="0" smtClean="0"/>
              <a:t>Rapporto Finale di Esecuzione </a:t>
            </a:r>
            <a:r>
              <a:rPr lang="it-IT" sz="1500" dirty="0" smtClean="0"/>
              <a:t>e trasmissione alla Commissione Europea entro il 31.03.2017 di tutti di documenti di chiusura.</a:t>
            </a:r>
            <a:endParaRPr lang="it-IT" dirty="0" smtClean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1549" y="4371950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42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1549" y="4443958"/>
            <a:ext cx="1268883" cy="527564"/>
          </a:xfrm>
          <a:prstGeom prst="rect">
            <a:avLst/>
          </a:prstGeom>
        </p:spPr>
      </p:pic>
      <p:sp>
        <p:nvSpPr>
          <p:cNvPr id="8" name="Segnaposto contenuto 7"/>
          <p:cNvSpPr txBox="1">
            <a:spLocks noGrp="1"/>
          </p:cNvSpPr>
          <p:nvPr>
            <p:ph idx="1"/>
          </p:nvPr>
        </p:nvSpPr>
        <p:spPr>
          <a:xfrm>
            <a:off x="457200" y="1200151"/>
            <a:ext cx="8229600" cy="2702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IT" sz="28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Sabrina Paolini</a:t>
            </a:r>
            <a: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it-IT" dirty="0" smtClean="0">
              <a:solidFill>
                <a:srgbClr val="0066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r>
              <a:rPr lang="it-IT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Informativa sulla chiusura del POR FSE 2007-2013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Punto n. </a:t>
            </a:r>
            <a:r>
              <a:rPr lang="it-IT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 </a:t>
            </a:r>
            <a:r>
              <a:rPr lang="it-IT" sz="2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ordine del giorno</a:t>
            </a:r>
            <a:endParaRPr lang="it-IT" sz="2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r>
              <a:rPr lang="it-IT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54587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7748" y="1059583"/>
            <a:ext cx="8209052" cy="34563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1500" b="1" dirty="0" smtClean="0"/>
              <a:t>Informazioni finanziarie POR FSE 2007/2013 Regione Umbria</a:t>
            </a:r>
            <a:endParaRPr lang="it-IT" b="1" dirty="0" smtClean="0"/>
          </a:p>
          <a:p>
            <a:endParaRPr lang="it-IT" b="1" dirty="0" smtClean="0"/>
          </a:p>
          <a:p>
            <a:pPr algn="ctr"/>
            <a:endParaRPr lang="it-IT" dirty="0" smtClean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394260"/>
              </p:ext>
            </p:extLst>
          </p:nvPr>
        </p:nvGraphicFramePr>
        <p:xfrm>
          <a:off x="683568" y="1491630"/>
          <a:ext cx="7776864" cy="2815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5728"/>
                <a:gridCol w="1284467"/>
                <a:gridCol w="1284467"/>
                <a:gridCol w="1284467"/>
                <a:gridCol w="997735"/>
              </a:tblGrid>
              <a:tr h="811802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Asse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Programmazione</a:t>
                      </a:r>
                      <a:r>
                        <a:rPr lang="it-IT" sz="1200" baseline="0" dirty="0" smtClean="0"/>
                        <a:t> totale</a:t>
                      </a:r>
                    </a:p>
                    <a:p>
                      <a:pPr algn="ctr"/>
                      <a:endParaRPr lang="it-IT" sz="1200" baseline="0" dirty="0" smtClean="0"/>
                    </a:p>
                    <a:p>
                      <a:pPr algn="ctr"/>
                      <a:r>
                        <a:rPr lang="it-IT" sz="1200" baseline="0" dirty="0" smtClean="0"/>
                        <a:t>(A)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Impegni</a:t>
                      </a:r>
                    </a:p>
                    <a:p>
                      <a:pPr algn="ctr"/>
                      <a:endParaRPr lang="it-IT" sz="1200" dirty="0" smtClean="0"/>
                    </a:p>
                    <a:p>
                      <a:pPr algn="ctr"/>
                      <a:endParaRPr lang="it-IT" sz="1200" dirty="0" smtClean="0"/>
                    </a:p>
                    <a:p>
                      <a:pPr algn="ctr"/>
                      <a:r>
                        <a:rPr lang="it-IT" sz="1200" dirty="0" smtClean="0"/>
                        <a:t>(B)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Spese pubbliche ammissibili</a:t>
                      </a:r>
                      <a:r>
                        <a:rPr lang="it-IT" sz="1200" baseline="0" dirty="0" smtClean="0"/>
                        <a:t> certificate </a:t>
                      </a:r>
                    </a:p>
                    <a:p>
                      <a:pPr algn="ctr"/>
                      <a:r>
                        <a:rPr lang="it-IT" sz="1200" baseline="0" dirty="0" smtClean="0"/>
                        <a:t>(C)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Efficienza</a:t>
                      </a:r>
                      <a:r>
                        <a:rPr lang="it-IT" sz="1200" baseline="0" dirty="0" smtClean="0"/>
                        <a:t> realizzativa</a:t>
                      </a:r>
                    </a:p>
                    <a:p>
                      <a:pPr algn="ctr"/>
                      <a:endParaRPr lang="it-IT" sz="1200" baseline="0" dirty="0" smtClean="0"/>
                    </a:p>
                    <a:p>
                      <a:pPr algn="ctr"/>
                      <a:r>
                        <a:rPr lang="it-IT" sz="1200" baseline="0" dirty="0" smtClean="0"/>
                        <a:t>(C/A) %</a:t>
                      </a:r>
                      <a:endParaRPr lang="it-IT" sz="1200" dirty="0"/>
                    </a:p>
                  </a:txBody>
                  <a:tcPr anchor="ctr"/>
                </a:tc>
              </a:tr>
              <a:tr h="270601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Asse I  Adattabilità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49.533.582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50.845.059,13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50.102.245,08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101,1</a:t>
                      </a:r>
                      <a:endParaRPr lang="it-IT" sz="1200" dirty="0"/>
                    </a:p>
                  </a:txBody>
                  <a:tcPr/>
                </a:tc>
              </a:tr>
              <a:tr h="270601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Asse</a:t>
                      </a:r>
                      <a:r>
                        <a:rPr lang="it-IT" sz="1200" b="1" baseline="0" dirty="0" smtClean="0"/>
                        <a:t> </a:t>
                      </a:r>
                      <a:r>
                        <a:rPr lang="it-IT" sz="1200" b="1" dirty="0" smtClean="0"/>
                        <a:t>II  </a:t>
                      </a:r>
                      <a:r>
                        <a:rPr lang="it-IT" sz="1200" b="1" dirty="0" err="1" smtClean="0"/>
                        <a:t>Occupabilità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79.282.775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84.606.175,27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82.961.291,44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104,6</a:t>
                      </a:r>
                      <a:endParaRPr lang="it-IT" sz="1200" dirty="0"/>
                    </a:p>
                  </a:txBody>
                  <a:tcPr/>
                </a:tc>
              </a:tr>
              <a:tr h="151726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Asse III – Inclusione sociale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38.888.530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40.482.807,98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40.437.340,91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104,0</a:t>
                      </a:r>
                      <a:endParaRPr lang="it-IT" sz="1200" dirty="0"/>
                    </a:p>
                  </a:txBody>
                  <a:tcPr/>
                </a:tc>
              </a:tr>
              <a:tr h="270601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Asse</a:t>
                      </a:r>
                      <a:r>
                        <a:rPr lang="it-IT" sz="1200" b="1" baseline="0" dirty="0" smtClean="0"/>
                        <a:t> IV – Capitale Umano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45.113.252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43.978.063,27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43.506.752,97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96,4</a:t>
                      </a:r>
                      <a:endParaRPr lang="it-IT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Asse V – </a:t>
                      </a:r>
                      <a:r>
                        <a:rPr lang="it-IT" sz="1200" b="1" dirty="0" err="1" smtClean="0"/>
                        <a:t>Trasnazionalità</a:t>
                      </a:r>
                      <a:r>
                        <a:rPr lang="it-IT" sz="1200" b="1" baseline="0" dirty="0" smtClean="0"/>
                        <a:t> e interregionalità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5.471.415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5.178.119,32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5.112.299,91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93,4</a:t>
                      </a:r>
                      <a:endParaRPr lang="it-IT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Asse</a:t>
                      </a:r>
                      <a:r>
                        <a:rPr lang="it-IT" sz="1200" b="1" baseline="0" dirty="0" smtClean="0"/>
                        <a:t> VI – Assistenza tecnica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9.095.398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8.147.132,58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7.844.048,68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86,2</a:t>
                      </a:r>
                      <a:endParaRPr lang="it-IT" sz="1200" dirty="0"/>
                    </a:p>
                  </a:txBody>
                  <a:tcPr/>
                </a:tc>
              </a:tr>
              <a:tr h="346328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Totale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227.384.952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233.237.357,55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229.963.978,99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101,1</a:t>
                      </a:r>
                      <a:endParaRPr lang="it-IT" sz="1200" b="1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1549" y="4443958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1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7748" y="1059583"/>
            <a:ext cx="8209052" cy="34563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1500" b="1" dirty="0"/>
              <a:t>Esecuzione finanziaria per categorie di </a:t>
            </a:r>
            <a:r>
              <a:rPr lang="it-IT" sz="1500" b="1" dirty="0" smtClean="0"/>
              <a:t>spesa con impegni sopra i 20 Mln di Euro</a:t>
            </a:r>
            <a:endParaRPr lang="it-IT" sz="1500" b="1" dirty="0"/>
          </a:p>
          <a:p>
            <a:endParaRPr lang="it-IT" b="1" dirty="0" smtClean="0"/>
          </a:p>
          <a:p>
            <a:pPr algn="ctr"/>
            <a:endParaRPr lang="it-IT" dirty="0" smtClean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070314"/>
              </p:ext>
            </p:extLst>
          </p:nvPr>
        </p:nvGraphicFramePr>
        <p:xfrm>
          <a:off x="467544" y="1491630"/>
          <a:ext cx="8208912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4709"/>
                <a:gridCol w="1216135"/>
                <a:gridCol w="608068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Categoria di spesa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Impegni - importo totale (€)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% su totale</a:t>
                      </a:r>
                      <a:endParaRPr lang="it-IT" sz="1200" dirty="0"/>
                    </a:p>
                  </a:txBody>
                  <a:tcPr anchor="ctr"/>
                </a:tc>
              </a:tr>
              <a:tr h="270601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66 - </a:t>
                      </a:r>
                      <a:r>
                        <a:rPr lang="it-IT" sz="1200" b="0" dirty="0" smtClean="0"/>
                        <a:t>Attuazione di misure attive e preventive sul mercato del lavoro 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49.805.330,39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21,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4</a:t>
                      </a:r>
                      <a:endParaRPr lang="mr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/>
                </a:tc>
              </a:tr>
              <a:tr h="270601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71 - </a:t>
                      </a:r>
                      <a:r>
                        <a:rPr lang="it-IT" sz="1200" b="0" dirty="0" smtClean="0"/>
                        <a:t>Percorsi di integrazione e reinserimento nel mondo del lavoro dei soggetti svantaggiati, lotta alla discriminazione nell'accesso al mercato del lavoro e nell'avanzamento nello stesso e promozione dell'accettazione della </a:t>
                      </a:r>
                      <a:r>
                        <a:rPr lang="it-IT" sz="1200" b="0" dirty="0" err="1" smtClean="0"/>
                        <a:t>diversita</a:t>
                      </a:r>
                      <a:r>
                        <a:rPr lang="it-IT" sz="1200" b="0" dirty="0" smtClean="0"/>
                        <a:t>̀ sul posto di lavoro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40.482.807,98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17,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4</a:t>
                      </a:r>
                      <a:endParaRPr lang="mr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/>
                </a:tc>
              </a:tr>
              <a:tr h="151726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62 - </a:t>
                      </a:r>
                      <a:r>
                        <a:rPr lang="it-IT" sz="1200" b="0" dirty="0" smtClean="0"/>
                        <a:t>Sviluppo di sistemi e strategie di apprendimento permanente nelle imprese; formazione e servizi per i lavoratori volti a migliorare la loro capacità di adattamento ai cambiamenti; promozione dell'</a:t>
                      </a:r>
                      <a:r>
                        <a:rPr lang="it-IT" sz="1200" b="0" dirty="0" err="1" smtClean="0"/>
                        <a:t>imprenditorialita</a:t>
                      </a:r>
                      <a:r>
                        <a:rPr lang="it-IT" sz="1200" b="0" dirty="0" smtClean="0"/>
                        <a:t>̀ e dell'innovazione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dirty="0" smtClean="0"/>
                        <a:t>37.427.722,08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16,0</a:t>
                      </a:r>
                      <a:endParaRPr lang="mr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/>
                </a:tc>
              </a:tr>
              <a:tr h="270601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74 - </a:t>
                      </a:r>
                      <a:r>
                        <a:rPr lang="it-IT" sz="1200" b="0" dirty="0" smtClean="0"/>
                        <a:t>Sviluppo del potenziale umano nella ricerca e nell'innovazione, in special modo attraverso studi e formazione post-laurea dei ricercatori, ed </a:t>
                      </a:r>
                      <a:r>
                        <a:rPr lang="it-IT" sz="1200" b="0" dirty="0" err="1" smtClean="0"/>
                        <a:t>attivita</a:t>
                      </a:r>
                      <a:r>
                        <a:rPr lang="it-IT" sz="1200" b="0" dirty="0" smtClean="0"/>
                        <a:t>̀ di rete tra </a:t>
                      </a:r>
                      <a:r>
                        <a:rPr lang="it-IT" sz="1200" b="0" dirty="0" err="1" smtClean="0"/>
                        <a:t>universita</a:t>
                      </a:r>
                      <a:r>
                        <a:rPr lang="it-IT" sz="1200" b="0" dirty="0" smtClean="0"/>
                        <a:t>̀, centri di ricerca e imprese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36.930.080,66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15,8</a:t>
                      </a:r>
                      <a:endParaRPr lang="mr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68 - </a:t>
                      </a:r>
                      <a:r>
                        <a:rPr lang="it-IT" sz="1200" b="0" dirty="0" smtClean="0"/>
                        <a:t>Sostegno al lavoro autonomo e all'avvio di imprese 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20.809.563,89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8,9</a:t>
                      </a:r>
                      <a:endParaRPr lang="mr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304" y="4492458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54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7748" y="1059583"/>
            <a:ext cx="8209052" cy="34563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1500" b="1" dirty="0" smtClean="0"/>
              <a:t>Operazioni approvate, avviate e concluse POR FSE 2007/2013 Regione Umbria</a:t>
            </a:r>
            <a:endParaRPr lang="it-IT" dirty="0" smtClean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798400"/>
              </p:ext>
            </p:extLst>
          </p:nvPr>
        </p:nvGraphicFramePr>
        <p:xfrm>
          <a:off x="899592" y="1491630"/>
          <a:ext cx="7344817" cy="2701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140"/>
                <a:gridCol w="1419559"/>
                <a:gridCol w="1419559"/>
                <a:gridCol w="1419559"/>
              </a:tblGrid>
              <a:tr h="678411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Asse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Operazioni approvate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Operazioni</a:t>
                      </a:r>
                      <a:endParaRPr lang="it-IT" sz="1200" baseline="0" dirty="0" smtClean="0"/>
                    </a:p>
                    <a:p>
                      <a:pPr algn="ctr"/>
                      <a:r>
                        <a:rPr lang="it-IT" sz="1200" baseline="0" dirty="0" smtClean="0"/>
                        <a:t>avviate</a:t>
                      </a:r>
                      <a:endParaRPr lang="it-IT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Operazioni concluse</a:t>
                      </a:r>
                      <a:endParaRPr lang="it-IT" sz="1200" baseline="0" dirty="0" smtClean="0"/>
                    </a:p>
                  </a:txBody>
                  <a:tcPr anchor="ctr"/>
                </a:tc>
              </a:tr>
              <a:tr h="267805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Asse I  Adattabilità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4.220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3.573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3.489</a:t>
                      </a:r>
                      <a:endParaRPr lang="it-IT" sz="1200" dirty="0"/>
                    </a:p>
                  </a:txBody>
                  <a:tcPr/>
                </a:tc>
              </a:tr>
              <a:tr h="267805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Asse</a:t>
                      </a:r>
                      <a:r>
                        <a:rPr lang="it-IT" sz="1200" b="1" baseline="0" dirty="0" smtClean="0"/>
                        <a:t> </a:t>
                      </a:r>
                      <a:r>
                        <a:rPr lang="it-IT" sz="1200" b="1" dirty="0" smtClean="0"/>
                        <a:t>II  </a:t>
                      </a:r>
                      <a:r>
                        <a:rPr lang="it-IT" sz="1200" b="1" dirty="0" err="1" smtClean="0"/>
                        <a:t>Occupabilità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2.217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1.915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1.874</a:t>
                      </a:r>
                      <a:endParaRPr lang="it-IT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Asse III – Inclusione sociale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962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886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883</a:t>
                      </a:r>
                      <a:endParaRPr lang="it-IT" sz="1200" dirty="0"/>
                    </a:p>
                  </a:txBody>
                  <a:tcPr/>
                </a:tc>
              </a:tr>
              <a:tr h="267805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Asse</a:t>
                      </a:r>
                      <a:r>
                        <a:rPr lang="it-IT" sz="1200" b="1" baseline="0" dirty="0" smtClean="0"/>
                        <a:t> IV – Capitale Umano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601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553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548</a:t>
                      </a:r>
                      <a:endParaRPr lang="it-IT" sz="1200" dirty="0"/>
                    </a:p>
                  </a:txBody>
                  <a:tcPr/>
                </a:tc>
              </a:tr>
              <a:tr h="133434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Asse V – </a:t>
                      </a:r>
                      <a:r>
                        <a:rPr lang="it-IT" sz="1200" b="1" dirty="0" err="1" smtClean="0"/>
                        <a:t>Trasnazionalità</a:t>
                      </a:r>
                      <a:r>
                        <a:rPr lang="it-IT" sz="1200" b="1" baseline="0" dirty="0" smtClean="0"/>
                        <a:t> e interregionalità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86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84</a:t>
                      </a:r>
                      <a:endParaRPr lang="it-IT" sz="1200" dirty="0"/>
                    </a:p>
                  </a:txBody>
                  <a:tcPr/>
                </a:tc>
              </a:tr>
              <a:tr h="147146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Asse</a:t>
                      </a:r>
                      <a:r>
                        <a:rPr lang="it-IT" sz="1200" b="1" baseline="0" dirty="0" smtClean="0"/>
                        <a:t> VI – Assistenza tecnica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123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118</a:t>
                      </a:r>
                      <a:endParaRPr lang="it-IT" sz="1200" dirty="0"/>
                    </a:p>
                  </a:txBody>
                  <a:tcPr/>
                </a:tc>
              </a:tr>
              <a:tr h="376882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Totale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8.209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7.131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6.996</a:t>
                      </a:r>
                      <a:endParaRPr lang="it-IT" sz="1200" b="1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8264" y="4371950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17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7748" y="1059583"/>
            <a:ext cx="8209052" cy="34563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1500" b="1" dirty="0" smtClean="0"/>
              <a:t>Destinatari POR FSE 2007/2013 Regione Umbria</a:t>
            </a:r>
            <a:endParaRPr lang="it-IT" b="1" dirty="0" smtClean="0"/>
          </a:p>
          <a:p>
            <a:endParaRPr lang="it-IT" b="1" dirty="0" smtClean="0"/>
          </a:p>
          <a:p>
            <a:pPr algn="ctr"/>
            <a:endParaRPr lang="it-IT" dirty="0" smtClean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785261"/>
              </p:ext>
            </p:extLst>
          </p:nvPr>
        </p:nvGraphicFramePr>
        <p:xfrm>
          <a:off x="971600" y="1491630"/>
          <a:ext cx="7416824" cy="2709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864096"/>
                <a:gridCol w="864096"/>
                <a:gridCol w="864096"/>
                <a:gridCol w="864096"/>
                <a:gridCol w="864096"/>
              </a:tblGrid>
              <a:tr h="678411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Asse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Approvati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Avviati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di cui femmine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aseline="0" dirty="0" smtClean="0"/>
                        <a:t>Conclusi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aseline="0" dirty="0" smtClean="0"/>
                        <a:t>di cui femmine</a:t>
                      </a:r>
                    </a:p>
                  </a:txBody>
                  <a:tcPr anchor="ctr"/>
                </a:tc>
              </a:tr>
              <a:tr h="267805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Asse I  Adattabilità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48.258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48.306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21.123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48.220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dirty="0" smtClean="0"/>
                        <a:t>21.078 </a:t>
                      </a:r>
                    </a:p>
                  </a:txBody>
                  <a:tcPr/>
                </a:tc>
              </a:tr>
              <a:tr h="267805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Asse</a:t>
                      </a:r>
                      <a:r>
                        <a:rPr lang="it-IT" sz="1200" b="1" baseline="0" dirty="0" smtClean="0"/>
                        <a:t> </a:t>
                      </a:r>
                      <a:r>
                        <a:rPr lang="it-IT" sz="1200" b="1" dirty="0" smtClean="0"/>
                        <a:t>II  </a:t>
                      </a:r>
                      <a:r>
                        <a:rPr lang="it-IT" sz="1200" b="1" dirty="0" err="1" smtClean="0"/>
                        <a:t>Occupabilità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46.098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32.264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16.998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31.605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16.539</a:t>
                      </a:r>
                      <a:endParaRPr lang="it-IT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it-IT" sz="1200" b="1" dirty="0" smtClean="0"/>
                        <a:t>Asse III – Inclusione sociale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24.070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24.450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8.828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24.383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8.798 </a:t>
                      </a:r>
                    </a:p>
                  </a:txBody>
                  <a:tcPr/>
                </a:tc>
              </a:tr>
              <a:tr h="267805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Asse</a:t>
                      </a:r>
                      <a:r>
                        <a:rPr lang="it-IT" sz="1200" b="1" baseline="0" dirty="0" smtClean="0"/>
                        <a:t> IV – Capitale Umano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58.635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63.102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39.207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63.068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39.189 </a:t>
                      </a:r>
                    </a:p>
                  </a:txBody>
                  <a:tcPr/>
                </a:tc>
              </a:tr>
              <a:tr h="141231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Asse V – </a:t>
                      </a:r>
                      <a:r>
                        <a:rPr lang="it-IT" sz="1200" b="1" dirty="0" err="1" smtClean="0"/>
                        <a:t>Trasnazionalità</a:t>
                      </a:r>
                      <a:r>
                        <a:rPr lang="it-IT" sz="1200" b="1" baseline="0" dirty="0" smtClean="0"/>
                        <a:t> e interregionalità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277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256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143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256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dirty="0" smtClean="0"/>
                        <a:t>143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Asse</a:t>
                      </a:r>
                      <a:r>
                        <a:rPr lang="it-IT" sz="1200" b="1" baseline="0" dirty="0" smtClean="0"/>
                        <a:t> VI – Assistenza tecnica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/>
                </a:tc>
              </a:tr>
              <a:tr h="384679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Totale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177.338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168.378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86.229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167.532</a:t>
                      </a:r>
                      <a:endParaRPr lang="it-IT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b="1" dirty="0" smtClean="0"/>
                        <a:t>85.747 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9541" y="4371950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44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7748" y="1059583"/>
            <a:ext cx="8209052" cy="345638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sz="1500" b="1" dirty="0"/>
              <a:t>Caratteristiche dei destinatari </a:t>
            </a:r>
            <a:r>
              <a:rPr lang="it-IT" sz="1500" b="1" dirty="0" smtClean="0"/>
              <a:t>avviati</a:t>
            </a:r>
          </a:p>
          <a:p>
            <a:pPr marL="0" indent="0" algn="ctr">
              <a:buNone/>
            </a:pPr>
            <a:endParaRPr lang="it-IT" sz="1500" b="1" dirty="0"/>
          </a:p>
          <a:p>
            <a:pPr marL="450850" indent="-450850" algn="just">
              <a:buFont typeface="Wingdings" pitchFamily="2" charset="2"/>
              <a:buChar char="v"/>
            </a:pPr>
            <a:r>
              <a:rPr lang="it-IT" sz="1500" b="1" dirty="0"/>
              <a:t>Genere</a:t>
            </a:r>
            <a:r>
              <a:rPr lang="it-IT" sz="1500" dirty="0"/>
              <a:t>: le donne rappresentano complessivamente il </a:t>
            </a:r>
            <a:r>
              <a:rPr lang="it-IT" sz="1500" b="1" dirty="0" smtClean="0">
                <a:solidFill>
                  <a:srgbClr val="FF0000"/>
                </a:solidFill>
              </a:rPr>
              <a:t>51,3</a:t>
            </a:r>
            <a:r>
              <a:rPr lang="it-IT" sz="1500" dirty="0" smtClean="0">
                <a:solidFill>
                  <a:srgbClr val="FF0000"/>
                </a:solidFill>
              </a:rPr>
              <a:t>%</a:t>
            </a:r>
            <a:r>
              <a:rPr lang="it-IT" sz="1500" dirty="0" smtClean="0"/>
              <a:t> </a:t>
            </a:r>
            <a:r>
              <a:rPr lang="it-IT" sz="1500" dirty="0"/>
              <a:t>dei destinatari avviati;</a:t>
            </a:r>
          </a:p>
          <a:p>
            <a:pPr marL="450850" indent="-450850" algn="just">
              <a:buFont typeface="Wingdings" pitchFamily="2" charset="2"/>
              <a:buChar char="v"/>
            </a:pPr>
            <a:r>
              <a:rPr lang="it-IT" sz="1500" b="1" dirty="0"/>
              <a:t>Condizione sul mercato del lavoro</a:t>
            </a:r>
            <a:r>
              <a:rPr lang="it-IT" sz="1500" dirty="0"/>
              <a:t>: i lavoratori occupati sono il </a:t>
            </a:r>
            <a:r>
              <a:rPr lang="it-IT" sz="1500" b="1" dirty="0" smtClean="0">
                <a:solidFill>
                  <a:srgbClr val="FF0000"/>
                </a:solidFill>
              </a:rPr>
              <a:t>56</a:t>
            </a:r>
            <a:r>
              <a:rPr lang="it-IT" sz="1500" dirty="0" smtClean="0">
                <a:solidFill>
                  <a:srgbClr val="FF0000"/>
                </a:solidFill>
              </a:rPr>
              <a:t>%</a:t>
            </a:r>
            <a:r>
              <a:rPr lang="it-IT" sz="1500" b="1" dirty="0" smtClean="0">
                <a:solidFill>
                  <a:srgbClr val="FF0000"/>
                </a:solidFill>
              </a:rPr>
              <a:t> </a:t>
            </a:r>
            <a:r>
              <a:rPr lang="it-IT" sz="1500" dirty="0"/>
              <a:t>di tutti i destinatari </a:t>
            </a:r>
            <a:r>
              <a:rPr lang="it-IT" sz="1500" dirty="0" smtClean="0"/>
              <a:t>avviati (in questa categoria sono inclusi i destinatari </a:t>
            </a:r>
            <a:r>
              <a:rPr lang="it-IT" sz="1500" dirty="0"/>
              <a:t>dei progetti finalizzati al contrasto della crisi economico-</a:t>
            </a:r>
            <a:r>
              <a:rPr lang="it-IT" sz="1500" dirty="0" smtClean="0"/>
              <a:t>sociale);</a:t>
            </a:r>
            <a:endParaRPr lang="it-IT" sz="1500" dirty="0"/>
          </a:p>
          <a:p>
            <a:pPr marL="450850" indent="-450850" algn="just">
              <a:buFont typeface="Wingdings" pitchFamily="2" charset="2"/>
              <a:buChar char="v"/>
            </a:pPr>
            <a:r>
              <a:rPr lang="it-IT" sz="1500" b="1" dirty="0"/>
              <a:t>Fascia di età</a:t>
            </a:r>
            <a:r>
              <a:rPr lang="it-IT" sz="1500" dirty="0"/>
              <a:t>: prevalente è quella degli adulti da 25 a 54 anni con il </a:t>
            </a:r>
            <a:r>
              <a:rPr lang="it-IT" sz="1500" b="1" dirty="0" smtClean="0">
                <a:solidFill>
                  <a:srgbClr val="FF0000"/>
                </a:solidFill>
              </a:rPr>
              <a:t>70,6</a:t>
            </a:r>
            <a:r>
              <a:rPr lang="it-IT" sz="1500" dirty="0" smtClean="0">
                <a:solidFill>
                  <a:srgbClr val="FF0000"/>
                </a:solidFill>
              </a:rPr>
              <a:t>% </a:t>
            </a:r>
            <a:r>
              <a:rPr lang="it-IT" sz="1600" dirty="0"/>
              <a:t>(e</a:t>
            </a:r>
            <a:r>
              <a:rPr lang="it-IT" sz="1500" dirty="0" smtClean="0">
                <a:solidFill>
                  <a:srgbClr val="FF0000"/>
                </a:solidFill>
              </a:rPr>
              <a:t> </a:t>
            </a:r>
            <a:r>
              <a:rPr lang="it-IT" sz="1600" dirty="0" smtClean="0"/>
              <a:t>prevalgono </a:t>
            </a:r>
            <a:r>
              <a:rPr lang="it-IT" sz="1600" dirty="0"/>
              <a:t>in tutti gli assi </a:t>
            </a:r>
            <a:r>
              <a:rPr lang="it-IT" sz="1600" dirty="0" smtClean="0"/>
              <a:t>tranne che in </a:t>
            </a:r>
            <a:r>
              <a:rPr lang="it-IT" sz="1600" dirty="0"/>
              <a:t>Inclusione </a:t>
            </a:r>
            <a:r>
              <a:rPr lang="it-IT" sz="1600" dirty="0" smtClean="0"/>
              <a:t>sociale</a:t>
            </a:r>
            <a:r>
              <a:rPr lang="it-IT" sz="1500" dirty="0" smtClean="0"/>
              <a:t>); </a:t>
            </a:r>
            <a:r>
              <a:rPr lang="it-IT" sz="1500" dirty="0"/>
              <a:t>i destinatari over 55 </a:t>
            </a:r>
            <a:r>
              <a:rPr lang="it-IT" sz="1500" dirty="0" smtClean="0"/>
              <a:t>sono il </a:t>
            </a:r>
            <a:r>
              <a:rPr lang="it-IT" sz="1500" b="1" dirty="0" smtClean="0">
                <a:solidFill>
                  <a:srgbClr val="FF0000"/>
                </a:solidFill>
              </a:rPr>
              <a:t>7,5</a:t>
            </a:r>
            <a:r>
              <a:rPr lang="it-IT" sz="1500" dirty="0" smtClean="0">
                <a:solidFill>
                  <a:srgbClr val="FF0000"/>
                </a:solidFill>
              </a:rPr>
              <a:t>%</a:t>
            </a:r>
            <a:r>
              <a:rPr lang="it-IT" sz="1500" dirty="0"/>
              <a:t>;</a:t>
            </a:r>
          </a:p>
          <a:p>
            <a:pPr marL="450850" indent="-450850" algn="just">
              <a:buFont typeface="Wingdings" pitchFamily="2" charset="2"/>
              <a:buChar char="v"/>
            </a:pPr>
            <a:r>
              <a:rPr lang="it-IT" sz="1500" b="1" dirty="0"/>
              <a:t>Gruppi vulnerabili</a:t>
            </a:r>
            <a:r>
              <a:rPr lang="it-IT" sz="1500" dirty="0"/>
              <a:t>: </a:t>
            </a:r>
            <a:r>
              <a:rPr lang="it-IT" sz="1500" dirty="0" smtClean="0"/>
              <a:t>essenzialmente migranti </a:t>
            </a:r>
            <a:r>
              <a:rPr lang="it-IT" sz="1500" dirty="0"/>
              <a:t>e </a:t>
            </a:r>
            <a:r>
              <a:rPr lang="it-IT" sz="1500" dirty="0" smtClean="0"/>
              <a:t>persone </a:t>
            </a:r>
            <a:r>
              <a:rPr lang="it-IT" sz="1500" dirty="0"/>
              <a:t>in altre condizioni di svantaggio, presenti sostanzialmente solo nell’Asse Inclusione </a:t>
            </a:r>
            <a:r>
              <a:rPr lang="it-IT" sz="1500" dirty="0" smtClean="0"/>
              <a:t>sociale;</a:t>
            </a:r>
            <a:endParaRPr lang="it-IT" sz="1500" dirty="0"/>
          </a:p>
          <a:p>
            <a:pPr marL="450850" indent="-450850" algn="just">
              <a:buFont typeface="Wingdings" pitchFamily="2" charset="2"/>
              <a:buChar char="v"/>
            </a:pPr>
            <a:r>
              <a:rPr lang="it-IT" sz="1500" b="1" dirty="0"/>
              <a:t>Titolo di </a:t>
            </a:r>
            <a:r>
              <a:rPr lang="it-IT" sz="1500" b="1" dirty="0" smtClean="0"/>
              <a:t>studio: </a:t>
            </a:r>
            <a:r>
              <a:rPr lang="it-IT" sz="1500" dirty="0" smtClean="0"/>
              <a:t>la </a:t>
            </a:r>
            <a:r>
              <a:rPr lang="it-IT" sz="1500" dirty="0"/>
              <a:t>prevalenza dell’ISCED 3 (istruzione secondaria superiore) </a:t>
            </a:r>
            <a:r>
              <a:rPr lang="it-IT" sz="1500" dirty="0" smtClean="0"/>
              <a:t>con il </a:t>
            </a:r>
            <a:r>
              <a:rPr lang="it-IT" sz="1500" b="1" dirty="0">
                <a:solidFill>
                  <a:srgbClr val="FF0000"/>
                </a:solidFill>
              </a:rPr>
              <a:t>38,7</a:t>
            </a:r>
            <a:r>
              <a:rPr lang="it-IT" sz="1500" dirty="0">
                <a:solidFill>
                  <a:srgbClr val="FF0000"/>
                </a:solidFill>
              </a:rPr>
              <a:t>%</a:t>
            </a:r>
            <a:r>
              <a:rPr lang="it-IT" sz="1500" dirty="0"/>
              <a:t> </a:t>
            </a:r>
            <a:r>
              <a:rPr lang="it-IT" sz="1500" dirty="0" smtClean="0"/>
              <a:t>dipende </a:t>
            </a:r>
            <a:r>
              <a:rPr lang="it-IT" sz="1500" dirty="0"/>
              <a:t>dal suo rilievo negli Assi </a:t>
            </a:r>
            <a:r>
              <a:rPr lang="it-IT" sz="1500" dirty="0" err="1"/>
              <a:t>Adattabilita</a:t>
            </a:r>
            <a:r>
              <a:rPr lang="it-IT" sz="1500" dirty="0"/>
              <a:t>̀, </a:t>
            </a:r>
            <a:r>
              <a:rPr lang="it-IT" sz="1500" dirty="0" err="1"/>
              <a:t>Occupabilita</a:t>
            </a:r>
            <a:r>
              <a:rPr lang="it-IT" sz="1500" dirty="0"/>
              <a:t>̀ e Capitale </a:t>
            </a:r>
            <a:r>
              <a:rPr lang="it-IT" sz="1500" dirty="0" smtClean="0"/>
              <a:t>umano. L’ISCED </a:t>
            </a:r>
            <a:r>
              <a:rPr lang="it-IT" sz="1500" dirty="0"/>
              <a:t>5-6 (istruzione universitaria) prevale nell’Asse </a:t>
            </a:r>
            <a:r>
              <a:rPr lang="it-IT" sz="1500" dirty="0" err="1"/>
              <a:t>Transnazionalita</a:t>
            </a:r>
            <a:r>
              <a:rPr lang="it-IT" sz="1500" dirty="0"/>
              <a:t>̀ e </a:t>
            </a:r>
            <a:r>
              <a:rPr lang="it-IT" sz="1500" dirty="0" err="1"/>
              <a:t>interregionalita</a:t>
            </a:r>
            <a:r>
              <a:rPr lang="it-IT" sz="1500" dirty="0"/>
              <a:t>̀, </a:t>
            </a:r>
            <a:r>
              <a:rPr lang="it-IT" sz="1500" dirty="0" smtClean="0"/>
              <a:t>l’ISCED </a:t>
            </a:r>
            <a:r>
              <a:rPr lang="it-IT" sz="1500" dirty="0"/>
              <a:t>1-2 (istruzione primaria e secondaria inferiore) nell’Asse Inclusione </a:t>
            </a:r>
            <a:r>
              <a:rPr lang="it-IT" sz="1500" dirty="0" smtClean="0"/>
              <a:t>sociale.</a:t>
            </a:r>
            <a:endParaRPr lang="it-IT" sz="1500" dirty="0"/>
          </a:p>
          <a:p>
            <a:pPr marL="450850" indent="-450850" algn="just">
              <a:buFont typeface="Wingdings" pitchFamily="2" charset="2"/>
              <a:buChar char="v"/>
            </a:pPr>
            <a:endParaRPr lang="it-IT" sz="1500" dirty="0"/>
          </a:p>
          <a:p>
            <a:endParaRPr lang="it-IT" sz="1400" b="1" dirty="0" smtClean="0"/>
          </a:p>
          <a:p>
            <a:pPr algn="ctr"/>
            <a:endParaRPr lang="it-IT" dirty="0" smtClean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304" y="4371950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10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7748" y="1059583"/>
            <a:ext cx="8209052" cy="34563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1500" b="1" dirty="0"/>
          </a:p>
          <a:p>
            <a:pPr marL="450850" indent="-450850" algn="just">
              <a:buFont typeface="Wingdings" pitchFamily="2" charset="2"/>
              <a:buChar char="v"/>
            </a:pPr>
            <a:endParaRPr lang="it-IT" sz="1500" dirty="0"/>
          </a:p>
          <a:p>
            <a:endParaRPr lang="it-IT" sz="1400" b="1" dirty="0" smtClean="0"/>
          </a:p>
          <a:p>
            <a:pPr marL="0" indent="0" algn="ctr">
              <a:buNone/>
            </a:pPr>
            <a:r>
              <a:rPr lang="it-IT" b="1" i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Grazie per l’attenzione!</a:t>
            </a:r>
          </a:p>
          <a:p>
            <a:pPr algn="ctr"/>
            <a:endParaRPr lang="it-IT" b="1" i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ctr">
              <a:buNone/>
            </a:pPr>
            <a:r>
              <a:rPr lang="it-IT" b="1" i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Sabrina Paolini </a:t>
            </a:r>
          </a:p>
          <a:p>
            <a:endParaRPr lang="it-IT" dirty="0"/>
          </a:p>
          <a:p>
            <a:pPr algn="ctr"/>
            <a:endParaRPr lang="it-IT" dirty="0" smtClean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304" y="4371950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9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 algn="ctr">
              <a:buNone/>
            </a:pPr>
            <a:r>
              <a:rPr lang="it-IT" sz="2900" b="1" dirty="0" smtClean="0"/>
              <a:t>PRINCIPALI INTERVENTI DELL’AUTORITA’ DI GESTIONE FINALIZZATI ALLA CHIUSURA DEL POR FSE 2007/2013 </a:t>
            </a:r>
          </a:p>
          <a:p>
            <a:pPr lvl="0"/>
            <a:endParaRPr lang="it-IT" sz="2900" dirty="0"/>
          </a:p>
          <a:p>
            <a:pPr lvl="0" algn="just"/>
            <a:r>
              <a:rPr lang="it-IT" sz="2900" dirty="0" smtClean="0"/>
              <a:t>Partecipazione </a:t>
            </a:r>
            <a:r>
              <a:rPr lang="it-IT" sz="2900" dirty="0"/>
              <a:t>al seminario della Commissione Europea sui Principi generali ed orientamenti in merito alla chiusura della </a:t>
            </a:r>
            <a:r>
              <a:rPr lang="it-IT" sz="2900" dirty="0" smtClean="0"/>
              <a:t>Programmazione </a:t>
            </a:r>
            <a:r>
              <a:rPr lang="it-IT" sz="2900" dirty="0"/>
              <a:t>FSE 2007/2013 nel corso del 2014 e partecipazione ad incontri presso Tecnostruttura delle Regioni</a:t>
            </a:r>
            <a:r>
              <a:rPr lang="it-IT" sz="2900" dirty="0" smtClean="0"/>
              <a:t>;</a:t>
            </a:r>
          </a:p>
          <a:p>
            <a:pPr marL="0" lvl="0" indent="0" algn="just">
              <a:buNone/>
            </a:pPr>
            <a:endParaRPr lang="it-IT" sz="2900" dirty="0"/>
          </a:p>
          <a:p>
            <a:pPr lvl="0" algn="just"/>
            <a:r>
              <a:rPr lang="it-IT" sz="2900" dirty="0"/>
              <a:t>Analisi degli orientamenti sulla chiusura dei programmi operativi </a:t>
            </a:r>
            <a:r>
              <a:rPr lang="it-IT" sz="2900" dirty="0" smtClean="0"/>
              <a:t>2007/2013 e </a:t>
            </a:r>
            <a:r>
              <a:rPr lang="it-IT" sz="2900" dirty="0"/>
              <a:t>del registro di domande e risposte predisposto dalla Commissione in continuità con la programmazione 2000-2006</a:t>
            </a:r>
            <a:r>
              <a:rPr lang="it-IT" sz="2900" dirty="0" smtClean="0"/>
              <a:t>;</a:t>
            </a:r>
          </a:p>
          <a:p>
            <a:pPr marL="0" lvl="0" indent="0" algn="just">
              <a:buNone/>
            </a:pPr>
            <a:endParaRPr lang="it-IT" sz="2900" dirty="0"/>
          </a:p>
          <a:p>
            <a:pPr lvl="0" algn="just"/>
            <a:r>
              <a:rPr lang="it-IT" sz="2900" dirty="0"/>
              <a:t>Sottoscrizione in data 20 aprile 2016 di un accordo tra </a:t>
            </a:r>
            <a:r>
              <a:rPr lang="it-IT" sz="2900" dirty="0" smtClean="0"/>
              <a:t>l’</a:t>
            </a:r>
            <a:r>
              <a:rPr lang="it-IT" sz="2900" dirty="0" err="1" smtClean="0"/>
              <a:t>Ad</a:t>
            </a:r>
            <a:r>
              <a:rPr lang="it-IT" sz="2900" dirty="0" err="1"/>
              <a:t>G</a:t>
            </a:r>
            <a:r>
              <a:rPr lang="it-IT" sz="2900" dirty="0" smtClean="0"/>
              <a:t>, </a:t>
            </a:r>
            <a:r>
              <a:rPr lang="it-IT" sz="2900" dirty="0" err="1" smtClean="0"/>
              <a:t>l’AdA</a:t>
            </a:r>
            <a:r>
              <a:rPr lang="it-IT" sz="2900" dirty="0" smtClean="0"/>
              <a:t> </a:t>
            </a:r>
            <a:r>
              <a:rPr lang="it-IT" sz="2900" dirty="0"/>
              <a:t>e </a:t>
            </a:r>
            <a:r>
              <a:rPr lang="it-IT" sz="2900" dirty="0" smtClean="0"/>
              <a:t>l’</a:t>
            </a:r>
            <a:r>
              <a:rPr lang="it-IT" sz="2900" dirty="0" err="1" smtClean="0"/>
              <a:t>AdC</a:t>
            </a:r>
            <a:r>
              <a:rPr lang="it-IT" sz="2900" dirty="0" smtClean="0"/>
              <a:t> sui </a:t>
            </a:r>
            <a:r>
              <a:rPr lang="it-IT" sz="2900" dirty="0"/>
              <a:t>termini di presentazione dell’ultima domanda di pagamento intermedio e del saldo in modo da garantire la puntuale presentazione dei documenti che costituiscono il pacchetto di </a:t>
            </a:r>
            <a:r>
              <a:rPr lang="it-IT" sz="2900" dirty="0" smtClean="0"/>
              <a:t>chiusura, </a:t>
            </a:r>
            <a:r>
              <a:rPr lang="it-IT" sz="2900" dirty="0"/>
              <a:t>con formalizzazione dello stesso alla Commissione Europea</a:t>
            </a:r>
            <a:r>
              <a:rPr lang="it-IT" sz="2900" dirty="0" smtClean="0"/>
              <a:t>;</a:t>
            </a:r>
          </a:p>
          <a:p>
            <a:pPr marL="0" lvl="0" indent="0" algn="just">
              <a:buNone/>
            </a:pPr>
            <a:endParaRPr lang="it-IT" sz="2900" dirty="0"/>
          </a:p>
          <a:p>
            <a:pPr lvl="0" algn="just"/>
            <a:r>
              <a:rPr lang="it-IT" sz="2900" dirty="0" smtClean="0"/>
              <a:t>Sottoscrizione </a:t>
            </a:r>
            <a:r>
              <a:rPr lang="it-IT" sz="2900" dirty="0"/>
              <a:t>in data 07 giugno 2016 </a:t>
            </a:r>
            <a:r>
              <a:rPr lang="it-IT" sz="2900" dirty="0" smtClean="0"/>
              <a:t>di un </a:t>
            </a:r>
            <a:r>
              <a:rPr lang="it-IT" sz="2900" dirty="0"/>
              <a:t>verbale in merito all’accordo sulle modalità di rilevazione e analisi dei valori negativi rilavati a seguito di rettifiche finanziarie da parte di </a:t>
            </a:r>
            <a:r>
              <a:rPr lang="it-IT" sz="2900" dirty="0" err="1"/>
              <a:t>AdC</a:t>
            </a:r>
            <a:r>
              <a:rPr lang="it-IT" sz="2900" dirty="0"/>
              <a:t> – </a:t>
            </a:r>
            <a:r>
              <a:rPr lang="it-IT" sz="2900" dirty="0" err="1"/>
              <a:t>AdA</a:t>
            </a:r>
            <a:r>
              <a:rPr lang="it-IT" sz="2900" dirty="0"/>
              <a:t> – </a:t>
            </a:r>
            <a:r>
              <a:rPr lang="it-IT" sz="2900" dirty="0" err="1"/>
              <a:t>AdG</a:t>
            </a:r>
            <a:r>
              <a:rPr lang="it-IT" sz="2900" dirty="0"/>
              <a:t> per tutto il periodo di </a:t>
            </a:r>
            <a:r>
              <a:rPr lang="it-IT" sz="2900" dirty="0" smtClean="0"/>
              <a:t>programmazione;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6296" y="4443958"/>
            <a:ext cx="1268883" cy="5275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947</Words>
  <Application>Microsoft Office PowerPoint</Application>
  <PresentationFormat>Presentazione su schermo (16:9)</PresentationFormat>
  <Paragraphs>204</Paragraphs>
  <Slides>11</Slides>
  <Notes>10</Notes>
  <HiddenSlides>3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 Unicode MS</vt:lpstr>
      <vt:lpstr>Arial</vt:lpstr>
      <vt:lpstr>Calibri</vt:lpstr>
      <vt:lpstr>Impact</vt:lpstr>
      <vt:lpstr>Wingdings</vt:lpstr>
      <vt:lpstr>Tema di Office</vt:lpstr>
      <vt:lpstr>Informativa sulla chiusura del POR FSE Umbria 2007/2013  Sabrina Paolini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segreteria</dc:creator>
  <cp:lastModifiedBy>Maria Rita Forti</cp:lastModifiedBy>
  <cp:revision>69</cp:revision>
  <dcterms:created xsi:type="dcterms:W3CDTF">2014-10-25T08:27:08Z</dcterms:created>
  <dcterms:modified xsi:type="dcterms:W3CDTF">2017-06-13T06:35:05Z</dcterms:modified>
</cp:coreProperties>
</file>