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69" r:id="rId14"/>
  </p:sldIdLst>
  <p:sldSz cx="9144000" cy="5143500" type="screen16x9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60"/>
    <a:srgbClr val="C273AC"/>
    <a:srgbClr val="CC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74"/>
  </p:normalViewPr>
  <p:slideViewPr>
    <p:cSldViewPr showGuides="1">
      <p:cViewPr varScale="1">
        <p:scale>
          <a:sx n="87" d="100"/>
          <a:sy n="87" d="100"/>
        </p:scale>
        <p:origin x="62" y="3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888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040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6890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95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758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016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54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9446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626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62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1565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0130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Informativa sull’Attività </a:t>
            </a:r>
            <a:r>
              <a:rPr lang="it-IT" sz="3500" dirty="0" err="1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dell’Autorita’</a:t>
            </a:r>
            <a: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 di Audit</a:t>
            </a:r>
            <a:b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Magrini Alunno Mauro</a:t>
            </a:r>
            <a:endParaRPr lang="it-IT" sz="25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Follow-up Piano d’Azione al 30.03.17 - FSE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3024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u="sng" dirty="0" smtClean="0"/>
              <a:t>Punti di forza </a:t>
            </a:r>
            <a:r>
              <a:rPr lang="it-IT" dirty="0" smtClean="0"/>
              <a:t>- sostanzialmente molto buono: forte integrazione con altri sistemi, comprende tutte le fasi della gestione e del controllo, intuitivo, buon livello di </a:t>
            </a:r>
            <a:r>
              <a:rPr lang="it-IT" dirty="0" smtClean="0"/>
              <a:t>controllo interno, </a:t>
            </a:r>
            <a:r>
              <a:rPr lang="it-IT" dirty="0" smtClean="0"/>
              <a:t>contiene buona parte dei documenti necessari al controllo.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u="sng" dirty="0" smtClean="0"/>
              <a:t>Punti di debolezza </a:t>
            </a:r>
            <a:r>
              <a:rPr lang="it-IT" dirty="0" smtClean="0"/>
              <a:t>- fase dell’analisi non sempre perfetta ed esaustiva (anche per la complessità della materia), non è realizzata ancora la fase della certificazione anche per ritardi sull’analisi. </a:t>
            </a:r>
            <a:r>
              <a:rPr lang="it-IT" u="sng" dirty="0" smtClean="0"/>
              <a:t>Fase di Certificazione pronta per il 18 luglio 2017. Completamento</a:t>
            </a:r>
            <a:r>
              <a:rPr lang="it-IT" b="1" dirty="0" smtClean="0"/>
              <a:t> ………..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430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Criticità generali che incidono sull’attuazione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3024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u="sng" dirty="0" smtClean="0"/>
              <a:t>Interne all’Amministrazione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Forte sovrapposizione delle due programmazioni anche per ritardi accumulati nella 2007-13,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Difficoltà organizzative dell’Ente in particolare per l’FSE,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Forte ritardo nell’attuazione del PRA (assunzione personale, formazione),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Per i S.I. siamo partiti con forte ritardo e si registrano lacune e ritardi nella fase di analisi (AdC).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19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Criticità generali che incidono sull’attuazione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28803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u="sng" dirty="0" smtClean="0"/>
              <a:t>Esterne all’Amministrazione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Normativa comunitaria troppo di dettaglio e a volte poco </a:t>
            </a:r>
            <a:r>
              <a:rPr lang="it-IT" dirty="0" smtClean="0"/>
              <a:t>chiara se non contraddittoria,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Legge di contabilità per gli Enti che rallenta l’attività di gestione dei Fondi comunitari,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 Ministeri capofila scontano un ruolo di guida che ancora stentano ad avere per problemi organizzativi.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943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Ringraziamenti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27363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/>
              <a:t>Come consueto e </a:t>
            </a:r>
            <a:r>
              <a:rPr lang="it-IT" dirty="0" smtClean="0"/>
              <a:t>doveroso da parte mia, </a:t>
            </a:r>
            <a:r>
              <a:rPr lang="it-IT" dirty="0"/>
              <a:t>colgo l’occasione per ringraziare tutti ed in particolare i colleghi della struttura che ho l’onore di coordinare: per il gran lavoro </a:t>
            </a:r>
            <a:r>
              <a:rPr lang="it-IT" dirty="0" smtClean="0"/>
              <a:t>svolto particolarmente gravoso in questo </a:t>
            </a:r>
            <a:r>
              <a:rPr lang="it-IT" smtClean="0"/>
              <a:t>ultimo </a:t>
            </a:r>
            <a:r>
              <a:rPr lang="it-IT" smtClean="0"/>
              <a:t>anno, </a:t>
            </a:r>
            <a:r>
              <a:rPr lang="it-IT" dirty="0"/>
              <a:t>per </a:t>
            </a:r>
            <a:r>
              <a:rPr lang="it-IT" dirty="0" smtClean="0"/>
              <a:t>le alte </a:t>
            </a:r>
            <a:r>
              <a:rPr lang="it-IT" dirty="0"/>
              <a:t>professionalità espresse e </a:t>
            </a:r>
            <a:r>
              <a:rPr lang="it-IT" dirty="0" smtClean="0"/>
              <a:t>riconosciute, </a:t>
            </a:r>
            <a:r>
              <a:rPr lang="it-IT" dirty="0"/>
              <a:t>per il servizio </a:t>
            </a:r>
            <a:r>
              <a:rPr lang="it-IT" dirty="0" smtClean="0"/>
              <a:t>offerto con disponibilità e pazienza </a:t>
            </a:r>
            <a:r>
              <a:rPr lang="it-IT" dirty="0"/>
              <a:t>alle strutture interne ed esterne all’Amministrazione .</a:t>
            </a:r>
          </a:p>
          <a:p>
            <a:pPr algn="ctr"/>
            <a:r>
              <a:rPr lang="it-IT" sz="2400" b="1" dirty="0"/>
              <a:t>Grazie per l’attenzione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761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3"/>
            <a:ext cx="6504384" cy="720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Sintesi attività di audit programmazione 07/13 - FESR</a:t>
            </a: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791765"/>
              </p:ext>
            </p:extLst>
          </p:nvPr>
        </p:nvGraphicFramePr>
        <p:xfrm>
          <a:off x="1115616" y="2211710"/>
          <a:ext cx="6504384" cy="1264137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40160"/>
                <a:gridCol w="1812032"/>
                <a:gridCol w="1626096"/>
                <a:gridCol w="1626096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N. Controlli effettuati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controllato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irregolare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Tasso di errore residuo</a:t>
                      </a:r>
                      <a:endParaRPr lang="it-IT" dirty="0"/>
                    </a:p>
                  </a:txBody>
                  <a:tcPr/>
                </a:tc>
              </a:tr>
              <a:tr h="616065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258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66.070.368,55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295.442,84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0,278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1115616" y="1707653"/>
            <a:ext cx="6504384" cy="504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Controlli Operazioni</a:t>
            </a:r>
          </a:p>
          <a:p>
            <a:pPr algn="ctr"/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115616" y="3363838"/>
            <a:ext cx="650438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Audit dei Sistemi</a:t>
            </a:r>
          </a:p>
          <a:p>
            <a:pPr algn="ctr"/>
            <a:endParaRPr lang="it-IT" dirty="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259092"/>
              </p:ext>
            </p:extLst>
          </p:nvPr>
        </p:nvGraphicFramePr>
        <p:xfrm>
          <a:off x="1115616" y="3795886"/>
          <a:ext cx="6504384" cy="84950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84064"/>
                <a:gridCol w="1084064"/>
                <a:gridCol w="1084064"/>
                <a:gridCol w="1084064"/>
                <a:gridCol w="1084064"/>
                <a:gridCol w="1084064"/>
              </a:tblGrid>
              <a:tr h="348341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AdG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AdC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RdA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O.I.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Ing. Fin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</a:tr>
              <a:tr h="48374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41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4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50438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Sintesi attività di audit programmazione 07/13 - FSE</a:t>
            </a: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708765"/>
              </p:ext>
            </p:extLst>
          </p:nvPr>
        </p:nvGraphicFramePr>
        <p:xfrm>
          <a:off x="1115616" y="2139699"/>
          <a:ext cx="6504384" cy="12801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26096"/>
                <a:gridCol w="1626096"/>
                <a:gridCol w="1626096"/>
                <a:gridCol w="1626096"/>
              </a:tblGrid>
              <a:tr h="540061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N. Controlli effettuati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controllato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irregolare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Tasso di errore residuo</a:t>
                      </a:r>
                      <a:endParaRPr lang="it-IT" dirty="0"/>
                    </a:p>
                  </a:txBody>
                  <a:tcPr/>
                </a:tc>
              </a:tr>
              <a:tr h="540061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286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56.658.713,79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67.311,80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0,52</a:t>
                      </a:r>
                    </a:p>
                    <a:p>
                      <a:pPr algn="ctr"/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1115616" y="1635645"/>
            <a:ext cx="6504384" cy="504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Controlli Operazioni</a:t>
            </a:r>
          </a:p>
          <a:p>
            <a:pPr algn="ctr"/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107831" y="3182816"/>
            <a:ext cx="6512169" cy="541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Audit dei Sistemi</a:t>
            </a:r>
          </a:p>
          <a:p>
            <a:pPr algn="ctr"/>
            <a:endParaRPr lang="it-IT" dirty="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330451"/>
              </p:ext>
            </p:extLst>
          </p:nvPr>
        </p:nvGraphicFramePr>
        <p:xfrm>
          <a:off x="1115616" y="3723878"/>
          <a:ext cx="6504384" cy="1005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84064"/>
                <a:gridCol w="1084064"/>
                <a:gridCol w="1084064"/>
                <a:gridCol w="1084064"/>
                <a:gridCol w="1084064"/>
                <a:gridCol w="1084064"/>
              </a:tblGrid>
              <a:tr h="340401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AdG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AdC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RdA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O.I.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Ing. Fin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</a:tr>
              <a:tr h="595703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21</a:t>
                      </a:r>
                    </a:p>
                    <a:p>
                      <a:pPr algn="ctr"/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84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504384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Sintesi attività di audit programmazione 07/13 – Ingegneria </a:t>
            </a:r>
            <a:r>
              <a:rPr lang="it-IT" sz="2400" dirty="0" err="1" smtClean="0"/>
              <a:t>Finanaziaria</a:t>
            </a: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208581"/>
              </p:ext>
            </p:extLst>
          </p:nvPr>
        </p:nvGraphicFramePr>
        <p:xfrm>
          <a:off x="1115616" y="2139701"/>
          <a:ext cx="6504384" cy="10801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26096"/>
                <a:gridCol w="1626096"/>
                <a:gridCol w="1626096"/>
                <a:gridCol w="1626096"/>
              </a:tblGrid>
              <a:tr h="424056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N. Test di conformità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controllato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irregolare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  <a:tr h="4400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19.579.090,00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311.650,00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15566"/>
            <a:ext cx="6504384" cy="7200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Sintesi attività di audit 2007/13</a:t>
            </a:r>
          </a:p>
          <a:p>
            <a:pPr algn="ctr"/>
            <a:r>
              <a:rPr lang="it-IT" sz="2400" dirty="0" smtClean="0"/>
              <a:t> FESR – FSE - ING.FIN</a:t>
            </a: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740723"/>
              </p:ext>
            </p:extLst>
          </p:nvPr>
        </p:nvGraphicFramePr>
        <p:xfrm>
          <a:off x="1115616" y="2119531"/>
          <a:ext cx="6504384" cy="12801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84175"/>
                <a:gridCol w="1668017"/>
                <a:gridCol w="1626096"/>
                <a:gridCol w="1626096"/>
              </a:tblGrid>
              <a:tr h="57261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N. Controlli effettuati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controllato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Importo irregolare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  <a:tr h="57261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591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142.308.172,34</a:t>
                      </a:r>
                    </a:p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674.404,64</a:t>
                      </a:r>
                    </a:p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 rot="10800000" flipV="1">
            <a:off x="1115616" y="1620021"/>
            <a:ext cx="6504384" cy="4995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Controllo operazioni</a:t>
            </a:r>
            <a:endParaRPr lang="it-IT" sz="2000" dirty="0"/>
          </a:p>
        </p:txBody>
      </p:sp>
      <p:sp>
        <p:nvSpPr>
          <p:cNvPr id="8" name="Rettangolo 7"/>
          <p:cNvSpPr/>
          <p:nvPr/>
        </p:nvSpPr>
        <p:spPr>
          <a:xfrm>
            <a:off x="1115616" y="3424402"/>
            <a:ext cx="6504384" cy="424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Audit dei Sistemi</a:t>
            </a:r>
          </a:p>
          <a:p>
            <a:pPr algn="ctr"/>
            <a:endParaRPr lang="it-IT" dirty="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035701"/>
              </p:ext>
            </p:extLst>
          </p:nvPr>
        </p:nvGraphicFramePr>
        <p:xfrm>
          <a:off x="1115616" y="3856454"/>
          <a:ext cx="6504384" cy="731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84064"/>
                <a:gridCol w="1084064"/>
                <a:gridCol w="1084064"/>
                <a:gridCol w="1084064"/>
                <a:gridCol w="1084064"/>
                <a:gridCol w="1084064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AdG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AdC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RdA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O.I.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Ing. Fin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62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9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Programmazione 2014-20 - Designazioni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1224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u="sng" dirty="0" smtClean="0"/>
              <a:t>Autorità di Audit </a:t>
            </a:r>
            <a:r>
              <a:rPr lang="it-IT" dirty="0" smtClean="0"/>
              <a:t>– 13.04.2015 – 09.09.2016 (IGRUE)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u="sng" dirty="0" smtClean="0"/>
              <a:t>Autorità di Gestione e Certificazione FESR </a:t>
            </a:r>
            <a:r>
              <a:rPr lang="it-IT" dirty="0" smtClean="0"/>
              <a:t>–27.12.2016 (AdA)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u="sng" dirty="0" smtClean="0"/>
              <a:t>Autorità di Gestione e Certificazione FSE </a:t>
            </a:r>
            <a:r>
              <a:rPr lang="it-IT" dirty="0" smtClean="0"/>
              <a:t>– 23.02.2017 (AdA)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626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Designazione AdG e AdC FESR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Parere favorevole con raccomandazioni </a:t>
            </a:r>
            <a:r>
              <a:rPr lang="it-IT" dirty="0" smtClean="0"/>
              <a:t>– In buona parte risolte a parte </a:t>
            </a:r>
            <a:r>
              <a:rPr lang="it-IT" u="sng" dirty="0" smtClean="0"/>
              <a:t>l’attuazione del PRA </a:t>
            </a:r>
            <a:r>
              <a:rPr lang="it-IT" dirty="0" smtClean="0"/>
              <a:t>(Piano Rafforzamento Amministrativo) in forte ritardo rispetto agli impegni.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Piano d’Azione sul Sistema Informativo </a:t>
            </a:r>
            <a:r>
              <a:rPr lang="it-IT" dirty="0" smtClean="0"/>
              <a:t>prevede scadenze: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Certificazione al 30 marzo 2017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Completamento al 30 giugno 2017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42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Designazione AdG e AdC FESR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iniziato follow-up Piano </a:t>
            </a:r>
            <a:r>
              <a:rPr lang="it-IT" dirty="0" smtClean="0"/>
              <a:t>d’Azione con scadenza 30.03.2017: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Attestazione spesa al 16 giugno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Certificazione al 30 giugno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Completamento ………..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Modulo gestione bandi presenta carenze che vanno approfondite e risolte.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62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87574"/>
            <a:ext cx="612068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Designazione AdG e AdC FSE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1121850" y="1635646"/>
            <a:ext cx="6114446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Parere favorevole con raccomandazioni </a:t>
            </a:r>
            <a:r>
              <a:rPr lang="it-IT" dirty="0" smtClean="0"/>
              <a:t>– In buona parte risolte a parte </a:t>
            </a:r>
            <a:r>
              <a:rPr lang="it-IT" u="sng" dirty="0" smtClean="0"/>
              <a:t>l’attuazione del PRA </a:t>
            </a:r>
            <a:r>
              <a:rPr lang="it-IT" dirty="0" smtClean="0"/>
              <a:t>in forte ritardo.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Piano d’Azione sul Sistema Informativo </a:t>
            </a:r>
            <a:r>
              <a:rPr lang="it-IT" dirty="0" smtClean="0"/>
              <a:t>prevede scadenze: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Certificazione al 30 marzo 2017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smtClean="0"/>
              <a:t>Completamento al 30 giugno 2017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86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600</Words>
  <Application>Microsoft Office PowerPoint</Application>
  <PresentationFormat>Presentazione su schermo (16:9)</PresentationFormat>
  <Paragraphs>126</Paragraphs>
  <Slides>13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Impact</vt:lpstr>
      <vt:lpstr>Tema di Office</vt:lpstr>
      <vt:lpstr>Informativa sull’Attività dell’Autorita’ di Audit  Magrini Alunno Mauro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Mauro Magrini Alunno</cp:lastModifiedBy>
  <cp:revision>57</cp:revision>
  <cp:lastPrinted>2017-06-13T14:46:24Z</cp:lastPrinted>
  <dcterms:created xsi:type="dcterms:W3CDTF">2014-10-25T08:27:08Z</dcterms:created>
  <dcterms:modified xsi:type="dcterms:W3CDTF">2017-06-13T14:48:21Z</dcterms:modified>
</cp:coreProperties>
</file>