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2" r:id="rId3"/>
    <p:sldId id="261" r:id="rId4"/>
    <p:sldId id="260" r:id="rId5"/>
    <p:sldId id="264" r:id="rId6"/>
    <p:sldId id="265" r:id="rId7"/>
    <p:sldId id="266" r:id="rId8"/>
    <p:sldId id="267" r:id="rId9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B60"/>
    <a:srgbClr val="C273AC"/>
    <a:srgbClr val="CC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615" autoAdjust="0"/>
    <p:restoredTop sz="86447" autoAdjust="0"/>
  </p:normalViewPr>
  <p:slideViewPr>
    <p:cSldViewPr showGuides="1">
      <p:cViewPr>
        <p:scale>
          <a:sx n="123" d="100"/>
          <a:sy n="123" d="100"/>
        </p:scale>
        <p:origin x="-234" y="-4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C958D-DC24-4C99-BEA2-518A976AB290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D05BB-C3A4-4B66-AF06-B1C9F961A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86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8099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1816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9856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1000"/>
                    </a14:imgEffect>
                    <a14:imgEffect>
                      <a14:colorTemperature colorTemp="5800"/>
                    </a14:imgEffect>
                    <a14:imgEffect>
                      <a14:brightnessContrast bright="1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035" y="987574"/>
            <a:ext cx="5796317" cy="3864211"/>
          </a:xfrm>
          <a:prstGeom prst="rect">
            <a:avLst/>
          </a:prstGeom>
        </p:spPr>
      </p:pic>
      <p:sp>
        <p:nvSpPr>
          <p:cNvPr id="4" name="Sottotitolo 2"/>
          <p:cNvSpPr txBox="1">
            <a:spLocks/>
          </p:cNvSpPr>
          <p:nvPr/>
        </p:nvSpPr>
        <p:spPr>
          <a:xfrm>
            <a:off x="296079" y="2139702"/>
            <a:ext cx="8416230" cy="2282683"/>
          </a:xfrm>
          <a:prstGeom prst="rect">
            <a:avLst/>
          </a:prstGeom>
          <a:ln>
            <a:solidFill>
              <a:srgbClr val="5B9BD5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it-IT" sz="2000" b="1" dirty="0" smtClean="0"/>
              <a:t>PRIORITA’ DI INVESTIMENTO 11.1</a:t>
            </a:r>
          </a:p>
          <a:p>
            <a:pPr marL="0" indent="0" algn="ctr">
              <a:buNone/>
              <a:defRPr/>
            </a:pPr>
            <a:r>
              <a:rPr lang="it-IT" sz="1800" b="1" i="1" dirty="0" smtClean="0"/>
              <a:t>Investimento nella capacità istituzionale e nell’efficacia delle amministrazioni pubbliche e dei servizi pubblici a livello nazionale, regionale e locale nell’ottica delle riforme, di una migliore regolamentazione e di una buona </a:t>
            </a:r>
            <a:r>
              <a:rPr lang="it-IT" sz="1800" b="1" i="1" dirty="0" err="1" smtClean="0"/>
              <a:t>governance</a:t>
            </a:r>
            <a:endParaRPr lang="it-IT" sz="1800" b="1" i="1" dirty="0" smtClean="0"/>
          </a:p>
          <a:p>
            <a:pPr algn="ctr">
              <a:defRPr/>
            </a:pPr>
            <a:endParaRPr lang="it-IT" b="1" u="sng" dirty="0" smtClean="0">
              <a:solidFill>
                <a:srgbClr val="C00000"/>
              </a:solidFill>
            </a:endParaRPr>
          </a:p>
          <a:p>
            <a:pPr marL="0" indent="0" algn="ctr">
              <a:buNone/>
              <a:defRPr/>
            </a:pPr>
            <a:r>
              <a:rPr lang="it-IT" b="1" u="sng" dirty="0" err="1" smtClean="0">
                <a:solidFill>
                  <a:srgbClr val="C00000"/>
                </a:solidFill>
              </a:rPr>
              <a:t>C.D.R</a:t>
            </a:r>
            <a:r>
              <a:rPr lang="it-IT" b="1" u="sng" dirty="0" smtClean="0">
                <a:solidFill>
                  <a:srgbClr val="C00000"/>
                </a:solidFill>
              </a:rPr>
              <a:t>.: 2.09</a:t>
            </a:r>
            <a:r>
              <a:rPr lang="it-IT" sz="2800" b="1" i="1" u="sng" dirty="0" smtClean="0"/>
              <a:t> </a:t>
            </a:r>
          </a:p>
          <a:p>
            <a:pPr marL="0" indent="0" algn="ctr">
              <a:buNone/>
              <a:defRPr/>
            </a:pPr>
            <a:r>
              <a:rPr lang="it-IT" sz="2000" b="1" dirty="0" smtClean="0">
                <a:solidFill>
                  <a:srgbClr val="C00000"/>
                </a:solidFill>
              </a:rPr>
              <a:t>SERVIZIO POLITICHE REGIONALI E RAPPORTI CON I LIVELLI DI GOVERNO</a:t>
            </a:r>
          </a:p>
          <a:p>
            <a:pPr algn="ctr">
              <a:defRPr/>
            </a:pPr>
            <a:endParaRPr lang="it-IT" sz="20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  <a:defRPr/>
            </a:pPr>
            <a:r>
              <a:rPr lang="it-IT" b="1" u="sng" dirty="0" smtClean="0">
                <a:solidFill>
                  <a:srgbClr val="C00000"/>
                </a:solidFill>
              </a:rPr>
              <a:t>TOTALE BUDGET: € 3.600.000,00</a:t>
            </a:r>
            <a:endParaRPr lang="it-IT" b="1" u="sng" dirty="0">
              <a:solidFill>
                <a:srgbClr val="C00000"/>
              </a:solidFill>
            </a:endParaRPr>
          </a:p>
        </p:txBody>
      </p:sp>
      <p:sp>
        <p:nvSpPr>
          <p:cNvPr id="3" name="Titolo 1"/>
          <p:cNvSpPr txBox="1">
            <a:spLocks/>
          </p:cNvSpPr>
          <p:nvPr/>
        </p:nvSpPr>
        <p:spPr>
          <a:xfrm>
            <a:off x="295357" y="987574"/>
            <a:ext cx="8416230" cy="9640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RIUNIONE TECNICA DEL 13 GIUGNO 2017</a:t>
            </a:r>
          </a:p>
          <a:p>
            <a:pPr>
              <a:defRPr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POR-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FSE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2014-2020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sz="2800" b="1" dirty="0" smtClean="0">
                <a:solidFill>
                  <a:srgbClr val="C00000"/>
                </a:solidFill>
              </a:rPr>
              <a:t>ASSE CAPACITA’ ISTITUZIONALE E AMMINISTRATIVA</a:t>
            </a:r>
            <a:endParaRPr lang="it-IT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35496" y="915566"/>
            <a:ext cx="3230562" cy="16619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>
                <a:latin typeface="+mn-lt"/>
                <a:cs typeface="+mn-cs"/>
              </a:rPr>
              <a:t>Asse capacità istituzionale e amministrativa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i="1" dirty="0">
                <a:latin typeface="+mn-lt"/>
                <a:cs typeface="+mn-cs"/>
              </a:rPr>
              <a:t>11.6</a:t>
            </a:r>
            <a:r>
              <a:rPr lang="it-IT" sz="1400" i="1" dirty="0">
                <a:latin typeface="+mn-lt"/>
                <a:cs typeface="+mn-cs"/>
              </a:rPr>
              <a:t> Miglioramento della </a:t>
            </a:r>
            <a:r>
              <a:rPr lang="it-IT" sz="1400" i="1" dirty="0" err="1">
                <a:latin typeface="+mn-lt"/>
                <a:cs typeface="+mn-cs"/>
              </a:rPr>
              <a:t>governance</a:t>
            </a:r>
            <a:r>
              <a:rPr lang="it-IT" sz="1400" i="1" dirty="0">
                <a:latin typeface="+mn-lt"/>
                <a:cs typeface="+mn-cs"/>
              </a:rPr>
              <a:t> multilivello e delle capacità amministrativa e tecnica delle P.A. nei programmi d’investimento pubblico, anche per la coesione territoriale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5496" y="2632990"/>
            <a:ext cx="3230562" cy="95410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PROGETTO N. 1</a:t>
            </a:r>
            <a:r>
              <a:rPr lang="it-IT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: </a:t>
            </a:r>
            <a:r>
              <a:rPr lang="it-IT" sz="1400" dirty="0">
                <a:latin typeface="+mn-lt"/>
                <a:cs typeface="+mn-cs"/>
              </a:rPr>
              <a:t>Rafforzamento capacità amministrativa enti già impegnati in progetti territoriali integrati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latin typeface="+mn-lt"/>
                <a:cs typeface="+mn-cs"/>
              </a:rPr>
              <a:t>Dotazione finanziaria </a:t>
            </a:r>
            <a:r>
              <a:rPr lang="it-IT" sz="1400" b="1" dirty="0">
                <a:solidFill>
                  <a:srgbClr val="0070C0"/>
                </a:solidFill>
                <a:latin typeface="+mn-lt"/>
                <a:cs typeface="+mn-cs"/>
              </a:rPr>
              <a:t>€ </a:t>
            </a:r>
            <a:r>
              <a:rPr lang="it-IT" sz="1400" b="1" dirty="0" smtClean="0">
                <a:solidFill>
                  <a:srgbClr val="0070C0"/>
                </a:solidFill>
                <a:latin typeface="+mn-lt"/>
                <a:cs typeface="+mn-cs"/>
              </a:rPr>
              <a:t>1.500.000,00</a:t>
            </a:r>
            <a:endParaRPr lang="it-IT" sz="1400" dirty="0">
              <a:latin typeface="+mn-lt"/>
              <a:cs typeface="+mn-cs"/>
            </a:endParaRPr>
          </a:p>
        </p:txBody>
      </p:sp>
      <p:cxnSp>
        <p:nvCxnSpPr>
          <p:cNvPr id="5" name="Connettore 2 4"/>
          <p:cNvCxnSpPr/>
          <p:nvPr/>
        </p:nvCxnSpPr>
        <p:spPr>
          <a:xfrm flipH="1" flipV="1">
            <a:off x="3419874" y="3110043"/>
            <a:ext cx="504054" cy="477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35496" y="3673806"/>
            <a:ext cx="3230562" cy="7386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PROGETTO N. 2</a:t>
            </a:r>
            <a:r>
              <a:rPr lang="it-IT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: </a:t>
            </a:r>
            <a:r>
              <a:rPr lang="it-IT" sz="1400" dirty="0">
                <a:latin typeface="+mn-lt"/>
                <a:cs typeface="+mn-cs"/>
              </a:rPr>
              <a:t>Altri progetti per la gestione associata di funzioni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latin typeface="+mn-lt"/>
                <a:cs typeface="+mn-cs"/>
              </a:rPr>
              <a:t>Dotazione finanziaria </a:t>
            </a:r>
            <a:r>
              <a:rPr lang="it-IT" sz="1400" b="1" dirty="0">
                <a:solidFill>
                  <a:srgbClr val="0070C0"/>
                </a:solidFill>
                <a:latin typeface="+mn-lt"/>
                <a:cs typeface="+mn-cs"/>
              </a:rPr>
              <a:t>€ </a:t>
            </a:r>
            <a:r>
              <a:rPr lang="it-IT" sz="1400" b="1" dirty="0" smtClean="0">
                <a:solidFill>
                  <a:srgbClr val="0070C0"/>
                </a:solidFill>
                <a:latin typeface="+mn-lt"/>
                <a:cs typeface="+mn-cs"/>
              </a:rPr>
              <a:t>1.100.000,00</a:t>
            </a:r>
            <a:endParaRPr lang="it-IT" sz="1400" dirty="0">
              <a:latin typeface="+mn-lt"/>
              <a:cs typeface="+mn-cs"/>
            </a:endParaRPr>
          </a:p>
        </p:txBody>
      </p:sp>
      <p:cxnSp>
        <p:nvCxnSpPr>
          <p:cNvPr id="7" name="Connettore 2 6"/>
          <p:cNvCxnSpPr/>
          <p:nvPr/>
        </p:nvCxnSpPr>
        <p:spPr>
          <a:xfrm flipH="1">
            <a:off x="3393074" y="3673806"/>
            <a:ext cx="530854" cy="474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3995936" y="1058319"/>
            <a:ext cx="4933950" cy="34932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300" b="1" dirty="0">
                <a:latin typeface="+mn-lt"/>
                <a:cs typeface="+mn-cs"/>
              </a:rPr>
              <a:t>DOTAZIONE FINANZIARIA € 3.600.000,00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300" b="1" dirty="0">
                <a:latin typeface="+mn-lt"/>
                <a:cs typeface="+mn-cs"/>
              </a:rPr>
              <a:t>- </a:t>
            </a:r>
            <a:r>
              <a:rPr lang="it-IT" sz="1300" i="1" dirty="0">
                <a:latin typeface="+mn-lt"/>
                <a:cs typeface="+mn-cs"/>
              </a:rPr>
              <a:t>di cui </a:t>
            </a:r>
            <a:r>
              <a:rPr lang="it-IT" sz="1300" b="1" i="1" dirty="0">
                <a:solidFill>
                  <a:srgbClr val="C00000"/>
                </a:solidFill>
                <a:latin typeface="+mn-lt"/>
                <a:cs typeface="+mn-cs"/>
              </a:rPr>
              <a:t>€ 200.000,00 </a:t>
            </a:r>
            <a:r>
              <a:rPr lang="it-IT" sz="1300" i="1" dirty="0">
                <a:latin typeface="+mn-lt"/>
                <a:cs typeface="+mn-cs"/>
              </a:rPr>
              <a:t>per l’attuazione del Codice di Condotta europeo sul partenariato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300" dirty="0">
              <a:solidFill>
                <a:srgbClr val="C00000"/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300" dirty="0">
                <a:solidFill>
                  <a:srgbClr val="C00000"/>
                </a:solidFill>
                <a:latin typeface="+mn-lt"/>
                <a:cs typeface="+mn-cs"/>
              </a:rPr>
              <a:t>INTERVENTO SPECIFICO 1: </a:t>
            </a:r>
            <a:r>
              <a:rPr lang="it-IT" sz="1300" dirty="0">
                <a:latin typeface="+mn-lt"/>
                <a:cs typeface="+mn-cs"/>
              </a:rPr>
              <a:t>Progetto di accompagnamento del processo di riforme dell’Amministrazione regionale allargata (Giunta, ASL/AO, Agenzie, partecipate) anche attraverso azioni per la riqualificazione del personale, compresi i temi delle centrali di committenza e della gestione di servizi associati.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it-IT" sz="1300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300" dirty="0">
                <a:solidFill>
                  <a:srgbClr val="C00000"/>
                </a:solidFill>
                <a:latin typeface="+mn-lt"/>
                <a:cs typeface="+mn-cs"/>
              </a:rPr>
              <a:t>INTERVENTO SPECIFICO 2: </a:t>
            </a:r>
            <a:r>
              <a:rPr lang="it-IT" sz="1300" dirty="0">
                <a:latin typeface="+mn-lt"/>
                <a:cs typeface="+mn-cs"/>
              </a:rPr>
              <a:t>Progetti di accompagnamento del processo di riforma degli enti locali, territoriali ed altri organismi pubblici anche attraverso azioni per la riqualificazione del personale, compresi i temi delle centrali di committenza e della gestione di servizi associati, ivi incluse operazioni di </a:t>
            </a:r>
            <a:r>
              <a:rPr lang="it-IT" sz="1300" dirty="0" err="1">
                <a:latin typeface="+mn-lt"/>
                <a:cs typeface="+mn-cs"/>
              </a:rPr>
              <a:t>capacitazione</a:t>
            </a:r>
            <a:r>
              <a:rPr lang="it-IT" sz="1300" dirty="0">
                <a:latin typeface="+mn-lt"/>
                <a:cs typeface="+mn-cs"/>
              </a:rPr>
              <a:t> dei comuni interessati all’attuazione della Strategia Agenda Urbana con particolare riferimento agli interventi del </a:t>
            </a:r>
            <a:r>
              <a:rPr lang="it-IT" sz="1300" dirty="0" err="1">
                <a:latin typeface="+mn-lt"/>
                <a:cs typeface="+mn-cs"/>
              </a:rPr>
              <a:t>FSE</a:t>
            </a:r>
            <a:r>
              <a:rPr lang="it-IT" sz="1300" dirty="0" smtClean="0">
                <a:latin typeface="+mn-lt"/>
                <a:cs typeface="+mn-cs"/>
              </a:rPr>
              <a:t>.</a:t>
            </a:r>
            <a:endParaRPr lang="it-IT" sz="13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925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3" name="CasellaDiTesto 1"/>
          <p:cNvSpPr txBox="1">
            <a:spLocks noChangeArrowheads="1"/>
          </p:cNvSpPr>
          <p:nvPr/>
        </p:nvSpPr>
        <p:spPr bwMode="auto">
          <a:xfrm>
            <a:off x="0" y="968866"/>
            <a:ext cx="90344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 sz="1200" b="1" dirty="0">
                <a:solidFill>
                  <a:srgbClr val="0070C0"/>
                </a:solidFill>
              </a:rPr>
              <a:t>PROGETTO N. 1 : RAFFORZAMENTO CAPACITA’ AMMINISTRATIVA ENTI GIA’ IMPEGNATI IN PROGETTI TERRITORIALI </a:t>
            </a:r>
          </a:p>
        </p:txBody>
      </p:sp>
      <p:sp>
        <p:nvSpPr>
          <p:cNvPr id="4" name="Ovale 3"/>
          <p:cNvSpPr/>
          <p:nvPr/>
        </p:nvSpPr>
        <p:spPr>
          <a:xfrm>
            <a:off x="395536" y="1245865"/>
            <a:ext cx="1224137" cy="670570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200"/>
          </a:p>
        </p:txBody>
      </p:sp>
      <p:sp>
        <p:nvSpPr>
          <p:cNvPr id="5" name="CasellaDiTesto 7"/>
          <p:cNvSpPr txBox="1">
            <a:spLocks noChangeArrowheads="1"/>
          </p:cNvSpPr>
          <p:nvPr/>
        </p:nvSpPr>
        <p:spPr bwMode="auto">
          <a:xfrm>
            <a:off x="427584" y="1334902"/>
            <a:ext cx="122413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 sz="1100" b="1" dirty="0" err="1"/>
              <a:t>I.T.I</a:t>
            </a:r>
            <a:r>
              <a:rPr lang="it-IT" sz="1100" b="1" dirty="0"/>
              <a:t>. </a:t>
            </a:r>
            <a:br>
              <a:rPr lang="it-IT" sz="1100" b="1" dirty="0"/>
            </a:br>
            <a:r>
              <a:rPr lang="it-IT" sz="1100" b="1" dirty="0"/>
              <a:t>€ 400.000,00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218381" y="2051050"/>
            <a:ext cx="1761331" cy="14773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solidFill>
                  <a:srgbClr val="FF0000"/>
                </a:solidFill>
                <a:latin typeface="+mj-lt"/>
                <a:cs typeface="+mn-cs"/>
              </a:rPr>
              <a:t>UNIONE DEI COMUNI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solidFill>
                  <a:srgbClr val="FF0000"/>
                </a:solidFill>
                <a:latin typeface="+mj-lt"/>
                <a:cs typeface="+mn-cs"/>
              </a:rPr>
              <a:t>DEL TRASIMENO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it-IT" sz="900" dirty="0">
                <a:latin typeface="+mj-lt"/>
                <a:cs typeface="+mn-cs"/>
              </a:rPr>
              <a:t>CITTA’ DELLA PIEVE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it-IT" sz="900" dirty="0">
                <a:latin typeface="+mj-lt"/>
                <a:cs typeface="+mn-cs"/>
              </a:rPr>
              <a:t>CASTIGLIONE DEL LAGO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it-IT" sz="900" dirty="0">
                <a:latin typeface="+mj-lt"/>
                <a:cs typeface="+mn-cs"/>
              </a:rPr>
              <a:t>MAGIONE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it-IT" sz="900" dirty="0">
                <a:latin typeface="+mj-lt"/>
                <a:cs typeface="+mn-cs"/>
              </a:rPr>
              <a:t>PACIANO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it-IT" sz="900" dirty="0">
                <a:latin typeface="+mj-lt"/>
                <a:cs typeface="+mn-cs"/>
              </a:rPr>
              <a:t>PANICALE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it-IT" sz="900" dirty="0">
                <a:latin typeface="+mj-lt"/>
                <a:cs typeface="+mn-cs"/>
              </a:rPr>
              <a:t>PASSIGNANO S.T.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it-IT" sz="900" dirty="0">
                <a:latin typeface="+mj-lt"/>
                <a:cs typeface="+mn-cs"/>
              </a:rPr>
              <a:t>PIEGARO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it-IT" sz="900" dirty="0">
                <a:latin typeface="+mj-lt"/>
                <a:cs typeface="+mn-cs"/>
              </a:rPr>
              <a:t>TUORO SUL TRASIMENO</a:t>
            </a:r>
          </a:p>
        </p:txBody>
      </p:sp>
      <p:sp>
        <p:nvSpPr>
          <p:cNvPr id="13" name="CasellaDiTesto 17"/>
          <p:cNvSpPr txBox="1">
            <a:spLocks noChangeArrowheads="1"/>
          </p:cNvSpPr>
          <p:nvPr/>
        </p:nvSpPr>
        <p:spPr bwMode="auto">
          <a:xfrm>
            <a:off x="2123728" y="2051050"/>
            <a:ext cx="1656183" cy="1477328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Tx/>
              <a:buChar char="-"/>
            </a:pPr>
            <a:r>
              <a:rPr lang="it-IT" sz="900" b="1">
                <a:solidFill>
                  <a:srgbClr val="FF0000"/>
                </a:solidFill>
                <a:latin typeface="+mj-lt"/>
              </a:rPr>
              <a:t>GUBBIO</a:t>
            </a:r>
          </a:p>
          <a:p>
            <a:pPr>
              <a:buFontTx/>
              <a:buChar char="-"/>
            </a:pPr>
            <a:r>
              <a:rPr lang="it-IT" sz="900">
                <a:latin typeface="+mj-lt"/>
              </a:rPr>
              <a:t>PIETRALUNGA</a:t>
            </a:r>
          </a:p>
          <a:p>
            <a:pPr>
              <a:buFontTx/>
              <a:buChar char="-"/>
            </a:pPr>
            <a:r>
              <a:rPr lang="it-IT" sz="900">
                <a:latin typeface="+mj-lt"/>
              </a:rPr>
              <a:t>MONTONE</a:t>
            </a:r>
          </a:p>
          <a:p>
            <a:pPr>
              <a:buFontTx/>
              <a:buChar char="-"/>
            </a:pPr>
            <a:r>
              <a:rPr lang="it-IT" sz="900">
                <a:latin typeface="+mj-lt"/>
              </a:rPr>
              <a:t>SCHEGGIA E PASCELUPO</a:t>
            </a:r>
          </a:p>
          <a:p>
            <a:pPr>
              <a:buFontTx/>
              <a:buChar char="-"/>
            </a:pPr>
            <a:r>
              <a:rPr lang="it-IT" sz="900">
                <a:latin typeface="+mj-lt"/>
              </a:rPr>
              <a:t>COSTACCIARO</a:t>
            </a:r>
          </a:p>
          <a:p>
            <a:pPr>
              <a:buFontTx/>
              <a:buChar char="-"/>
            </a:pPr>
            <a:r>
              <a:rPr lang="it-IT" sz="900">
                <a:latin typeface="+mj-lt"/>
              </a:rPr>
              <a:t>SIGILLO</a:t>
            </a:r>
          </a:p>
          <a:p>
            <a:pPr>
              <a:buFontTx/>
              <a:buChar char="-"/>
            </a:pPr>
            <a:r>
              <a:rPr lang="it-IT" sz="900">
                <a:latin typeface="+mj-lt"/>
              </a:rPr>
              <a:t>FOSSATO DI VICO</a:t>
            </a:r>
          </a:p>
          <a:p>
            <a:pPr>
              <a:buFontTx/>
              <a:buChar char="-"/>
            </a:pPr>
            <a:r>
              <a:rPr lang="it-IT" sz="900">
                <a:latin typeface="+mj-lt"/>
              </a:rPr>
              <a:t>GUALDO TADINO</a:t>
            </a:r>
          </a:p>
          <a:p>
            <a:pPr>
              <a:buFontTx/>
              <a:buChar char="-"/>
            </a:pPr>
            <a:r>
              <a:rPr lang="it-IT" sz="900">
                <a:latin typeface="+mj-lt"/>
              </a:rPr>
              <a:t>NOCERA UMBRA</a:t>
            </a:r>
          </a:p>
          <a:p>
            <a:pPr>
              <a:buFontTx/>
              <a:buChar char="-"/>
            </a:pPr>
            <a:r>
              <a:rPr lang="it-IT" sz="900">
                <a:latin typeface="+mj-lt"/>
              </a:rPr>
              <a:t>VALFABBRICA</a:t>
            </a:r>
          </a:p>
        </p:txBody>
      </p:sp>
      <p:sp>
        <p:nvSpPr>
          <p:cNvPr id="14" name="CasellaDiTesto 18"/>
          <p:cNvSpPr txBox="1">
            <a:spLocks noChangeArrowheads="1"/>
          </p:cNvSpPr>
          <p:nvPr/>
        </p:nvSpPr>
        <p:spPr bwMode="auto">
          <a:xfrm>
            <a:off x="5724128" y="2070303"/>
            <a:ext cx="1939925" cy="2877711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Tx/>
              <a:buChar char="-"/>
            </a:pPr>
            <a:r>
              <a:rPr lang="it-IT" sz="900" b="1" dirty="0">
                <a:solidFill>
                  <a:srgbClr val="FF0000"/>
                </a:solidFill>
                <a:latin typeface="+mj-lt"/>
              </a:rPr>
              <a:t>ORVIETO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MONTELEONE D’ORVIETO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MONTEGABBIONE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CITTA’ DELLA PIEVE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PARRANO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SAN VENANZO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FICULLE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FABRO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ALLERONA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CASTEL VISCARDO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CASTEL GIORGIO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PORANO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BASCHI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MONTECCHIO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GUARDEA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LUGNANO IN TEVERINA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ATTIGLIANO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ALVIANO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GIOVE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PENNA IN TEVERINA</a:t>
            </a:r>
          </a:p>
        </p:txBody>
      </p:sp>
      <p:sp>
        <p:nvSpPr>
          <p:cNvPr id="15" name="CasellaDiTesto 19"/>
          <p:cNvSpPr txBox="1">
            <a:spLocks noChangeArrowheads="1"/>
          </p:cNvSpPr>
          <p:nvPr/>
        </p:nvSpPr>
        <p:spPr bwMode="auto">
          <a:xfrm>
            <a:off x="3923928" y="2063626"/>
            <a:ext cx="1676623" cy="2308324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Tx/>
              <a:buChar char="-"/>
            </a:pPr>
            <a:r>
              <a:rPr lang="it-IT" sz="900" b="1" dirty="0">
                <a:solidFill>
                  <a:srgbClr val="FF0000"/>
                </a:solidFill>
                <a:latin typeface="+mj-lt"/>
              </a:rPr>
              <a:t>NORCIA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CASCIA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ARRONE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CERRETO DI SPOLETO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FERENTILLO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MONTEFRANCO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MONTELEONE DI SPOLETO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POGGIODOMO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POLINO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PRECI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SANTA ANATOLIA DI NARCO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SCHEGGINO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SELLANO</a:t>
            </a:r>
          </a:p>
          <a:p>
            <a:pPr>
              <a:buFontTx/>
              <a:buChar char="-"/>
            </a:pPr>
            <a:r>
              <a:rPr lang="it-IT" sz="900" dirty="0">
                <a:latin typeface="+mj-lt"/>
              </a:rPr>
              <a:t>VALLO DI NERA</a:t>
            </a:r>
          </a:p>
        </p:txBody>
      </p:sp>
      <p:sp>
        <p:nvSpPr>
          <p:cNvPr id="16" name="Ovale 15"/>
          <p:cNvSpPr/>
          <p:nvPr/>
        </p:nvSpPr>
        <p:spPr>
          <a:xfrm>
            <a:off x="2411760" y="1245865"/>
            <a:ext cx="1224137" cy="670570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200"/>
          </a:p>
        </p:txBody>
      </p:sp>
      <p:sp>
        <p:nvSpPr>
          <p:cNvPr id="11" name="CasellaDiTesto 16"/>
          <p:cNvSpPr txBox="1">
            <a:spLocks noChangeArrowheads="1"/>
          </p:cNvSpPr>
          <p:nvPr/>
        </p:nvSpPr>
        <p:spPr bwMode="auto">
          <a:xfrm>
            <a:off x="2395757" y="1334902"/>
            <a:ext cx="12241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 sz="1100" b="1" dirty="0"/>
              <a:t>AREA </a:t>
            </a:r>
            <a:r>
              <a:rPr lang="it-IT" sz="1100" b="1" dirty="0" smtClean="0"/>
              <a:t>NORD-EST</a:t>
            </a:r>
            <a:endParaRPr lang="it-IT" sz="1100" b="1" dirty="0"/>
          </a:p>
          <a:p>
            <a:pPr algn="ctr"/>
            <a:r>
              <a:rPr lang="it-IT" sz="1100" b="1" dirty="0"/>
              <a:t>€ 371.853,40</a:t>
            </a:r>
          </a:p>
        </p:txBody>
      </p:sp>
      <p:sp>
        <p:nvSpPr>
          <p:cNvPr id="17" name="Ovale 16"/>
          <p:cNvSpPr/>
          <p:nvPr/>
        </p:nvSpPr>
        <p:spPr>
          <a:xfrm>
            <a:off x="4113495" y="1245676"/>
            <a:ext cx="1224137" cy="670570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200"/>
          </a:p>
        </p:txBody>
      </p:sp>
      <p:sp>
        <p:nvSpPr>
          <p:cNvPr id="8" name="CasellaDiTesto 13"/>
          <p:cNvSpPr txBox="1">
            <a:spLocks noChangeArrowheads="1"/>
          </p:cNvSpPr>
          <p:nvPr/>
        </p:nvSpPr>
        <p:spPr bwMode="auto">
          <a:xfrm>
            <a:off x="4103349" y="1365706"/>
            <a:ext cx="127890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 sz="1100" b="1" dirty="0"/>
              <a:t>AREA </a:t>
            </a:r>
            <a:r>
              <a:rPr lang="it-IT" sz="1100" b="1" dirty="0" err="1"/>
              <a:t>VALNERINA</a:t>
            </a:r>
            <a:endParaRPr lang="it-IT" sz="1100" b="1" dirty="0"/>
          </a:p>
          <a:p>
            <a:pPr algn="ctr"/>
            <a:r>
              <a:rPr lang="it-IT" sz="1100" b="1" dirty="0"/>
              <a:t>€ 306.523,27</a:t>
            </a:r>
          </a:p>
        </p:txBody>
      </p:sp>
      <p:sp>
        <p:nvSpPr>
          <p:cNvPr id="18" name="Ovale 17"/>
          <p:cNvSpPr/>
          <p:nvPr/>
        </p:nvSpPr>
        <p:spPr>
          <a:xfrm>
            <a:off x="5940152" y="1288355"/>
            <a:ext cx="1224137" cy="670570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200"/>
          </a:p>
        </p:txBody>
      </p:sp>
      <p:sp>
        <p:nvSpPr>
          <p:cNvPr id="10" name="CasellaDiTesto 15"/>
          <p:cNvSpPr txBox="1">
            <a:spLocks noChangeArrowheads="1"/>
          </p:cNvSpPr>
          <p:nvPr/>
        </p:nvSpPr>
        <p:spPr bwMode="auto">
          <a:xfrm>
            <a:off x="5940152" y="1401465"/>
            <a:ext cx="12954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 sz="1100" b="1" dirty="0"/>
              <a:t>AREA  SUD-OVEST</a:t>
            </a:r>
          </a:p>
          <a:p>
            <a:pPr algn="ctr"/>
            <a:r>
              <a:rPr lang="it-IT" sz="1100" b="1" dirty="0"/>
              <a:t>€ 421.623,33</a:t>
            </a:r>
          </a:p>
        </p:txBody>
      </p:sp>
    </p:spTree>
    <p:extLst>
      <p:ext uri="{BB962C8B-B14F-4D97-AF65-F5344CB8AC3E}">
        <p14:creationId xmlns:p14="http://schemas.microsoft.com/office/powerpoint/2010/main" val="189135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5566"/>
            <a:ext cx="9144000" cy="3674126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3" name="CasellaDiTesto 3"/>
          <p:cNvSpPr txBox="1">
            <a:spLocks noChangeArrowheads="1"/>
          </p:cNvSpPr>
          <p:nvPr/>
        </p:nvSpPr>
        <p:spPr bwMode="auto">
          <a:xfrm>
            <a:off x="340209" y="1000876"/>
            <a:ext cx="8575849" cy="2616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 sz="1100" b="1" dirty="0" err="1"/>
              <a:t>I.T.I</a:t>
            </a:r>
            <a:r>
              <a:rPr lang="it-IT" sz="1100" b="1" dirty="0"/>
              <a:t>. </a:t>
            </a:r>
            <a:r>
              <a:rPr lang="it-IT" sz="1100" b="1" dirty="0" smtClean="0"/>
              <a:t>TRASIMENO - UNIONE </a:t>
            </a:r>
            <a:r>
              <a:rPr lang="it-IT" sz="1100" b="1" dirty="0"/>
              <a:t>DEI COMUNI DEL TRASIMENO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074839"/>
              </p:ext>
            </p:extLst>
          </p:nvPr>
        </p:nvGraphicFramePr>
        <p:xfrm>
          <a:off x="1753195" y="1347614"/>
          <a:ext cx="5195069" cy="3135452"/>
        </p:xfrm>
        <a:graphic>
          <a:graphicData uri="http://schemas.openxmlformats.org/drawingml/2006/table">
            <a:tbl>
              <a:tblPr firstRow="1" firstCol="1" bandRow="1"/>
              <a:tblGrid>
                <a:gridCol w="5195069"/>
              </a:tblGrid>
              <a:tr h="225271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UNIONE DEI COMUNI DEL TRASIMENO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0677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COSTITUZIONE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CENTRALE UNICA DI COMMITTENZA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UNIFICAZIONE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SERVIZI SOCIALI DEL TRASIMENO 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GESTIONE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UNITARIA DEL PERSONALE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COSTITUZIONE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UFFICIO UNICO PER IL CONTROLLO STRATEGICO E CONTROLLO DI GESTIONE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UNIFICAZIONE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 ALCUNE ATTIVITA’ DEGLI UFFICI TRIBUTI COMUNALI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AMPLIAMENTO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ATTIVITA’ E FUNZIONI ASSOCIATE PER IL TURISMO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GESTIONE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ASSOCIATA DELLE ATTIVITA’ DI COMUNICAZIONE E UFFICIO STAMPA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GESTIONE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ASSOCIATA DELLE ATTIVITA’ DI COMUNICAZIONE E UFFICIO STAMPA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FUNZIONE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C.E.D.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GESTIONE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ASSOCIATA DEI PROCEDIMENTI EDILIZI E URBANISTICI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GESTIONE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ASSOCIATA DEI PROCEDIMENTI RELATIVI AI RIFIUTI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GESTIONE </a:t>
                      </a:r>
                      <a:r>
                        <a:rPr lang="it-IT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ASSOCIATA DELLE FUNZIONI DI TUTELA AMBIENTALE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sellaDiTesto 6"/>
          <p:cNvSpPr txBox="1">
            <a:spLocks noChangeArrowheads="1"/>
          </p:cNvSpPr>
          <p:nvPr/>
        </p:nvSpPr>
        <p:spPr bwMode="auto">
          <a:xfrm rot="19771639">
            <a:off x="293328" y="1802300"/>
            <a:ext cx="1341252" cy="27699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 sz="1200" b="1" dirty="0">
                <a:solidFill>
                  <a:srgbClr val="FF0000"/>
                </a:solidFill>
              </a:rPr>
              <a:t>APPROVATO</a:t>
            </a:r>
            <a:endParaRPr lang="it-IT" sz="1000" b="1" dirty="0">
              <a:solidFill>
                <a:srgbClr val="FF0000"/>
              </a:solidFill>
            </a:endParaRPr>
          </a:p>
        </p:txBody>
      </p:sp>
      <p:sp>
        <p:nvSpPr>
          <p:cNvPr id="6" name="CasellaDiTesto 2"/>
          <p:cNvSpPr txBox="1">
            <a:spLocks noChangeArrowheads="1"/>
          </p:cNvSpPr>
          <p:nvPr/>
        </p:nvSpPr>
        <p:spPr bwMode="auto">
          <a:xfrm>
            <a:off x="7092280" y="3364961"/>
            <a:ext cx="1983978" cy="1169551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 sz="1000" b="1" dirty="0"/>
              <a:t>In data 21/04/2016 è stata avviata la procedura di consultazione scritta del </a:t>
            </a:r>
            <a:r>
              <a:rPr lang="it-IT" sz="1000" b="1" dirty="0" err="1"/>
              <a:t>CdS</a:t>
            </a:r>
            <a:r>
              <a:rPr lang="it-IT" sz="1000" b="1" dirty="0"/>
              <a:t>-PO </a:t>
            </a:r>
            <a:r>
              <a:rPr lang="it-IT" sz="1000" b="1" dirty="0" err="1"/>
              <a:t>FSE</a:t>
            </a:r>
            <a:r>
              <a:rPr lang="it-IT" sz="1000" b="1" dirty="0"/>
              <a:t> 2014-2020- per l’approvazione delle modifiche al Po </a:t>
            </a:r>
            <a:r>
              <a:rPr lang="it-IT" sz="1000" b="1" dirty="0" err="1"/>
              <a:t>FSE</a:t>
            </a:r>
            <a:r>
              <a:rPr lang="it-IT" sz="1000" b="1" dirty="0"/>
              <a:t> 2014-2020, conclusa con esito positivo.</a:t>
            </a:r>
          </a:p>
        </p:txBody>
      </p:sp>
      <p:sp>
        <p:nvSpPr>
          <p:cNvPr id="7" name="CasellaDiTesto 7"/>
          <p:cNvSpPr txBox="1">
            <a:spLocks noChangeArrowheads="1"/>
          </p:cNvSpPr>
          <p:nvPr/>
        </p:nvSpPr>
        <p:spPr bwMode="auto">
          <a:xfrm rot="19771639">
            <a:off x="6839436" y="2487092"/>
            <a:ext cx="1437097" cy="24622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 sz="1000" b="1" dirty="0">
                <a:solidFill>
                  <a:srgbClr val="FF0000"/>
                </a:solidFill>
              </a:rPr>
              <a:t>PROROGA TERMINE</a:t>
            </a:r>
          </a:p>
        </p:txBody>
      </p:sp>
    </p:spTree>
    <p:extLst>
      <p:ext uri="{BB962C8B-B14F-4D97-AF65-F5344CB8AC3E}">
        <p14:creationId xmlns:p14="http://schemas.microsoft.com/office/powerpoint/2010/main" val="42168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5566"/>
            <a:ext cx="9144000" cy="3600400"/>
          </a:xfrm>
          <a:prstGeom prst="rect">
            <a:avLst/>
          </a:prstGeom>
        </p:spPr>
      </p:pic>
      <p:sp>
        <p:nvSpPr>
          <p:cNvPr id="4" name="CasellaDiTesto 2"/>
          <p:cNvSpPr txBox="1">
            <a:spLocks noChangeArrowheads="1"/>
          </p:cNvSpPr>
          <p:nvPr/>
        </p:nvSpPr>
        <p:spPr bwMode="auto">
          <a:xfrm>
            <a:off x="588679" y="1151960"/>
            <a:ext cx="8447088" cy="377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b="1"/>
              <a:t>AREA INTERNA NORD EST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388661"/>
              </p:ext>
            </p:extLst>
          </p:nvPr>
        </p:nvGraphicFramePr>
        <p:xfrm>
          <a:off x="553754" y="2139702"/>
          <a:ext cx="8482013" cy="2355082"/>
        </p:xfrm>
        <a:graphic>
          <a:graphicData uri="http://schemas.openxmlformats.org/drawingml/2006/table">
            <a:tbl>
              <a:tblPr firstRow="1" firstCol="1" bandRow="1"/>
              <a:tblGrid>
                <a:gridCol w="8482013"/>
              </a:tblGrid>
              <a:tr h="4339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AREA</a:t>
                      </a:r>
                      <a:r>
                        <a:rPr lang="it-IT" sz="12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INTERNA NORD-EST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19" marR="55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098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ORGANIZZAZIONE </a:t>
                      </a:r>
                      <a:r>
                        <a:rPr lang="it-IT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DEI SERVIZI PUBBLICI DI INTERESSE GENERALE DI AMBITO COMUNALE, IVI COMPRESI I SERVIZI DI TRASPORTO PUBBLICO COMUNALE</a:t>
                      </a:r>
                    </a:p>
                  </a:txBody>
                  <a:tcPr marL="55719" marR="55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CATASTO </a:t>
                      </a:r>
                      <a:r>
                        <a:rPr lang="it-IT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 ECCEZIONE DELLE FUNZIONI MANTENUTE DALLO STATO </a:t>
                      </a:r>
                    </a:p>
                  </a:txBody>
                  <a:tcPr marL="55719" marR="55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LA </a:t>
                      </a:r>
                      <a:r>
                        <a:rPr lang="it-IT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PIANIFICAZIONE URBANISTICA ED EDILIZIA DI AMBITO COMUNALE NONCHE’ LA PARTECIPAZIONE ALLA PIANIFICAZIONE TERRITORIALE DI LIVELLO SOVRACOMUNALE</a:t>
                      </a:r>
                    </a:p>
                  </a:txBody>
                  <a:tcPr marL="55719" marR="55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ATTIVITA</a:t>
                      </a:r>
                      <a:r>
                        <a:rPr lang="it-IT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’, IN AMBITO COMUNALE, DI PIANIFICAZIONE DI PROTEZIONE CIVILE E DI COORDINAMENTO DEI PRIMI SOCCORSI</a:t>
                      </a:r>
                    </a:p>
                  </a:txBody>
                  <a:tcPr marL="55719" marR="55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EDILIZIA </a:t>
                      </a:r>
                      <a:r>
                        <a:rPr lang="it-IT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SCOLASTICA PER LA PARTE NON ATTRIBUITA ALLA COMPETENZA DELLE PROVINCE, ORGANIZZAZIONE E GESTIONE DEI SERVIZI SCOLASTICI</a:t>
                      </a:r>
                    </a:p>
                  </a:txBody>
                  <a:tcPr marL="55719" marR="55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asellaDiTesto 4"/>
          <p:cNvSpPr txBox="1">
            <a:spLocks noChangeArrowheads="1"/>
          </p:cNvSpPr>
          <p:nvPr/>
        </p:nvSpPr>
        <p:spPr bwMode="auto">
          <a:xfrm rot="19771639">
            <a:off x="88794" y="1780100"/>
            <a:ext cx="1513861" cy="33855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sz="1600" b="1">
                <a:solidFill>
                  <a:srgbClr val="FF0000"/>
                </a:solidFill>
              </a:rPr>
              <a:t>APPROVATO</a:t>
            </a:r>
          </a:p>
        </p:txBody>
      </p:sp>
    </p:spTree>
    <p:extLst>
      <p:ext uri="{BB962C8B-B14F-4D97-AF65-F5344CB8AC3E}">
        <p14:creationId xmlns:p14="http://schemas.microsoft.com/office/powerpoint/2010/main" val="11548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10431"/>
            <a:ext cx="9144000" cy="3663740"/>
          </a:xfrm>
          <a:prstGeom prst="rect">
            <a:avLst/>
          </a:prstGeom>
        </p:spPr>
      </p:pic>
      <p:sp>
        <p:nvSpPr>
          <p:cNvPr id="7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996113" y="6849268"/>
            <a:ext cx="2228850" cy="365125"/>
          </a:xfrm>
        </p:spPr>
        <p:txBody>
          <a:bodyPr/>
          <a:lstStyle/>
          <a:p>
            <a:pPr>
              <a:defRPr/>
            </a:pPr>
            <a:fld id="{4F6C21E4-2102-47D5-A615-993C0CBD8C9C}" type="slidenum">
              <a:rPr lang="it-IT"/>
              <a:pPr>
                <a:defRPr/>
              </a:pPr>
              <a:t>6</a:t>
            </a:fld>
            <a:endParaRPr lang="it-IT"/>
          </a:p>
        </p:txBody>
      </p:sp>
      <p:sp>
        <p:nvSpPr>
          <p:cNvPr id="8" name="CasellaDiTesto 2"/>
          <p:cNvSpPr txBox="1">
            <a:spLocks noChangeArrowheads="1"/>
          </p:cNvSpPr>
          <p:nvPr/>
        </p:nvSpPr>
        <p:spPr bwMode="auto">
          <a:xfrm>
            <a:off x="683568" y="910431"/>
            <a:ext cx="8064896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b="1"/>
              <a:t>AREA INTERNA SUD OVEST ORVIETANO</a:t>
            </a: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823029"/>
              </p:ext>
            </p:extLst>
          </p:nvPr>
        </p:nvGraphicFramePr>
        <p:xfrm>
          <a:off x="683568" y="1286103"/>
          <a:ext cx="8064896" cy="3301871"/>
        </p:xfrm>
        <a:graphic>
          <a:graphicData uri="http://schemas.openxmlformats.org/drawingml/2006/table">
            <a:tbl>
              <a:tblPr firstRow="1" firstCol="1" bandRow="1"/>
              <a:tblGrid>
                <a:gridCol w="8064896"/>
              </a:tblGrid>
              <a:tr h="99761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RAFFORZAMENTO DELLA FUNZIONE DI PROTEZIONE CIVILE: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Redazione del Piano di Protezione civile intercomunale e dei piani di protezione civile di tutti i comuni dell’area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Formazione del personale e dei volontari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 1) Formazione del personale di front office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 2) Formazione gruppi operativi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CATASTO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Studio di metodi applicativi per l’integrazione delle funzioni catastali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Adeguamento software comune tra i vari enti</a:t>
                      </a: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618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GESTIONE 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ASSOCIATA DEI SERVIZI E DELLE FUNZIONI TRASVERSALI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Associazione </a:t>
                      </a:r>
                      <a:r>
                        <a:rPr lang="it-IT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 servizio turistico/</a:t>
                      </a:r>
                      <a:r>
                        <a:rPr lang="it-IT" sz="12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sviluppo e programmazione economica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Sviluppo di un sistema integrato di marketing turistico e promozione integrata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Istituzione di un ufficio di promozione economica dell’area presso l’Uff. turistico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Associazione </a:t>
                      </a:r>
                      <a:r>
                        <a:rPr lang="it-IT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della funzione “gestione del sistema locale dei servizi sociali ed erogazione delle relative prestazioni ai cittadini </a:t>
                      </a:r>
                      <a:r>
                        <a:rPr lang="it-IT" sz="12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le materie non ricomprese nelle convenzioni di cui all’art. 3 della l.r.10/2015.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Ampliamento </a:t>
                      </a:r>
                      <a:r>
                        <a:rPr lang="it-IT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 funzioni oggi associate a “geometria variabile” quali: Polizia municipale, Urbanistica, Ragioneria e personale, </a:t>
                      </a:r>
                      <a:r>
                        <a:rPr lang="it-IT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Suape</a:t>
                      </a:r>
                      <a:r>
                        <a:rPr lang="it-IT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sellaDiTesto 5"/>
          <p:cNvSpPr txBox="1">
            <a:spLocks noChangeArrowheads="1"/>
          </p:cNvSpPr>
          <p:nvPr/>
        </p:nvSpPr>
        <p:spPr bwMode="auto">
          <a:xfrm rot="19771639">
            <a:off x="6584845" y="2209388"/>
            <a:ext cx="1969864" cy="52322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sz="1400" b="1" dirty="0">
                <a:solidFill>
                  <a:srgbClr val="FF0000"/>
                </a:solidFill>
              </a:rPr>
              <a:t>IN CORSO DI APPROVAZIONE</a:t>
            </a:r>
          </a:p>
        </p:txBody>
      </p:sp>
    </p:spTree>
    <p:extLst>
      <p:ext uri="{BB962C8B-B14F-4D97-AF65-F5344CB8AC3E}">
        <p14:creationId xmlns:p14="http://schemas.microsoft.com/office/powerpoint/2010/main" val="246023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5566"/>
            <a:ext cx="9144000" cy="3672408"/>
          </a:xfrm>
          <a:prstGeom prst="rect">
            <a:avLst/>
          </a:prstGeom>
        </p:spPr>
      </p:pic>
      <p:sp>
        <p:nvSpPr>
          <p:cNvPr id="4" name="CasellaDiTesto 2"/>
          <p:cNvSpPr txBox="1">
            <a:spLocks noChangeArrowheads="1"/>
          </p:cNvSpPr>
          <p:nvPr/>
        </p:nvSpPr>
        <p:spPr bwMode="auto">
          <a:xfrm>
            <a:off x="1504192" y="1065095"/>
            <a:ext cx="630816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b="1"/>
              <a:t>AREA INTERNA VALNERINA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050254"/>
              </p:ext>
            </p:extLst>
          </p:nvPr>
        </p:nvGraphicFramePr>
        <p:xfrm>
          <a:off x="1513124" y="2499742"/>
          <a:ext cx="6299236" cy="1706561"/>
        </p:xfrm>
        <a:graphic>
          <a:graphicData uri="http://schemas.openxmlformats.org/drawingml/2006/table">
            <a:tbl>
              <a:tblPr firstRow="1" firstCol="1" bandRow="1"/>
              <a:tblGrid>
                <a:gridCol w="6299236"/>
              </a:tblGrid>
              <a:tr h="50413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AREA</a:t>
                      </a:r>
                      <a:r>
                        <a:rPr lang="it-IT" sz="18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INTERNA VALNERINA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652369">
                <a:tc>
                  <a:txBody>
                    <a:bodyPr/>
                    <a:lstStyle/>
                    <a:p>
                      <a:pPr marL="228600" lvl="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ORGANIZZAZIONE E GESTIONE DELLE RISORSE</a:t>
                      </a:r>
                      <a:r>
                        <a:rPr lang="it-IT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UMANE-PERSONALE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06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ORGANIZZAZIONE E GESTIONE DI PROTEZIONE CIVILE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asellaDiTesto 4"/>
          <p:cNvSpPr txBox="1">
            <a:spLocks noChangeArrowheads="1"/>
          </p:cNvSpPr>
          <p:nvPr/>
        </p:nvSpPr>
        <p:spPr bwMode="auto">
          <a:xfrm rot="19771639">
            <a:off x="159579" y="1912802"/>
            <a:ext cx="2689225" cy="3698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b="1" dirty="0">
                <a:solidFill>
                  <a:srgbClr val="FF0000"/>
                </a:solidFill>
              </a:rPr>
              <a:t>IN CORSO DI DEFINIZIONE</a:t>
            </a:r>
          </a:p>
        </p:txBody>
      </p:sp>
    </p:spTree>
    <p:extLst>
      <p:ext uri="{BB962C8B-B14F-4D97-AF65-F5344CB8AC3E}">
        <p14:creationId xmlns:p14="http://schemas.microsoft.com/office/powerpoint/2010/main" val="180327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6765603" y="6827416"/>
            <a:ext cx="2267646" cy="365125"/>
          </a:xfrm>
        </p:spPr>
        <p:txBody>
          <a:bodyPr/>
          <a:lstStyle/>
          <a:p>
            <a:pPr>
              <a:defRPr/>
            </a:pPr>
            <a:fld id="{95B244F8-F652-4557-9BED-1247516259FD}" type="slidenum">
              <a:rPr lang="it-IT" sz="1050"/>
              <a:pPr>
                <a:defRPr/>
              </a:pPr>
              <a:t>8</a:t>
            </a:fld>
            <a:endParaRPr lang="it-IT" sz="1050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1059582"/>
            <a:ext cx="8640960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>
                <a:latin typeface="+mn-lt"/>
                <a:cs typeface="+mn-cs"/>
              </a:rPr>
              <a:t>Aspetti che incidono sull’attuazione e la gestione dei progetti</a:t>
            </a:r>
            <a:endParaRPr lang="it-IT" sz="1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1) I progetti sono molto complessi (le funzioni che i comuni intendono associare sono </a:t>
            </a:r>
            <a:r>
              <a:rPr lang="it-IT" sz="1100" u="sng" dirty="0">
                <a:latin typeface="+mn-lt"/>
                <a:cs typeface="+mn-cs"/>
              </a:rPr>
              <a:t>numerose</a:t>
            </a:r>
            <a:r>
              <a:rPr lang="it-IT" sz="1100" dirty="0">
                <a:latin typeface="+mn-lt"/>
                <a:cs typeface="+mn-cs"/>
              </a:rPr>
              <a:t> e la loro attuazione richiede più tempo di quanto inizialmente previsto);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2) Quadro normativo articolato: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 </a:t>
            </a:r>
            <a:endParaRPr lang="it-IT" sz="900" dirty="0">
              <a:latin typeface="+mn-lt"/>
              <a:cs typeface="+mn-cs"/>
            </a:endParaRPr>
          </a:p>
          <a:p>
            <a:pPr indent="-3600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- Da un lato i processi di associazionismo intercomunale stentano ad affermarsi nella nostra Regione, come in molte altre, a causa delle </a:t>
            </a:r>
            <a:r>
              <a:rPr lang="it-IT" sz="1100" u="sng" dirty="0">
                <a:latin typeface="+mn-lt"/>
                <a:cs typeface="+mn-cs"/>
              </a:rPr>
              <a:t>reiterate proroghe degli obblighi di gestione associata delle funzioni fondamentali</a:t>
            </a:r>
            <a:r>
              <a:rPr lang="it-IT" sz="1100" dirty="0">
                <a:latin typeface="+mn-lt"/>
                <a:cs typeface="+mn-cs"/>
              </a:rPr>
              <a:t>, evidenziando la difficoltà del legislatore a trovare una soluzione soddisfacente.</a:t>
            </a:r>
          </a:p>
          <a:p>
            <a:pPr indent="-3600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 </a:t>
            </a:r>
            <a:endParaRPr lang="it-IT" sz="400" dirty="0">
              <a:latin typeface="+mn-lt"/>
              <a:cs typeface="+mn-cs"/>
            </a:endParaRPr>
          </a:p>
          <a:p>
            <a:pPr indent="-3600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- Dall’altro la lentezza con cui procedono i processi di fusione ovvero la gestione associata di funzioni con le forme previste dalla normativa, ci hanno indotto a compiere ulteriori sforzi per favorirne la realizzazione, senza sottovalutare le criticità che stanno incontrando le Province nel loro nuovo ruolo delineato con la legge n. 56/2014, anche a seguito delle prospettive sfumate di “riforma del Titolo V” della costituzione.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3) la struttura organizzativa interna: </a:t>
            </a:r>
            <a:r>
              <a:rPr lang="it-IT" sz="1100" u="sng" dirty="0">
                <a:latin typeface="+mn-lt"/>
                <a:cs typeface="+mn-cs"/>
              </a:rPr>
              <a:t>elevato numero di strutture coinvolte</a:t>
            </a:r>
            <a:r>
              <a:rPr lang="it-IT" sz="1100" dirty="0">
                <a:latin typeface="+mn-lt"/>
                <a:cs typeface="+mn-cs"/>
              </a:rPr>
              <a:t> (personale, formazione, aree interne, ITI- con le quali è spesso difficile comunicare simultaneamente) e quella esterna (spesso è difficile rapportarsi con i responsabili dei singoli comuni)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100" dirty="0">
                <a:latin typeface="+mn-lt"/>
                <a:cs typeface="+mn-cs"/>
              </a:rPr>
              <a:t>4) necessità di lavorare in maniera integrata e imparare a lavorare insieme, imparando gli uni dagli altri.</a:t>
            </a:r>
          </a:p>
        </p:txBody>
      </p:sp>
    </p:spTree>
    <p:extLst>
      <p:ext uri="{BB962C8B-B14F-4D97-AF65-F5344CB8AC3E}">
        <p14:creationId xmlns:p14="http://schemas.microsoft.com/office/powerpoint/2010/main" val="61797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822</Words>
  <Application>Microsoft Office PowerPoint</Application>
  <PresentationFormat>Presentazione su schermo (16:9)</PresentationFormat>
  <Paragraphs>149</Paragraphs>
  <Slides>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segreteria</dc:creator>
  <cp:lastModifiedBy>Stefania Lazzarini</cp:lastModifiedBy>
  <cp:revision>25</cp:revision>
  <dcterms:created xsi:type="dcterms:W3CDTF">2014-10-25T08:27:08Z</dcterms:created>
  <dcterms:modified xsi:type="dcterms:W3CDTF">2017-06-13T06:21:19Z</dcterms:modified>
</cp:coreProperties>
</file>