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66" r:id="rId3"/>
    <p:sldId id="289" r:id="rId4"/>
    <p:sldId id="267" r:id="rId5"/>
    <p:sldId id="270" r:id="rId6"/>
    <p:sldId id="300" r:id="rId7"/>
    <p:sldId id="292" r:id="rId8"/>
    <p:sldId id="272" r:id="rId9"/>
    <p:sldId id="288" r:id="rId10"/>
    <p:sldId id="294" r:id="rId11"/>
    <p:sldId id="277" r:id="rId12"/>
    <p:sldId id="279" r:id="rId13"/>
    <p:sldId id="304" r:id="rId14"/>
    <p:sldId id="303" r:id="rId15"/>
    <p:sldId id="296" r:id="rId16"/>
    <p:sldId id="286" r:id="rId17"/>
    <p:sldId id="305" r:id="rId18"/>
  </p:sldIdLst>
  <p:sldSz cx="9144000" cy="5143500" type="screen16x9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zione predefinita" id="{4FAD1F09-EE72-5847-8D5E-A9D87E8B3B96}">
          <p14:sldIdLst>
            <p14:sldId id="256"/>
            <p14:sldId id="266"/>
            <p14:sldId id="289"/>
            <p14:sldId id="267"/>
            <p14:sldId id="270"/>
            <p14:sldId id="300"/>
            <p14:sldId id="292"/>
            <p14:sldId id="272"/>
            <p14:sldId id="288"/>
            <p14:sldId id="294"/>
            <p14:sldId id="277"/>
            <p14:sldId id="279"/>
            <p14:sldId id="304"/>
            <p14:sldId id="303"/>
            <p14:sldId id="296"/>
            <p14:sldId id="286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1186" autoAdjust="0"/>
  </p:normalViewPr>
  <p:slideViewPr>
    <p:cSldViewPr snapToGrid="0" snapToObjects="1">
      <p:cViewPr varScale="1">
        <p:scale>
          <a:sx n="85" d="100"/>
          <a:sy n="85" d="100"/>
        </p:scale>
        <p:origin x="96" y="4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371B8F-A44C-419B-BA5A-82EBE6604A49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8D09542-7B93-4B5D-870D-7E73F2F49EC6}">
      <dgm:prSet phldrT="[Testo]" custT="1"/>
      <dgm:spPr/>
      <dgm:t>
        <a:bodyPr/>
        <a:lstStyle/>
        <a:p>
          <a:r>
            <a:rPr lang="it-IT" sz="1200" dirty="0" smtClean="0"/>
            <a:t>beneficiario</a:t>
          </a:r>
          <a:endParaRPr lang="it-IT" sz="1200" dirty="0"/>
        </a:p>
      </dgm:t>
    </dgm:pt>
    <dgm:pt modelId="{C0E0B551-B236-42EE-8595-C3FE6264401B}" type="parTrans" cxnId="{1F9E7DAD-120E-444B-92B6-20C38DDE35A6}">
      <dgm:prSet/>
      <dgm:spPr/>
      <dgm:t>
        <a:bodyPr/>
        <a:lstStyle/>
        <a:p>
          <a:endParaRPr lang="it-IT"/>
        </a:p>
      </dgm:t>
    </dgm:pt>
    <dgm:pt modelId="{80C5C877-295C-4E76-895D-9BD19CD05649}" type="sibTrans" cxnId="{1F9E7DAD-120E-444B-92B6-20C38DDE35A6}">
      <dgm:prSet/>
      <dgm:spPr/>
      <dgm:t>
        <a:bodyPr/>
        <a:lstStyle/>
        <a:p>
          <a:endParaRPr lang="it-IT"/>
        </a:p>
      </dgm:t>
    </dgm:pt>
    <dgm:pt modelId="{FF1ED0F5-F20F-49C4-9B4D-9261637A9B53}">
      <dgm:prSet phldrT="[Testo]"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Rappresentante legale</a:t>
          </a:r>
          <a:endParaRPr lang="it-IT" sz="1200" dirty="0">
            <a:solidFill>
              <a:schemeClr val="tx1"/>
            </a:solidFill>
          </a:endParaRPr>
        </a:p>
      </dgm:t>
    </dgm:pt>
    <dgm:pt modelId="{D723993A-08DC-4734-909D-692EC279EA10}" type="parTrans" cxnId="{223A3294-C6F1-4191-B92F-25ACA1F40813}">
      <dgm:prSet/>
      <dgm:spPr/>
      <dgm:t>
        <a:bodyPr/>
        <a:lstStyle/>
        <a:p>
          <a:endParaRPr lang="it-IT"/>
        </a:p>
      </dgm:t>
    </dgm:pt>
    <dgm:pt modelId="{69F8A376-0570-4BE3-8870-1C0F71D81258}" type="sibTrans" cxnId="{223A3294-C6F1-4191-B92F-25ACA1F40813}">
      <dgm:prSet/>
      <dgm:spPr/>
      <dgm:t>
        <a:bodyPr/>
        <a:lstStyle/>
        <a:p>
          <a:endParaRPr lang="it-IT"/>
        </a:p>
      </dgm:t>
    </dgm:pt>
    <dgm:pt modelId="{875A1E6D-593F-40B0-8E52-6DEC3F996EBF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Forme di cooperazione costituite come soggetto giuridico dotato di propria autonomia patrimoniale e responsabilità fiscale </a:t>
          </a:r>
        </a:p>
      </dgm:t>
    </dgm:pt>
    <dgm:pt modelId="{349853BB-9EEF-487B-9F41-9D45569FFE06}" type="parTrans" cxnId="{CA05C18C-2CEA-4C45-93F7-523F1B13DE1C}">
      <dgm:prSet/>
      <dgm:spPr/>
      <dgm:t>
        <a:bodyPr/>
        <a:lstStyle/>
        <a:p>
          <a:endParaRPr lang="it-IT"/>
        </a:p>
      </dgm:t>
    </dgm:pt>
    <dgm:pt modelId="{20168027-3B9E-4FEB-88D4-8B5CFFC06D19}" type="sibTrans" cxnId="{CA05C18C-2CEA-4C45-93F7-523F1B13DE1C}">
      <dgm:prSet/>
      <dgm:spPr/>
      <dgm:t>
        <a:bodyPr/>
        <a:lstStyle/>
        <a:p>
          <a:endParaRPr lang="it-IT"/>
        </a:p>
      </dgm:t>
    </dgm:pt>
    <dgm:pt modelId="{A4829EB3-963C-452E-8F8C-7A7B6A5D705D}">
      <dgm:prSet phldrT="[Testo]" custT="1"/>
      <dgm:spPr/>
      <dgm:t>
        <a:bodyPr/>
        <a:lstStyle/>
        <a:p>
          <a:r>
            <a:rPr lang="it-IT" sz="1200" dirty="0" smtClean="0"/>
            <a:t>beneficiario</a:t>
          </a:r>
          <a:endParaRPr lang="it-IT" sz="1200" dirty="0"/>
        </a:p>
      </dgm:t>
    </dgm:pt>
    <dgm:pt modelId="{75654DCE-7562-4836-8454-D767D58245B8}" type="sibTrans" cxnId="{9760BBCA-D3E0-4517-8C1B-B2517C860EB0}">
      <dgm:prSet/>
      <dgm:spPr/>
      <dgm:t>
        <a:bodyPr/>
        <a:lstStyle/>
        <a:p>
          <a:endParaRPr lang="it-IT"/>
        </a:p>
      </dgm:t>
    </dgm:pt>
    <dgm:pt modelId="{256B2202-60EF-4436-A3C6-DBE4426F92AF}" type="parTrans" cxnId="{9760BBCA-D3E0-4517-8C1B-B2517C860EB0}">
      <dgm:prSet/>
      <dgm:spPr/>
      <dgm:t>
        <a:bodyPr/>
        <a:lstStyle/>
        <a:p>
          <a:endParaRPr lang="it-IT"/>
        </a:p>
      </dgm:t>
    </dgm:pt>
    <dgm:pt modelId="{7A46D385-3CE9-4ED9-A450-A8F5B32E9C3A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Rapporto di cooperazione tra i piccoli operatori non formalizzato costituendo una persona giuridica avente autonomia patrimoniale e responsabilità fiscale</a:t>
          </a:r>
          <a:endParaRPr lang="it-IT" sz="1200" dirty="0">
            <a:solidFill>
              <a:schemeClr val="tx1"/>
            </a:solidFill>
          </a:endParaRPr>
        </a:p>
      </dgm:t>
    </dgm:pt>
    <dgm:pt modelId="{434FEB25-C201-4817-865D-834E9AB651E0}" type="parTrans" cxnId="{7605DC8B-094A-4F9F-A354-744D8835E6FF}">
      <dgm:prSet/>
      <dgm:spPr/>
      <dgm:t>
        <a:bodyPr/>
        <a:lstStyle/>
        <a:p>
          <a:endParaRPr lang="it-IT"/>
        </a:p>
      </dgm:t>
    </dgm:pt>
    <dgm:pt modelId="{861BA7B9-9464-478B-8168-72B677829B5B}" type="sibTrans" cxnId="{7605DC8B-094A-4F9F-A354-744D8835E6FF}">
      <dgm:prSet/>
      <dgm:spPr/>
      <dgm:t>
        <a:bodyPr/>
        <a:lstStyle/>
        <a:p>
          <a:endParaRPr lang="it-IT"/>
        </a:p>
      </dgm:t>
    </dgm:pt>
    <dgm:pt modelId="{2DDD48BF-FE53-4090-80CC-FAB08EAC48E4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dovrà essere individuato un capofila che si fa interamente carico degli impegni e dei costi del progetto</a:t>
          </a:r>
          <a:endParaRPr lang="it-IT" sz="1200" dirty="0">
            <a:solidFill>
              <a:schemeClr val="tx1"/>
            </a:solidFill>
          </a:endParaRPr>
        </a:p>
      </dgm:t>
    </dgm:pt>
    <dgm:pt modelId="{94745DD3-7BF0-4624-8A7F-0BE8650E8368}" type="parTrans" cxnId="{7CB6B678-432F-4766-B53A-FAD0C424C76F}">
      <dgm:prSet/>
      <dgm:spPr/>
      <dgm:t>
        <a:bodyPr/>
        <a:lstStyle/>
        <a:p>
          <a:endParaRPr lang="it-IT"/>
        </a:p>
      </dgm:t>
    </dgm:pt>
    <dgm:pt modelId="{CEDDD4B8-78A2-463A-9A23-E6F085D403C4}" type="sibTrans" cxnId="{7CB6B678-432F-4766-B53A-FAD0C424C76F}">
      <dgm:prSet/>
      <dgm:spPr/>
      <dgm:t>
        <a:bodyPr/>
        <a:lstStyle/>
        <a:p>
          <a:endParaRPr lang="it-IT"/>
        </a:p>
      </dgm:t>
    </dgm:pt>
    <dgm:pt modelId="{80387721-435C-4A96-83A0-EAB1C65C3F8A}" type="pres">
      <dgm:prSet presAssocID="{9F371B8F-A44C-419B-BA5A-82EBE6604A4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3186F15-9424-4053-AEA0-64C9BBBB3979}" type="pres">
      <dgm:prSet presAssocID="{28D09542-7B93-4B5D-870D-7E73F2F49EC6}" presName="compNode" presStyleCnt="0"/>
      <dgm:spPr/>
    </dgm:pt>
    <dgm:pt modelId="{6CF3B814-0B1B-45E8-880D-2559EACF8A06}" type="pres">
      <dgm:prSet presAssocID="{28D09542-7B93-4B5D-870D-7E73F2F49EC6}" presName="aNode" presStyleLbl="bgShp" presStyleIdx="0" presStyleCnt="2" custLinFactNeighborX="-104" custLinFactNeighborY="34003"/>
      <dgm:spPr/>
      <dgm:t>
        <a:bodyPr/>
        <a:lstStyle/>
        <a:p>
          <a:endParaRPr lang="it-IT"/>
        </a:p>
      </dgm:t>
    </dgm:pt>
    <dgm:pt modelId="{F75B07CE-CA41-4C73-B8A7-50F960EC84AC}" type="pres">
      <dgm:prSet presAssocID="{28D09542-7B93-4B5D-870D-7E73F2F49EC6}" presName="textNode" presStyleLbl="bgShp" presStyleIdx="0" presStyleCnt="2"/>
      <dgm:spPr/>
      <dgm:t>
        <a:bodyPr/>
        <a:lstStyle/>
        <a:p>
          <a:endParaRPr lang="it-IT"/>
        </a:p>
      </dgm:t>
    </dgm:pt>
    <dgm:pt modelId="{99D1D222-041A-48DA-AC0B-CBE9807B5FD4}" type="pres">
      <dgm:prSet presAssocID="{28D09542-7B93-4B5D-870D-7E73F2F49EC6}" presName="compChildNode" presStyleCnt="0"/>
      <dgm:spPr/>
    </dgm:pt>
    <dgm:pt modelId="{43AF9C21-2ECB-4C51-BD35-29991936FB68}" type="pres">
      <dgm:prSet presAssocID="{28D09542-7B93-4B5D-870D-7E73F2F49EC6}" presName="theInnerList" presStyleCnt="0"/>
      <dgm:spPr/>
    </dgm:pt>
    <dgm:pt modelId="{09FDB625-7830-4454-8508-1E20C53D0EF1}" type="pres">
      <dgm:prSet presAssocID="{875A1E6D-593F-40B0-8E52-6DEC3F996EBF}" presName="childNode" presStyleLbl="node1" presStyleIdx="0" presStyleCnt="4" custScaleY="1612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98176E-373B-4C47-B6FE-903CE86C7191}" type="pres">
      <dgm:prSet presAssocID="{875A1E6D-593F-40B0-8E52-6DEC3F996EBF}" presName="aSpace2" presStyleCnt="0"/>
      <dgm:spPr/>
    </dgm:pt>
    <dgm:pt modelId="{6C072785-0751-48CD-9B43-DFD6898C0562}" type="pres">
      <dgm:prSet presAssocID="{FF1ED0F5-F20F-49C4-9B4D-9261637A9B53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6BB6B8-C3B7-4BC9-9848-BEAA4A9DC4A0}" type="pres">
      <dgm:prSet presAssocID="{28D09542-7B93-4B5D-870D-7E73F2F49EC6}" presName="aSpace" presStyleCnt="0"/>
      <dgm:spPr/>
    </dgm:pt>
    <dgm:pt modelId="{DAF4B2E1-AB72-4C78-AA6D-922DBE90E220}" type="pres">
      <dgm:prSet presAssocID="{A4829EB3-963C-452E-8F8C-7A7B6A5D705D}" presName="compNode" presStyleCnt="0"/>
      <dgm:spPr/>
    </dgm:pt>
    <dgm:pt modelId="{91E7C3E0-3A7E-40CA-A888-EB603A71DF65}" type="pres">
      <dgm:prSet presAssocID="{A4829EB3-963C-452E-8F8C-7A7B6A5D705D}" presName="aNode" presStyleLbl="bgShp" presStyleIdx="1" presStyleCnt="2" custLinFactNeighborX="104"/>
      <dgm:spPr/>
      <dgm:t>
        <a:bodyPr/>
        <a:lstStyle/>
        <a:p>
          <a:endParaRPr lang="it-IT"/>
        </a:p>
      </dgm:t>
    </dgm:pt>
    <dgm:pt modelId="{D455E332-CEBB-4810-9470-76C730F88485}" type="pres">
      <dgm:prSet presAssocID="{A4829EB3-963C-452E-8F8C-7A7B6A5D705D}" presName="textNode" presStyleLbl="bgShp" presStyleIdx="1" presStyleCnt="2"/>
      <dgm:spPr/>
      <dgm:t>
        <a:bodyPr/>
        <a:lstStyle/>
        <a:p>
          <a:endParaRPr lang="it-IT"/>
        </a:p>
      </dgm:t>
    </dgm:pt>
    <dgm:pt modelId="{61BE6FC0-913E-462B-A262-D773FF09F346}" type="pres">
      <dgm:prSet presAssocID="{A4829EB3-963C-452E-8F8C-7A7B6A5D705D}" presName="compChildNode" presStyleCnt="0"/>
      <dgm:spPr/>
    </dgm:pt>
    <dgm:pt modelId="{B4F4B870-91C5-4551-B384-07DD6CDE6155}" type="pres">
      <dgm:prSet presAssocID="{A4829EB3-963C-452E-8F8C-7A7B6A5D705D}" presName="theInnerList" presStyleCnt="0"/>
      <dgm:spPr/>
    </dgm:pt>
    <dgm:pt modelId="{71DC5C49-1632-4ED2-8B5D-DDA2202B44CC}" type="pres">
      <dgm:prSet presAssocID="{7A46D385-3CE9-4ED9-A450-A8F5B32E9C3A}" presName="childNode" presStyleLbl="node1" presStyleIdx="2" presStyleCnt="4" custScaleY="32256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F28195-A973-4E7B-8909-5E3763000985}" type="pres">
      <dgm:prSet presAssocID="{7A46D385-3CE9-4ED9-A450-A8F5B32E9C3A}" presName="aSpace2" presStyleCnt="0"/>
      <dgm:spPr/>
    </dgm:pt>
    <dgm:pt modelId="{ABA95192-2282-4457-AAC4-33A721DFA622}" type="pres">
      <dgm:prSet presAssocID="{2DDD48BF-FE53-4090-80CC-FAB08EAC48E4}" presName="childNode" presStyleLbl="node1" presStyleIdx="3" presStyleCnt="4" custScaleY="18774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4FC624F-FA60-4603-A606-51D4A460C5AB}" type="presOf" srcId="{9F371B8F-A44C-419B-BA5A-82EBE6604A49}" destId="{80387721-435C-4A96-83A0-EAB1C65C3F8A}" srcOrd="0" destOrd="0" presId="urn:microsoft.com/office/officeart/2005/8/layout/lProcess2"/>
    <dgm:cxn modelId="{1A06D93D-3E78-48DB-9D40-7F7679E84774}" type="presOf" srcId="{FF1ED0F5-F20F-49C4-9B4D-9261637A9B53}" destId="{6C072785-0751-48CD-9B43-DFD6898C0562}" srcOrd="0" destOrd="0" presId="urn:microsoft.com/office/officeart/2005/8/layout/lProcess2"/>
    <dgm:cxn modelId="{3373CEC0-3AF6-4A9C-9D01-E1554814DDEF}" type="presOf" srcId="{875A1E6D-593F-40B0-8E52-6DEC3F996EBF}" destId="{09FDB625-7830-4454-8508-1E20C53D0EF1}" srcOrd="0" destOrd="0" presId="urn:microsoft.com/office/officeart/2005/8/layout/lProcess2"/>
    <dgm:cxn modelId="{50B772B7-D46F-4FEE-8E57-DD6906C982D3}" type="presOf" srcId="{28D09542-7B93-4B5D-870D-7E73F2F49EC6}" destId="{6CF3B814-0B1B-45E8-880D-2559EACF8A06}" srcOrd="0" destOrd="0" presId="urn:microsoft.com/office/officeart/2005/8/layout/lProcess2"/>
    <dgm:cxn modelId="{1F9E7DAD-120E-444B-92B6-20C38DDE35A6}" srcId="{9F371B8F-A44C-419B-BA5A-82EBE6604A49}" destId="{28D09542-7B93-4B5D-870D-7E73F2F49EC6}" srcOrd="0" destOrd="0" parTransId="{C0E0B551-B236-42EE-8595-C3FE6264401B}" sibTransId="{80C5C877-295C-4E76-895D-9BD19CD05649}"/>
    <dgm:cxn modelId="{CA05C18C-2CEA-4C45-93F7-523F1B13DE1C}" srcId="{28D09542-7B93-4B5D-870D-7E73F2F49EC6}" destId="{875A1E6D-593F-40B0-8E52-6DEC3F996EBF}" srcOrd="0" destOrd="0" parTransId="{349853BB-9EEF-487B-9F41-9D45569FFE06}" sibTransId="{20168027-3B9E-4FEB-88D4-8B5CFFC06D19}"/>
    <dgm:cxn modelId="{7CB6B678-432F-4766-B53A-FAD0C424C76F}" srcId="{A4829EB3-963C-452E-8F8C-7A7B6A5D705D}" destId="{2DDD48BF-FE53-4090-80CC-FAB08EAC48E4}" srcOrd="1" destOrd="0" parTransId="{94745DD3-7BF0-4624-8A7F-0BE8650E8368}" sibTransId="{CEDDD4B8-78A2-463A-9A23-E6F085D403C4}"/>
    <dgm:cxn modelId="{223A3294-C6F1-4191-B92F-25ACA1F40813}" srcId="{28D09542-7B93-4B5D-870D-7E73F2F49EC6}" destId="{FF1ED0F5-F20F-49C4-9B4D-9261637A9B53}" srcOrd="1" destOrd="0" parTransId="{D723993A-08DC-4734-909D-692EC279EA10}" sibTransId="{69F8A376-0570-4BE3-8870-1C0F71D81258}"/>
    <dgm:cxn modelId="{25BE9CFA-D174-441A-B464-03A290425730}" type="presOf" srcId="{28D09542-7B93-4B5D-870D-7E73F2F49EC6}" destId="{F75B07CE-CA41-4C73-B8A7-50F960EC84AC}" srcOrd="1" destOrd="0" presId="urn:microsoft.com/office/officeart/2005/8/layout/lProcess2"/>
    <dgm:cxn modelId="{BB05F42E-0C2B-43D5-B64E-B83B35CBDF93}" type="presOf" srcId="{2DDD48BF-FE53-4090-80CC-FAB08EAC48E4}" destId="{ABA95192-2282-4457-AAC4-33A721DFA622}" srcOrd="0" destOrd="0" presId="urn:microsoft.com/office/officeart/2005/8/layout/lProcess2"/>
    <dgm:cxn modelId="{C7847341-0CC4-4209-914D-8A398789926B}" type="presOf" srcId="{A4829EB3-963C-452E-8F8C-7A7B6A5D705D}" destId="{D455E332-CEBB-4810-9470-76C730F88485}" srcOrd="1" destOrd="0" presId="urn:microsoft.com/office/officeart/2005/8/layout/lProcess2"/>
    <dgm:cxn modelId="{EAA64D06-E8C3-49A3-B9E7-3A7DCA4C8D45}" type="presOf" srcId="{A4829EB3-963C-452E-8F8C-7A7B6A5D705D}" destId="{91E7C3E0-3A7E-40CA-A888-EB603A71DF65}" srcOrd="0" destOrd="0" presId="urn:microsoft.com/office/officeart/2005/8/layout/lProcess2"/>
    <dgm:cxn modelId="{7605DC8B-094A-4F9F-A354-744D8835E6FF}" srcId="{A4829EB3-963C-452E-8F8C-7A7B6A5D705D}" destId="{7A46D385-3CE9-4ED9-A450-A8F5B32E9C3A}" srcOrd="0" destOrd="0" parTransId="{434FEB25-C201-4817-865D-834E9AB651E0}" sibTransId="{861BA7B9-9464-478B-8168-72B677829B5B}"/>
    <dgm:cxn modelId="{9760BBCA-D3E0-4517-8C1B-B2517C860EB0}" srcId="{9F371B8F-A44C-419B-BA5A-82EBE6604A49}" destId="{A4829EB3-963C-452E-8F8C-7A7B6A5D705D}" srcOrd="1" destOrd="0" parTransId="{256B2202-60EF-4436-A3C6-DBE4426F92AF}" sibTransId="{75654DCE-7562-4836-8454-D767D58245B8}"/>
    <dgm:cxn modelId="{DB26D47F-8128-4428-A812-620F55DDBFF6}" type="presOf" srcId="{7A46D385-3CE9-4ED9-A450-A8F5B32E9C3A}" destId="{71DC5C49-1632-4ED2-8B5D-DDA2202B44CC}" srcOrd="0" destOrd="0" presId="urn:microsoft.com/office/officeart/2005/8/layout/lProcess2"/>
    <dgm:cxn modelId="{23853BEF-19CB-4686-BD07-43E5669BA6D6}" type="presParOf" srcId="{80387721-435C-4A96-83A0-EAB1C65C3F8A}" destId="{D3186F15-9424-4053-AEA0-64C9BBBB3979}" srcOrd="0" destOrd="0" presId="urn:microsoft.com/office/officeart/2005/8/layout/lProcess2"/>
    <dgm:cxn modelId="{54AA2F76-77C9-4A68-B8E4-4D31EFE6FB7A}" type="presParOf" srcId="{D3186F15-9424-4053-AEA0-64C9BBBB3979}" destId="{6CF3B814-0B1B-45E8-880D-2559EACF8A06}" srcOrd="0" destOrd="0" presId="urn:microsoft.com/office/officeart/2005/8/layout/lProcess2"/>
    <dgm:cxn modelId="{15811F14-D394-4F92-B58A-9A361BF0E50A}" type="presParOf" srcId="{D3186F15-9424-4053-AEA0-64C9BBBB3979}" destId="{F75B07CE-CA41-4C73-B8A7-50F960EC84AC}" srcOrd="1" destOrd="0" presId="urn:microsoft.com/office/officeart/2005/8/layout/lProcess2"/>
    <dgm:cxn modelId="{F9DAF666-71D5-4170-B68D-926ABCF61607}" type="presParOf" srcId="{D3186F15-9424-4053-AEA0-64C9BBBB3979}" destId="{99D1D222-041A-48DA-AC0B-CBE9807B5FD4}" srcOrd="2" destOrd="0" presId="urn:microsoft.com/office/officeart/2005/8/layout/lProcess2"/>
    <dgm:cxn modelId="{96F2DB87-3FD3-429C-A414-BF0CC15779E0}" type="presParOf" srcId="{99D1D222-041A-48DA-AC0B-CBE9807B5FD4}" destId="{43AF9C21-2ECB-4C51-BD35-29991936FB68}" srcOrd="0" destOrd="0" presId="urn:microsoft.com/office/officeart/2005/8/layout/lProcess2"/>
    <dgm:cxn modelId="{EF25FAF1-C058-42FE-91DF-BF9714A8A16A}" type="presParOf" srcId="{43AF9C21-2ECB-4C51-BD35-29991936FB68}" destId="{09FDB625-7830-4454-8508-1E20C53D0EF1}" srcOrd="0" destOrd="0" presId="urn:microsoft.com/office/officeart/2005/8/layout/lProcess2"/>
    <dgm:cxn modelId="{A67E6175-15FA-4FEE-8F77-47E3C0F2B03A}" type="presParOf" srcId="{43AF9C21-2ECB-4C51-BD35-29991936FB68}" destId="{3898176E-373B-4C47-B6FE-903CE86C7191}" srcOrd="1" destOrd="0" presId="urn:microsoft.com/office/officeart/2005/8/layout/lProcess2"/>
    <dgm:cxn modelId="{E073AB1C-E357-41EC-B2CB-79105A289548}" type="presParOf" srcId="{43AF9C21-2ECB-4C51-BD35-29991936FB68}" destId="{6C072785-0751-48CD-9B43-DFD6898C0562}" srcOrd="2" destOrd="0" presId="urn:microsoft.com/office/officeart/2005/8/layout/lProcess2"/>
    <dgm:cxn modelId="{D0ABD64A-0D65-48F1-B45F-DB2A22498CE2}" type="presParOf" srcId="{80387721-435C-4A96-83A0-EAB1C65C3F8A}" destId="{516BB6B8-C3B7-4BC9-9848-BEAA4A9DC4A0}" srcOrd="1" destOrd="0" presId="urn:microsoft.com/office/officeart/2005/8/layout/lProcess2"/>
    <dgm:cxn modelId="{D243485F-2BB5-4AC3-942C-3E97BB0ADA22}" type="presParOf" srcId="{80387721-435C-4A96-83A0-EAB1C65C3F8A}" destId="{DAF4B2E1-AB72-4C78-AA6D-922DBE90E220}" srcOrd="2" destOrd="0" presId="urn:microsoft.com/office/officeart/2005/8/layout/lProcess2"/>
    <dgm:cxn modelId="{5127A3B2-9630-4A42-8934-057EB643AA46}" type="presParOf" srcId="{DAF4B2E1-AB72-4C78-AA6D-922DBE90E220}" destId="{91E7C3E0-3A7E-40CA-A888-EB603A71DF65}" srcOrd="0" destOrd="0" presId="urn:microsoft.com/office/officeart/2005/8/layout/lProcess2"/>
    <dgm:cxn modelId="{D98E6DA7-F8A5-499C-925B-CC1C6C91ECDE}" type="presParOf" srcId="{DAF4B2E1-AB72-4C78-AA6D-922DBE90E220}" destId="{D455E332-CEBB-4810-9470-76C730F88485}" srcOrd="1" destOrd="0" presId="urn:microsoft.com/office/officeart/2005/8/layout/lProcess2"/>
    <dgm:cxn modelId="{E4BB200F-4B2E-475E-A6DA-8A534572F4DC}" type="presParOf" srcId="{DAF4B2E1-AB72-4C78-AA6D-922DBE90E220}" destId="{61BE6FC0-913E-462B-A262-D773FF09F346}" srcOrd="2" destOrd="0" presId="urn:microsoft.com/office/officeart/2005/8/layout/lProcess2"/>
    <dgm:cxn modelId="{DBF34097-B103-4078-8DF6-1994309A12EB}" type="presParOf" srcId="{61BE6FC0-913E-462B-A262-D773FF09F346}" destId="{B4F4B870-91C5-4551-B384-07DD6CDE6155}" srcOrd="0" destOrd="0" presId="urn:microsoft.com/office/officeart/2005/8/layout/lProcess2"/>
    <dgm:cxn modelId="{B2211356-3466-49ED-8D2B-6E56973AB560}" type="presParOf" srcId="{B4F4B870-91C5-4551-B384-07DD6CDE6155}" destId="{71DC5C49-1632-4ED2-8B5D-DDA2202B44CC}" srcOrd="0" destOrd="0" presId="urn:microsoft.com/office/officeart/2005/8/layout/lProcess2"/>
    <dgm:cxn modelId="{6A2E4123-403D-4F67-8F8B-3C2AD6617D8E}" type="presParOf" srcId="{B4F4B870-91C5-4551-B384-07DD6CDE6155}" destId="{D2F28195-A973-4E7B-8909-5E3763000985}" srcOrd="1" destOrd="0" presId="urn:microsoft.com/office/officeart/2005/8/layout/lProcess2"/>
    <dgm:cxn modelId="{4AC3BE52-07FC-4CE8-B0D2-EBB36A5EE2C6}" type="presParOf" srcId="{B4F4B870-91C5-4551-B384-07DD6CDE6155}" destId="{ABA95192-2282-4457-AAC4-33A721DFA62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EBA02B-7BD0-458F-B3D4-B39DCF3FF158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9171FA5-462E-4585-A173-87530BE7DC86}">
      <dgm:prSet phldrT="[Testo]" custT="1"/>
      <dgm:spPr/>
      <dgm:t>
        <a:bodyPr/>
        <a:lstStyle/>
        <a:p>
          <a:r>
            <a:rPr lang="it-IT" sz="1200" dirty="0" smtClean="0"/>
            <a:t>Caricamento nel portale SIAR della domanda di sostegno dal 29/06/2016  a 27/03/2017 (270 giorni)</a:t>
          </a:r>
          <a:endParaRPr lang="it-IT" sz="1200" dirty="0"/>
        </a:p>
      </dgm:t>
    </dgm:pt>
    <dgm:pt modelId="{58B0142B-ADE4-49F8-8001-F167E0989A26}" type="parTrans" cxnId="{5432B323-D5A3-4C36-9585-820BD39F2FAF}">
      <dgm:prSet/>
      <dgm:spPr/>
      <dgm:t>
        <a:bodyPr/>
        <a:lstStyle/>
        <a:p>
          <a:endParaRPr lang="it-IT"/>
        </a:p>
      </dgm:t>
    </dgm:pt>
    <dgm:pt modelId="{7AA74C99-BB5D-462E-A62D-91130510310D}" type="sibTrans" cxnId="{5432B323-D5A3-4C36-9585-820BD39F2FAF}">
      <dgm:prSet/>
      <dgm:spPr/>
      <dgm:t>
        <a:bodyPr/>
        <a:lstStyle/>
        <a:p>
          <a:endParaRPr lang="it-IT"/>
        </a:p>
      </dgm:t>
    </dgm:pt>
    <dgm:pt modelId="{80FE528E-F2F5-4548-8140-4691C6A06F26}">
      <dgm:prSet phldrT="[Testo]" custT="1"/>
      <dgm:spPr/>
      <dgm:t>
        <a:bodyPr/>
        <a:lstStyle/>
        <a:p>
          <a:r>
            <a:rPr lang="it-IT" sz="1200" dirty="0" smtClean="0"/>
            <a:t>Caricamento nel portale SIAR degli allegati ovvero della documentazione prevista dal bando</a:t>
          </a:r>
        </a:p>
      </dgm:t>
    </dgm:pt>
    <dgm:pt modelId="{36F5E938-FDE5-49E8-9A24-BDA97BAF418C}" type="parTrans" cxnId="{64883EE4-ABF8-45AF-A202-8ACDED391EC6}">
      <dgm:prSet/>
      <dgm:spPr/>
      <dgm:t>
        <a:bodyPr/>
        <a:lstStyle/>
        <a:p>
          <a:endParaRPr lang="it-IT"/>
        </a:p>
      </dgm:t>
    </dgm:pt>
    <dgm:pt modelId="{027E7B36-DFB2-41D9-9C19-945D4A0AEA9D}" type="sibTrans" cxnId="{64883EE4-ABF8-45AF-A202-8ACDED391EC6}">
      <dgm:prSet/>
      <dgm:spPr/>
      <dgm:t>
        <a:bodyPr/>
        <a:lstStyle/>
        <a:p>
          <a:endParaRPr lang="it-IT"/>
        </a:p>
      </dgm:t>
    </dgm:pt>
    <dgm:pt modelId="{690C69AF-5B91-49D7-B4A9-05DC6741519B}">
      <dgm:prSet phldrT="[Testo]" custT="1"/>
      <dgm:spPr/>
      <dgm:t>
        <a:bodyPr/>
        <a:lstStyle/>
        <a:p>
          <a:r>
            <a:rPr lang="it-IT" sz="1200" dirty="0" smtClean="0"/>
            <a:t>Rilascio domanda</a:t>
          </a:r>
        </a:p>
      </dgm:t>
    </dgm:pt>
    <dgm:pt modelId="{C61AD920-80E6-4805-92BB-0C415A1E6EDD}" type="parTrans" cxnId="{C54A32BA-E9E1-419D-A67C-F128AE3B4A32}">
      <dgm:prSet/>
      <dgm:spPr/>
      <dgm:t>
        <a:bodyPr/>
        <a:lstStyle/>
        <a:p>
          <a:endParaRPr lang="it-IT"/>
        </a:p>
      </dgm:t>
    </dgm:pt>
    <dgm:pt modelId="{1BFA953C-580A-4952-8E2C-CEA46B47B950}" type="sibTrans" cxnId="{C54A32BA-E9E1-419D-A67C-F128AE3B4A32}">
      <dgm:prSet/>
      <dgm:spPr/>
      <dgm:t>
        <a:bodyPr/>
        <a:lstStyle/>
        <a:p>
          <a:endParaRPr lang="it-IT"/>
        </a:p>
      </dgm:t>
    </dgm:pt>
    <dgm:pt modelId="{257A9FE8-8660-4ACA-A9A5-32AD6EFB10E3}" type="pres">
      <dgm:prSet presAssocID="{F1EBA02B-7BD0-458F-B3D4-B39DCF3FF15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7B2219D-1A90-4AB1-AE6B-AEE7E030A564}" type="pres">
      <dgm:prSet presAssocID="{E9171FA5-462E-4585-A173-87530BE7DC86}" presName="node" presStyleLbl="node1" presStyleIdx="0" presStyleCnt="3" custScaleX="112406" custScaleY="6753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784CE2-B312-4B1F-981A-DDCA2BE9C392}" type="pres">
      <dgm:prSet presAssocID="{7AA74C99-BB5D-462E-A62D-91130510310D}" presName="sibTrans" presStyleLbl="sibTrans2D1" presStyleIdx="0" presStyleCnt="2"/>
      <dgm:spPr/>
      <dgm:t>
        <a:bodyPr/>
        <a:lstStyle/>
        <a:p>
          <a:endParaRPr lang="it-IT"/>
        </a:p>
      </dgm:t>
    </dgm:pt>
    <dgm:pt modelId="{27AE79DC-097D-4E56-B9F1-B4C1BCA19D27}" type="pres">
      <dgm:prSet presAssocID="{7AA74C99-BB5D-462E-A62D-91130510310D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E8E3F19A-F60E-40B4-824C-BC295E581FA8}" type="pres">
      <dgm:prSet presAssocID="{80FE528E-F2F5-4548-8140-4691C6A06F26}" presName="node" presStyleLbl="node1" presStyleIdx="1" presStyleCnt="3" custScaleY="691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8651D0-063A-43BB-BC7D-5A13FFF024BB}" type="pres">
      <dgm:prSet presAssocID="{027E7B36-DFB2-41D9-9C19-945D4A0AEA9D}" presName="sibTrans" presStyleLbl="sibTrans2D1" presStyleIdx="1" presStyleCnt="2"/>
      <dgm:spPr/>
      <dgm:t>
        <a:bodyPr/>
        <a:lstStyle/>
        <a:p>
          <a:endParaRPr lang="it-IT"/>
        </a:p>
      </dgm:t>
    </dgm:pt>
    <dgm:pt modelId="{018B9184-DC21-4B28-BDCF-9BB9BAE82944}" type="pres">
      <dgm:prSet presAssocID="{027E7B36-DFB2-41D9-9C19-945D4A0AEA9D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8FD9ECA8-9934-4546-AEA4-E166A3FCED41}" type="pres">
      <dgm:prSet presAssocID="{690C69AF-5B91-49D7-B4A9-05DC6741519B}" presName="node" presStyleLbl="node1" presStyleIdx="2" presStyleCnt="3" custScaleY="691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DA8C5A6-AC7D-4C8D-BD77-F899A596963C}" type="presOf" srcId="{E9171FA5-462E-4585-A173-87530BE7DC86}" destId="{C7B2219D-1A90-4AB1-AE6B-AEE7E030A564}" srcOrd="0" destOrd="0" presId="urn:microsoft.com/office/officeart/2005/8/layout/process1"/>
    <dgm:cxn modelId="{A34F1C37-9CFB-4F7D-8AC4-C4F428676B84}" type="presOf" srcId="{7AA74C99-BB5D-462E-A62D-91130510310D}" destId="{28784CE2-B312-4B1F-981A-DDCA2BE9C392}" srcOrd="0" destOrd="0" presId="urn:microsoft.com/office/officeart/2005/8/layout/process1"/>
    <dgm:cxn modelId="{F0CF3800-268F-4493-8081-4102BB614D26}" type="presOf" srcId="{690C69AF-5B91-49D7-B4A9-05DC6741519B}" destId="{8FD9ECA8-9934-4546-AEA4-E166A3FCED41}" srcOrd="0" destOrd="0" presId="urn:microsoft.com/office/officeart/2005/8/layout/process1"/>
    <dgm:cxn modelId="{3EFC889B-96DA-4555-9D06-0DB75B134EA7}" type="presOf" srcId="{80FE528E-F2F5-4548-8140-4691C6A06F26}" destId="{E8E3F19A-F60E-40B4-824C-BC295E581FA8}" srcOrd="0" destOrd="0" presId="urn:microsoft.com/office/officeart/2005/8/layout/process1"/>
    <dgm:cxn modelId="{C54A32BA-E9E1-419D-A67C-F128AE3B4A32}" srcId="{F1EBA02B-7BD0-458F-B3D4-B39DCF3FF158}" destId="{690C69AF-5B91-49D7-B4A9-05DC6741519B}" srcOrd="2" destOrd="0" parTransId="{C61AD920-80E6-4805-92BB-0C415A1E6EDD}" sibTransId="{1BFA953C-580A-4952-8E2C-CEA46B47B950}"/>
    <dgm:cxn modelId="{14568532-E205-40EE-9896-575B66395B8E}" type="presOf" srcId="{F1EBA02B-7BD0-458F-B3D4-B39DCF3FF158}" destId="{257A9FE8-8660-4ACA-A9A5-32AD6EFB10E3}" srcOrd="0" destOrd="0" presId="urn:microsoft.com/office/officeart/2005/8/layout/process1"/>
    <dgm:cxn modelId="{2A42D34F-47F8-4B42-8A4A-67C9FE8FE6FA}" type="presOf" srcId="{027E7B36-DFB2-41D9-9C19-945D4A0AEA9D}" destId="{528651D0-063A-43BB-BC7D-5A13FFF024BB}" srcOrd="0" destOrd="0" presId="urn:microsoft.com/office/officeart/2005/8/layout/process1"/>
    <dgm:cxn modelId="{9C4F6FE2-8F82-4949-84B5-8DBE47C37BB7}" type="presOf" srcId="{027E7B36-DFB2-41D9-9C19-945D4A0AEA9D}" destId="{018B9184-DC21-4B28-BDCF-9BB9BAE82944}" srcOrd="1" destOrd="0" presId="urn:microsoft.com/office/officeart/2005/8/layout/process1"/>
    <dgm:cxn modelId="{64883EE4-ABF8-45AF-A202-8ACDED391EC6}" srcId="{F1EBA02B-7BD0-458F-B3D4-B39DCF3FF158}" destId="{80FE528E-F2F5-4548-8140-4691C6A06F26}" srcOrd="1" destOrd="0" parTransId="{36F5E938-FDE5-49E8-9A24-BDA97BAF418C}" sibTransId="{027E7B36-DFB2-41D9-9C19-945D4A0AEA9D}"/>
    <dgm:cxn modelId="{5432B323-D5A3-4C36-9585-820BD39F2FAF}" srcId="{F1EBA02B-7BD0-458F-B3D4-B39DCF3FF158}" destId="{E9171FA5-462E-4585-A173-87530BE7DC86}" srcOrd="0" destOrd="0" parTransId="{58B0142B-ADE4-49F8-8001-F167E0989A26}" sibTransId="{7AA74C99-BB5D-462E-A62D-91130510310D}"/>
    <dgm:cxn modelId="{9635D877-36DE-4F92-9D3B-0BC21C36D48E}" type="presOf" srcId="{7AA74C99-BB5D-462E-A62D-91130510310D}" destId="{27AE79DC-097D-4E56-B9F1-B4C1BCA19D27}" srcOrd="1" destOrd="0" presId="urn:microsoft.com/office/officeart/2005/8/layout/process1"/>
    <dgm:cxn modelId="{0B429BAC-3E4D-4D99-8DA1-DF3F430AAF1A}" type="presParOf" srcId="{257A9FE8-8660-4ACA-A9A5-32AD6EFB10E3}" destId="{C7B2219D-1A90-4AB1-AE6B-AEE7E030A564}" srcOrd="0" destOrd="0" presId="urn:microsoft.com/office/officeart/2005/8/layout/process1"/>
    <dgm:cxn modelId="{7F3ED977-37F2-48B7-B187-94B8B138B930}" type="presParOf" srcId="{257A9FE8-8660-4ACA-A9A5-32AD6EFB10E3}" destId="{28784CE2-B312-4B1F-981A-DDCA2BE9C392}" srcOrd="1" destOrd="0" presId="urn:microsoft.com/office/officeart/2005/8/layout/process1"/>
    <dgm:cxn modelId="{57FC7E49-1355-413F-BE66-FA5FE51C65D2}" type="presParOf" srcId="{28784CE2-B312-4B1F-981A-DDCA2BE9C392}" destId="{27AE79DC-097D-4E56-B9F1-B4C1BCA19D27}" srcOrd="0" destOrd="0" presId="urn:microsoft.com/office/officeart/2005/8/layout/process1"/>
    <dgm:cxn modelId="{CC4F2FF9-330F-4327-A0DA-E96E93DE38B7}" type="presParOf" srcId="{257A9FE8-8660-4ACA-A9A5-32AD6EFB10E3}" destId="{E8E3F19A-F60E-40B4-824C-BC295E581FA8}" srcOrd="2" destOrd="0" presId="urn:microsoft.com/office/officeart/2005/8/layout/process1"/>
    <dgm:cxn modelId="{C07199F2-8568-4CDB-B61F-1EA26DB0F194}" type="presParOf" srcId="{257A9FE8-8660-4ACA-A9A5-32AD6EFB10E3}" destId="{528651D0-063A-43BB-BC7D-5A13FFF024BB}" srcOrd="3" destOrd="0" presId="urn:microsoft.com/office/officeart/2005/8/layout/process1"/>
    <dgm:cxn modelId="{11D66AA2-7CD5-441B-B98B-A19C840611BD}" type="presParOf" srcId="{528651D0-063A-43BB-BC7D-5A13FFF024BB}" destId="{018B9184-DC21-4B28-BDCF-9BB9BAE82944}" srcOrd="0" destOrd="0" presId="urn:microsoft.com/office/officeart/2005/8/layout/process1"/>
    <dgm:cxn modelId="{195F6C6D-08BA-4764-A800-9C4E0E007E72}" type="presParOf" srcId="{257A9FE8-8660-4ACA-A9A5-32AD6EFB10E3}" destId="{8FD9ECA8-9934-4546-AEA4-E166A3FCED4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371B8F-A44C-419B-BA5A-82EBE6604A49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8D09542-7B93-4B5D-870D-7E73F2F49EC6}">
      <dgm:prSet phldrT="[Testo]" custT="1"/>
      <dgm:spPr/>
      <dgm:t>
        <a:bodyPr/>
        <a:lstStyle/>
        <a:p>
          <a:r>
            <a:rPr lang="it-IT" sz="1200" dirty="0" smtClean="0"/>
            <a:t>beneficiario</a:t>
          </a:r>
          <a:endParaRPr lang="it-IT" sz="1200" dirty="0"/>
        </a:p>
      </dgm:t>
    </dgm:pt>
    <dgm:pt modelId="{C0E0B551-B236-42EE-8595-C3FE6264401B}" type="parTrans" cxnId="{1F9E7DAD-120E-444B-92B6-20C38DDE35A6}">
      <dgm:prSet/>
      <dgm:spPr/>
      <dgm:t>
        <a:bodyPr/>
        <a:lstStyle/>
        <a:p>
          <a:endParaRPr lang="it-IT"/>
        </a:p>
      </dgm:t>
    </dgm:pt>
    <dgm:pt modelId="{80C5C877-295C-4E76-895D-9BD19CD05649}" type="sibTrans" cxnId="{1F9E7DAD-120E-444B-92B6-20C38DDE35A6}">
      <dgm:prSet/>
      <dgm:spPr/>
      <dgm:t>
        <a:bodyPr/>
        <a:lstStyle/>
        <a:p>
          <a:endParaRPr lang="it-IT"/>
        </a:p>
      </dgm:t>
    </dgm:pt>
    <dgm:pt modelId="{FF1ED0F5-F20F-49C4-9B4D-9261637A9B53}">
      <dgm:prSet phldrT="[Testo]"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Rappresentante legale</a:t>
          </a:r>
          <a:endParaRPr lang="it-IT" sz="1200" dirty="0">
            <a:solidFill>
              <a:schemeClr val="tx1"/>
            </a:solidFill>
          </a:endParaRPr>
        </a:p>
      </dgm:t>
    </dgm:pt>
    <dgm:pt modelId="{D723993A-08DC-4734-909D-692EC279EA10}" type="parTrans" cxnId="{223A3294-C6F1-4191-B92F-25ACA1F40813}">
      <dgm:prSet/>
      <dgm:spPr/>
      <dgm:t>
        <a:bodyPr/>
        <a:lstStyle/>
        <a:p>
          <a:endParaRPr lang="it-IT"/>
        </a:p>
      </dgm:t>
    </dgm:pt>
    <dgm:pt modelId="{69F8A376-0570-4BE3-8870-1C0F71D81258}" type="sibTrans" cxnId="{223A3294-C6F1-4191-B92F-25ACA1F40813}">
      <dgm:prSet/>
      <dgm:spPr/>
      <dgm:t>
        <a:bodyPr/>
        <a:lstStyle/>
        <a:p>
          <a:endParaRPr lang="it-IT"/>
        </a:p>
      </dgm:t>
    </dgm:pt>
    <dgm:pt modelId="{875A1E6D-593F-40B0-8E52-6DEC3F996EBF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Forme di cooperazione costituite come soggetto giuridico dotato di propria autonomia patrimoniale e responsabilità fiscale </a:t>
          </a:r>
        </a:p>
      </dgm:t>
    </dgm:pt>
    <dgm:pt modelId="{349853BB-9EEF-487B-9F41-9D45569FFE06}" type="parTrans" cxnId="{CA05C18C-2CEA-4C45-93F7-523F1B13DE1C}">
      <dgm:prSet/>
      <dgm:spPr/>
      <dgm:t>
        <a:bodyPr/>
        <a:lstStyle/>
        <a:p>
          <a:endParaRPr lang="it-IT"/>
        </a:p>
      </dgm:t>
    </dgm:pt>
    <dgm:pt modelId="{20168027-3B9E-4FEB-88D4-8B5CFFC06D19}" type="sibTrans" cxnId="{CA05C18C-2CEA-4C45-93F7-523F1B13DE1C}">
      <dgm:prSet/>
      <dgm:spPr/>
      <dgm:t>
        <a:bodyPr/>
        <a:lstStyle/>
        <a:p>
          <a:endParaRPr lang="it-IT"/>
        </a:p>
      </dgm:t>
    </dgm:pt>
    <dgm:pt modelId="{A4829EB3-963C-452E-8F8C-7A7B6A5D705D}">
      <dgm:prSet phldrT="[Testo]" custT="1"/>
      <dgm:spPr/>
      <dgm:t>
        <a:bodyPr/>
        <a:lstStyle/>
        <a:p>
          <a:r>
            <a:rPr lang="it-IT" sz="1200" dirty="0" smtClean="0"/>
            <a:t>beneficiario</a:t>
          </a:r>
          <a:endParaRPr lang="it-IT" sz="1200" dirty="0"/>
        </a:p>
      </dgm:t>
    </dgm:pt>
    <dgm:pt modelId="{75654DCE-7562-4836-8454-D767D58245B8}" type="sibTrans" cxnId="{9760BBCA-D3E0-4517-8C1B-B2517C860EB0}">
      <dgm:prSet/>
      <dgm:spPr/>
      <dgm:t>
        <a:bodyPr/>
        <a:lstStyle/>
        <a:p>
          <a:endParaRPr lang="it-IT"/>
        </a:p>
      </dgm:t>
    </dgm:pt>
    <dgm:pt modelId="{256B2202-60EF-4436-A3C6-DBE4426F92AF}" type="parTrans" cxnId="{9760BBCA-D3E0-4517-8C1B-B2517C860EB0}">
      <dgm:prSet/>
      <dgm:spPr/>
      <dgm:t>
        <a:bodyPr/>
        <a:lstStyle/>
        <a:p>
          <a:endParaRPr lang="it-IT"/>
        </a:p>
      </dgm:t>
    </dgm:pt>
    <dgm:pt modelId="{7A46D385-3CE9-4ED9-A450-A8F5B32E9C3A}">
      <dgm:prSet custT="1"/>
      <dgm:spPr/>
      <dgm:t>
        <a:bodyPr/>
        <a:lstStyle/>
        <a:p>
          <a:pPr algn="ctr"/>
          <a:r>
            <a:rPr lang="it-IT" sz="1200" dirty="0" smtClean="0">
              <a:solidFill>
                <a:schemeClr val="tx1"/>
              </a:solidFill>
            </a:rPr>
            <a:t>Rapporto di cooperazione tra i piccoli operatori non formalizzato costituendo una persona giuridica avente autonomia patrimoniale e responsabilità fiscale</a:t>
          </a:r>
          <a:endParaRPr lang="it-IT" sz="1200" dirty="0">
            <a:solidFill>
              <a:schemeClr val="tx1"/>
            </a:solidFill>
          </a:endParaRPr>
        </a:p>
      </dgm:t>
    </dgm:pt>
    <dgm:pt modelId="{434FEB25-C201-4817-865D-834E9AB651E0}" type="parTrans" cxnId="{7605DC8B-094A-4F9F-A354-744D8835E6FF}">
      <dgm:prSet/>
      <dgm:spPr/>
      <dgm:t>
        <a:bodyPr/>
        <a:lstStyle/>
        <a:p>
          <a:endParaRPr lang="it-IT"/>
        </a:p>
      </dgm:t>
    </dgm:pt>
    <dgm:pt modelId="{861BA7B9-9464-478B-8168-72B677829B5B}" type="sibTrans" cxnId="{7605DC8B-094A-4F9F-A354-744D8835E6FF}">
      <dgm:prSet/>
      <dgm:spPr/>
      <dgm:t>
        <a:bodyPr/>
        <a:lstStyle/>
        <a:p>
          <a:endParaRPr lang="it-IT"/>
        </a:p>
      </dgm:t>
    </dgm:pt>
    <dgm:pt modelId="{2DDD48BF-FE53-4090-80CC-FAB08EAC48E4}">
      <dgm:prSet custT="1"/>
      <dgm:spPr/>
      <dgm:t>
        <a:bodyPr/>
        <a:lstStyle/>
        <a:p>
          <a:r>
            <a:rPr lang="it-IT" sz="1200" dirty="0" smtClean="0">
              <a:solidFill>
                <a:schemeClr val="tx1"/>
              </a:solidFill>
            </a:rPr>
            <a:t>dovrà essere individuato un capofila che si fa interamente carico degli impegni e dei costi del progetto</a:t>
          </a:r>
          <a:endParaRPr lang="it-IT" sz="1200" dirty="0">
            <a:solidFill>
              <a:schemeClr val="tx1"/>
            </a:solidFill>
          </a:endParaRPr>
        </a:p>
      </dgm:t>
    </dgm:pt>
    <dgm:pt modelId="{94745DD3-7BF0-4624-8A7F-0BE8650E8368}" type="parTrans" cxnId="{7CB6B678-432F-4766-B53A-FAD0C424C76F}">
      <dgm:prSet/>
      <dgm:spPr/>
      <dgm:t>
        <a:bodyPr/>
        <a:lstStyle/>
        <a:p>
          <a:endParaRPr lang="it-IT"/>
        </a:p>
      </dgm:t>
    </dgm:pt>
    <dgm:pt modelId="{CEDDD4B8-78A2-463A-9A23-E6F085D403C4}" type="sibTrans" cxnId="{7CB6B678-432F-4766-B53A-FAD0C424C76F}">
      <dgm:prSet/>
      <dgm:spPr/>
      <dgm:t>
        <a:bodyPr/>
        <a:lstStyle/>
        <a:p>
          <a:endParaRPr lang="it-IT"/>
        </a:p>
      </dgm:t>
    </dgm:pt>
    <dgm:pt modelId="{80387721-435C-4A96-83A0-EAB1C65C3F8A}" type="pres">
      <dgm:prSet presAssocID="{9F371B8F-A44C-419B-BA5A-82EBE6604A4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3186F15-9424-4053-AEA0-64C9BBBB3979}" type="pres">
      <dgm:prSet presAssocID="{28D09542-7B93-4B5D-870D-7E73F2F49EC6}" presName="compNode" presStyleCnt="0"/>
      <dgm:spPr/>
    </dgm:pt>
    <dgm:pt modelId="{6CF3B814-0B1B-45E8-880D-2559EACF8A06}" type="pres">
      <dgm:prSet presAssocID="{28D09542-7B93-4B5D-870D-7E73F2F49EC6}" presName="aNode" presStyleLbl="bgShp" presStyleIdx="0" presStyleCnt="2" custLinFactNeighborX="-104" custLinFactNeighborY="34003"/>
      <dgm:spPr/>
      <dgm:t>
        <a:bodyPr/>
        <a:lstStyle/>
        <a:p>
          <a:endParaRPr lang="it-IT"/>
        </a:p>
      </dgm:t>
    </dgm:pt>
    <dgm:pt modelId="{F75B07CE-CA41-4C73-B8A7-50F960EC84AC}" type="pres">
      <dgm:prSet presAssocID="{28D09542-7B93-4B5D-870D-7E73F2F49EC6}" presName="textNode" presStyleLbl="bgShp" presStyleIdx="0" presStyleCnt="2"/>
      <dgm:spPr/>
      <dgm:t>
        <a:bodyPr/>
        <a:lstStyle/>
        <a:p>
          <a:endParaRPr lang="it-IT"/>
        </a:p>
      </dgm:t>
    </dgm:pt>
    <dgm:pt modelId="{99D1D222-041A-48DA-AC0B-CBE9807B5FD4}" type="pres">
      <dgm:prSet presAssocID="{28D09542-7B93-4B5D-870D-7E73F2F49EC6}" presName="compChildNode" presStyleCnt="0"/>
      <dgm:spPr/>
    </dgm:pt>
    <dgm:pt modelId="{43AF9C21-2ECB-4C51-BD35-29991936FB68}" type="pres">
      <dgm:prSet presAssocID="{28D09542-7B93-4B5D-870D-7E73F2F49EC6}" presName="theInnerList" presStyleCnt="0"/>
      <dgm:spPr/>
    </dgm:pt>
    <dgm:pt modelId="{09FDB625-7830-4454-8508-1E20C53D0EF1}" type="pres">
      <dgm:prSet presAssocID="{875A1E6D-593F-40B0-8E52-6DEC3F996EBF}" presName="childNode" presStyleLbl="node1" presStyleIdx="0" presStyleCnt="4" custScaleY="1612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98176E-373B-4C47-B6FE-903CE86C7191}" type="pres">
      <dgm:prSet presAssocID="{875A1E6D-593F-40B0-8E52-6DEC3F996EBF}" presName="aSpace2" presStyleCnt="0"/>
      <dgm:spPr/>
    </dgm:pt>
    <dgm:pt modelId="{6C072785-0751-48CD-9B43-DFD6898C0562}" type="pres">
      <dgm:prSet presAssocID="{FF1ED0F5-F20F-49C4-9B4D-9261637A9B53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16BB6B8-C3B7-4BC9-9848-BEAA4A9DC4A0}" type="pres">
      <dgm:prSet presAssocID="{28D09542-7B93-4B5D-870D-7E73F2F49EC6}" presName="aSpace" presStyleCnt="0"/>
      <dgm:spPr/>
    </dgm:pt>
    <dgm:pt modelId="{DAF4B2E1-AB72-4C78-AA6D-922DBE90E220}" type="pres">
      <dgm:prSet presAssocID="{A4829EB3-963C-452E-8F8C-7A7B6A5D705D}" presName="compNode" presStyleCnt="0"/>
      <dgm:spPr/>
    </dgm:pt>
    <dgm:pt modelId="{91E7C3E0-3A7E-40CA-A888-EB603A71DF65}" type="pres">
      <dgm:prSet presAssocID="{A4829EB3-963C-452E-8F8C-7A7B6A5D705D}" presName="aNode" presStyleLbl="bgShp" presStyleIdx="1" presStyleCnt="2"/>
      <dgm:spPr/>
      <dgm:t>
        <a:bodyPr/>
        <a:lstStyle/>
        <a:p>
          <a:endParaRPr lang="it-IT"/>
        </a:p>
      </dgm:t>
    </dgm:pt>
    <dgm:pt modelId="{D455E332-CEBB-4810-9470-76C730F88485}" type="pres">
      <dgm:prSet presAssocID="{A4829EB3-963C-452E-8F8C-7A7B6A5D705D}" presName="textNode" presStyleLbl="bgShp" presStyleIdx="1" presStyleCnt="2"/>
      <dgm:spPr/>
      <dgm:t>
        <a:bodyPr/>
        <a:lstStyle/>
        <a:p>
          <a:endParaRPr lang="it-IT"/>
        </a:p>
      </dgm:t>
    </dgm:pt>
    <dgm:pt modelId="{61BE6FC0-913E-462B-A262-D773FF09F346}" type="pres">
      <dgm:prSet presAssocID="{A4829EB3-963C-452E-8F8C-7A7B6A5D705D}" presName="compChildNode" presStyleCnt="0"/>
      <dgm:spPr/>
    </dgm:pt>
    <dgm:pt modelId="{B4F4B870-91C5-4551-B384-07DD6CDE6155}" type="pres">
      <dgm:prSet presAssocID="{A4829EB3-963C-452E-8F8C-7A7B6A5D705D}" presName="theInnerList" presStyleCnt="0"/>
      <dgm:spPr/>
    </dgm:pt>
    <dgm:pt modelId="{71DC5C49-1632-4ED2-8B5D-DDA2202B44CC}" type="pres">
      <dgm:prSet presAssocID="{7A46D385-3CE9-4ED9-A450-A8F5B32E9C3A}" presName="childNode" presStyleLbl="node1" presStyleIdx="2" presStyleCnt="4" custScaleY="104558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F28195-A973-4E7B-8909-5E3763000985}" type="pres">
      <dgm:prSet presAssocID="{7A46D385-3CE9-4ED9-A450-A8F5B32E9C3A}" presName="aSpace2" presStyleCnt="0"/>
      <dgm:spPr/>
    </dgm:pt>
    <dgm:pt modelId="{ABA95192-2282-4457-AAC4-33A721DFA622}" type="pres">
      <dgm:prSet presAssocID="{2DDD48BF-FE53-4090-80CC-FAB08EAC48E4}" presName="childNode" presStyleLbl="node1" presStyleIdx="3" presStyleCnt="4" custScaleY="70245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00563A9-11CB-4A3F-B087-4D7FA38C1831}" type="presOf" srcId="{A4829EB3-963C-452E-8F8C-7A7B6A5D705D}" destId="{91E7C3E0-3A7E-40CA-A888-EB603A71DF65}" srcOrd="0" destOrd="0" presId="urn:microsoft.com/office/officeart/2005/8/layout/lProcess2"/>
    <dgm:cxn modelId="{1F9E7DAD-120E-444B-92B6-20C38DDE35A6}" srcId="{9F371B8F-A44C-419B-BA5A-82EBE6604A49}" destId="{28D09542-7B93-4B5D-870D-7E73F2F49EC6}" srcOrd="0" destOrd="0" parTransId="{C0E0B551-B236-42EE-8595-C3FE6264401B}" sibTransId="{80C5C877-295C-4E76-895D-9BD19CD05649}"/>
    <dgm:cxn modelId="{CA05C18C-2CEA-4C45-93F7-523F1B13DE1C}" srcId="{28D09542-7B93-4B5D-870D-7E73F2F49EC6}" destId="{875A1E6D-593F-40B0-8E52-6DEC3F996EBF}" srcOrd="0" destOrd="0" parTransId="{349853BB-9EEF-487B-9F41-9D45569FFE06}" sibTransId="{20168027-3B9E-4FEB-88D4-8B5CFFC06D19}"/>
    <dgm:cxn modelId="{7CB6B678-432F-4766-B53A-FAD0C424C76F}" srcId="{A4829EB3-963C-452E-8F8C-7A7B6A5D705D}" destId="{2DDD48BF-FE53-4090-80CC-FAB08EAC48E4}" srcOrd="1" destOrd="0" parTransId="{94745DD3-7BF0-4624-8A7F-0BE8650E8368}" sibTransId="{CEDDD4B8-78A2-463A-9A23-E6F085D403C4}"/>
    <dgm:cxn modelId="{223A3294-C6F1-4191-B92F-25ACA1F40813}" srcId="{28D09542-7B93-4B5D-870D-7E73F2F49EC6}" destId="{FF1ED0F5-F20F-49C4-9B4D-9261637A9B53}" srcOrd="1" destOrd="0" parTransId="{D723993A-08DC-4734-909D-692EC279EA10}" sibTransId="{69F8A376-0570-4BE3-8870-1C0F71D81258}"/>
    <dgm:cxn modelId="{66BAD6FF-4E37-4931-A99F-E21F4345F12E}" type="presOf" srcId="{A4829EB3-963C-452E-8F8C-7A7B6A5D705D}" destId="{D455E332-CEBB-4810-9470-76C730F88485}" srcOrd="1" destOrd="0" presId="urn:microsoft.com/office/officeart/2005/8/layout/lProcess2"/>
    <dgm:cxn modelId="{96691D79-650F-4D95-BE8F-DA1553D11B59}" type="presOf" srcId="{28D09542-7B93-4B5D-870D-7E73F2F49EC6}" destId="{F75B07CE-CA41-4C73-B8A7-50F960EC84AC}" srcOrd="1" destOrd="0" presId="urn:microsoft.com/office/officeart/2005/8/layout/lProcess2"/>
    <dgm:cxn modelId="{3043DD91-B619-4227-8039-25737BB2423D}" type="presOf" srcId="{875A1E6D-593F-40B0-8E52-6DEC3F996EBF}" destId="{09FDB625-7830-4454-8508-1E20C53D0EF1}" srcOrd="0" destOrd="0" presId="urn:microsoft.com/office/officeart/2005/8/layout/lProcess2"/>
    <dgm:cxn modelId="{462E39D1-C911-4868-88E6-24CBE06C4195}" type="presOf" srcId="{7A46D385-3CE9-4ED9-A450-A8F5B32E9C3A}" destId="{71DC5C49-1632-4ED2-8B5D-DDA2202B44CC}" srcOrd="0" destOrd="0" presId="urn:microsoft.com/office/officeart/2005/8/layout/lProcess2"/>
    <dgm:cxn modelId="{5C8C3355-6E44-4022-90E7-BA3987AAA5A0}" type="presOf" srcId="{9F371B8F-A44C-419B-BA5A-82EBE6604A49}" destId="{80387721-435C-4A96-83A0-EAB1C65C3F8A}" srcOrd="0" destOrd="0" presId="urn:microsoft.com/office/officeart/2005/8/layout/lProcess2"/>
    <dgm:cxn modelId="{7605DC8B-094A-4F9F-A354-744D8835E6FF}" srcId="{A4829EB3-963C-452E-8F8C-7A7B6A5D705D}" destId="{7A46D385-3CE9-4ED9-A450-A8F5B32E9C3A}" srcOrd="0" destOrd="0" parTransId="{434FEB25-C201-4817-865D-834E9AB651E0}" sibTransId="{861BA7B9-9464-478B-8168-72B677829B5B}"/>
    <dgm:cxn modelId="{188F4E64-AD15-4944-8FB4-242F229114DC}" type="presOf" srcId="{28D09542-7B93-4B5D-870D-7E73F2F49EC6}" destId="{6CF3B814-0B1B-45E8-880D-2559EACF8A06}" srcOrd="0" destOrd="0" presId="urn:microsoft.com/office/officeart/2005/8/layout/lProcess2"/>
    <dgm:cxn modelId="{8AD90EA5-6A1F-420C-A28F-4A7C5B5468F5}" type="presOf" srcId="{FF1ED0F5-F20F-49C4-9B4D-9261637A9B53}" destId="{6C072785-0751-48CD-9B43-DFD6898C0562}" srcOrd="0" destOrd="0" presId="urn:microsoft.com/office/officeart/2005/8/layout/lProcess2"/>
    <dgm:cxn modelId="{A05DA99E-AC87-42A9-B240-891EFFE73350}" type="presOf" srcId="{2DDD48BF-FE53-4090-80CC-FAB08EAC48E4}" destId="{ABA95192-2282-4457-AAC4-33A721DFA622}" srcOrd="0" destOrd="0" presId="urn:microsoft.com/office/officeart/2005/8/layout/lProcess2"/>
    <dgm:cxn modelId="{9760BBCA-D3E0-4517-8C1B-B2517C860EB0}" srcId="{9F371B8F-A44C-419B-BA5A-82EBE6604A49}" destId="{A4829EB3-963C-452E-8F8C-7A7B6A5D705D}" srcOrd="1" destOrd="0" parTransId="{256B2202-60EF-4436-A3C6-DBE4426F92AF}" sibTransId="{75654DCE-7562-4836-8454-D767D58245B8}"/>
    <dgm:cxn modelId="{C74C89F4-2986-44F4-920B-0E583531B484}" type="presParOf" srcId="{80387721-435C-4A96-83A0-EAB1C65C3F8A}" destId="{D3186F15-9424-4053-AEA0-64C9BBBB3979}" srcOrd="0" destOrd="0" presId="urn:microsoft.com/office/officeart/2005/8/layout/lProcess2"/>
    <dgm:cxn modelId="{AC6B27B9-6AA9-40FA-B42B-E0BAC5DB01C3}" type="presParOf" srcId="{D3186F15-9424-4053-AEA0-64C9BBBB3979}" destId="{6CF3B814-0B1B-45E8-880D-2559EACF8A06}" srcOrd="0" destOrd="0" presId="urn:microsoft.com/office/officeart/2005/8/layout/lProcess2"/>
    <dgm:cxn modelId="{A071F1CC-34C4-4DD1-A359-7808DD0A2575}" type="presParOf" srcId="{D3186F15-9424-4053-AEA0-64C9BBBB3979}" destId="{F75B07CE-CA41-4C73-B8A7-50F960EC84AC}" srcOrd="1" destOrd="0" presId="urn:microsoft.com/office/officeart/2005/8/layout/lProcess2"/>
    <dgm:cxn modelId="{86772227-2414-44E2-8B70-183C9FD35D1D}" type="presParOf" srcId="{D3186F15-9424-4053-AEA0-64C9BBBB3979}" destId="{99D1D222-041A-48DA-AC0B-CBE9807B5FD4}" srcOrd="2" destOrd="0" presId="urn:microsoft.com/office/officeart/2005/8/layout/lProcess2"/>
    <dgm:cxn modelId="{427B22AF-2C8D-4F68-9867-D01923C03BD6}" type="presParOf" srcId="{99D1D222-041A-48DA-AC0B-CBE9807B5FD4}" destId="{43AF9C21-2ECB-4C51-BD35-29991936FB68}" srcOrd="0" destOrd="0" presId="urn:microsoft.com/office/officeart/2005/8/layout/lProcess2"/>
    <dgm:cxn modelId="{7866C105-F3B0-4081-934B-949BB59C4CEC}" type="presParOf" srcId="{43AF9C21-2ECB-4C51-BD35-29991936FB68}" destId="{09FDB625-7830-4454-8508-1E20C53D0EF1}" srcOrd="0" destOrd="0" presId="urn:microsoft.com/office/officeart/2005/8/layout/lProcess2"/>
    <dgm:cxn modelId="{B4EDF40F-E2CA-43A4-BEEF-C8FB3EDCEC53}" type="presParOf" srcId="{43AF9C21-2ECB-4C51-BD35-29991936FB68}" destId="{3898176E-373B-4C47-B6FE-903CE86C7191}" srcOrd="1" destOrd="0" presId="urn:microsoft.com/office/officeart/2005/8/layout/lProcess2"/>
    <dgm:cxn modelId="{E40C96AB-D72E-4A6B-BA9B-716E1BB4BE67}" type="presParOf" srcId="{43AF9C21-2ECB-4C51-BD35-29991936FB68}" destId="{6C072785-0751-48CD-9B43-DFD6898C0562}" srcOrd="2" destOrd="0" presId="urn:microsoft.com/office/officeart/2005/8/layout/lProcess2"/>
    <dgm:cxn modelId="{31226CDC-58E1-456D-9727-FC2D419120C7}" type="presParOf" srcId="{80387721-435C-4A96-83A0-EAB1C65C3F8A}" destId="{516BB6B8-C3B7-4BC9-9848-BEAA4A9DC4A0}" srcOrd="1" destOrd="0" presId="urn:microsoft.com/office/officeart/2005/8/layout/lProcess2"/>
    <dgm:cxn modelId="{803C0094-300F-4D77-B00F-57633CCC1A37}" type="presParOf" srcId="{80387721-435C-4A96-83A0-EAB1C65C3F8A}" destId="{DAF4B2E1-AB72-4C78-AA6D-922DBE90E220}" srcOrd="2" destOrd="0" presId="urn:microsoft.com/office/officeart/2005/8/layout/lProcess2"/>
    <dgm:cxn modelId="{3BA8B25F-105E-4FF6-8647-9EC9D7522A77}" type="presParOf" srcId="{DAF4B2E1-AB72-4C78-AA6D-922DBE90E220}" destId="{91E7C3E0-3A7E-40CA-A888-EB603A71DF65}" srcOrd="0" destOrd="0" presId="urn:microsoft.com/office/officeart/2005/8/layout/lProcess2"/>
    <dgm:cxn modelId="{C8146E51-52EB-4746-B567-C1D0F63117C7}" type="presParOf" srcId="{DAF4B2E1-AB72-4C78-AA6D-922DBE90E220}" destId="{D455E332-CEBB-4810-9470-76C730F88485}" srcOrd="1" destOrd="0" presId="urn:microsoft.com/office/officeart/2005/8/layout/lProcess2"/>
    <dgm:cxn modelId="{AA8BAD06-6E36-4112-90EE-F8FC8E65A525}" type="presParOf" srcId="{DAF4B2E1-AB72-4C78-AA6D-922DBE90E220}" destId="{61BE6FC0-913E-462B-A262-D773FF09F346}" srcOrd="2" destOrd="0" presId="urn:microsoft.com/office/officeart/2005/8/layout/lProcess2"/>
    <dgm:cxn modelId="{660886CA-17CF-4992-83CC-1455C46AD29D}" type="presParOf" srcId="{61BE6FC0-913E-462B-A262-D773FF09F346}" destId="{B4F4B870-91C5-4551-B384-07DD6CDE6155}" srcOrd="0" destOrd="0" presId="urn:microsoft.com/office/officeart/2005/8/layout/lProcess2"/>
    <dgm:cxn modelId="{5C608843-1DF1-4F53-8655-7FE5CE1F176D}" type="presParOf" srcId="{B4F4B870-91C5-4551-B384-07DD6CDE6155}" destId="{71DC5C49-1632-4ED2-8B5D-DDA2202B44CC}" srcOrd="0" destOrd="0" presId="urn:microsoft.com/office/officeart/2005/8/layout/lProcess2"/>
    <dgm:cxn modelId="{C2851A25-5090-4C7C-A168-A58BD935D086}" type="presParOf" srcId="{B4F4B870-91C5-4551-B384-07DD6CDE6155}" destId="{D2F28195-A973-4E7B-8909-5E3763000985}" srcOrd="1" destOrd="0" presId="urn:microsoft.com/office/officeart/2005/8/layout/lProcess2"/>
    <dgm:cxn modelId="{B5BA7D27-EFF7-4870-9050-A1CC1A65FC86}" type="presParOf" srcId="{B4F4B870-91C5-4551-B384-07DD6CDE6155}" destId="{ABA95192-2282-4457-AAC4-33A721DFA62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EBA02B-7BD0-458F-B3D4-B39DCF3FF158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9171FA5-462E-4585-A173-87530BE7DC86}">
      <dgm:prSet phldrT="[Testo]" custT="1"/>
      <dgm:spPr/>
      <dgm:t>
        <a:bodyPr/>
        <a:lstStyle/>
        <a:p>
          <a:r>
            <a:rPr lang="it-IT" sz="1200" dirty="0" smtClean="0"/>
            <a:t>Caricamento nel portale SIAR della domanda di sostegno dal 25/05/2016  a 20/02/2017 (270 giorni)</a:t>
          </a:r>
          <a:endParaRPr lang="it-IT" sz="1200" dirty="0"/>
        </a:p>
      </dgm:t>
    </dgm:pt>
    <dgm:pt modelId="{58B0142B-ADE4-49F8-8001-F167E0989A26}" type="parTrans" cxnId="{5432B323-D5A3-4C36-9585-820BD39F2FAF}">
      <dgm:prSet/>
      <dgm:spPr/>
      <dgm:t>
        <a:bodyPr/>
        <a:lstStyle/>
        <a:p>
          <a:endParaRPr lang="it-IT"/>
        </a:p>
      </dgm:t>
    </dgm:pt>
    <dgm:pt modelId="{7AA74C99-BB5D-462E-A62D-91130510310D}" type="sibTrans" cxnId="{5432B323-D5A3-4C36-9585-820BD39F2FAF}">
      <dgm:prSet/>
      <dgm:spPr/>
      <dgm:t>
        <a:bodyPr/>
        <a:lstStyle/>
        <a:p>
          <a:endParaRPr lang="it-IT"/>
        </a:p>
      </dgm:t>
    </dgm:pt>
    <dgm:pt modelId="{80FE528E-F2F5-4548-8140-4691C6A06F26}">
      <dgm:prSet phldrT="[Testo]" custT="1"/>
      <dgm:spPr/>
      <dgm:t>
        <a:bodyPr/>
        <a:lstStyle/>
        <a:p>
          <a:r>
            <a:rPr lang="it-IT" sz="1200" dirty="0" smtClean="0"/>
            <a:t>Caricamento nel portale SIAR degli allegati ovvero della documentazione prevista dal bando</a:t>
          </a:r>
        </a:p>
      </dgm:t>
    </dgm:pt>
    <dgm:pt modelId="{36F5E938-FDE5-49E8-9A24-BDA97BAF418C}" type="parTrans" cxnId="{64883EE4-ABF8-45AF-A202-8ACDED391EC6}">
      <dgm:prSet/>
      <dgm:spPr/>
      <dgm:t>
        <a:bodyPr/>
        <a:lstStyle/>
        <a:p>
          <a:endParaRPr lang="it-IT"/>
        </a:p>
      </dgm:t>
    </dgm:pt>
    <dgm:pt modelId="{027E7B36-DFB2-41D9-9C19-945D4A0AEA9D}" type="sibTrans" cxnId="{64883EE4-ABF8-45AF-A202-8ACDED391EC6}">
      <dgm:prSet/>
      <dgm:spPr/>
      <dgm:t>
        <a:bodyPr/>
        <a:lstStyle/>
        <a:p>
          <a:endParaRPr lang="it-IT"/>
        </a:p>
      </dgm:t>
    </dgm:pt>
    <dgm:pt modelId="{690C69AF-5B91-49D7-B4A9-05DC6741519B}">
      <dgm:prSet phldrT="[Testo]" custT="1"/>
      <dgm:spPr/>
      <dgm:t>
        <a:bodyPr/>
        <a:lstStyle/>
        <a:p>
          <a:r>
            <a:rPr lang="it-IT" sz="1200" dirty="0" smtClean="0"/>
            <a:t>Rilascio domanda</a:t>
          </a:r>
        </a:p>
      </dgm:t>
    </dgm:pt>
    <dgm:pt modelId="{C61AD920-80E6-4805-92BB-0C415A1E6EDD}" type="parTrans" cxnId="{C54A32BA-E9E1-419D-A67C-F128AE3B4A32}">
      <dgm:prSet/>
      <dgm:spPr/>
      <dgm:t>
        <a:bodyPr/>
        <a:lstStyle/>
        <a:p>
          <a:endParaRPr lang="it-IT"/>
        </a:p>
      </dgm:t>
    </dgm:pt>
    <dgm:pt modelId="{1BFA953C-580A-4952-8E2C-CEA46B47B950}" type="sibTrans" cxnId="{C54A32BA-E9E1-419D-A67C-F128AE3B4A32}">
      <dgm:prSet/>
      <dgm:spPr/>
      <dgm:t>
        <a:bodyPr/>
        <a:lstStyle/>
        <a:p>
          <a:endParaRPr lang="it-IT"/>
        </a:p>
      </dgm:t>
    </dgm:pt>
    <dgm:pt modelId="{257A9FE8-8660-4ACA-A9A5-32AD6EFB10E3}" type="pres">
      <dgm:prSet presAssocID="{F1EBA02B-7BD0-458F-B3D4-B39DCF3FF15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7B2219D-1A90-4AB1-AE6B-AEE7E030A564}" type="pres">
      <dgm:prSet presAssocID="{E9171FA5-462E-4585-A173-87530BE7DC86}" presName="node" presStyleLbl="node1" presStyleIdx="0" presStyleCnt="3" custScaleX="112406" custScaleY="6753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784CE2-B312-4B1F-981A-DDCA2BE9C392}" type="pres">
      <dgm:prSet presAssocID="{7AA74C99-BB5D-462E-A62D-91130510310D}" presName="sibTrans" presStyleLbl="sibTrans2D1" presStyleIdx="0" presStyleCnt="2"/>
      <dgm:spPr/>
      <dgm:t>
        <a:bodyPr/>
        <a:lstStyle/>
        <a:p>
          <a:endParaRPr lang="it-IT"/>
        </a:p>
      </dgm:t>
    </dgm:pt>
    <dgm:pt modelId="{27AE79DC-097D-4E56-B9F1-B4C1BCA19D27}" type="pres">
      <dgm:prSet presAssocID="{7AA74C99-BB5D-462E-A62D-91130510310D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E8E3F19A-F60E-40B4-824C-BC295E581FA8}" type="pres">
      <dgm:prSet presAssocID="{80FE528E-F2F5-4548-8140-4691C6A06F26}" presName="node" presStyleLbl="node1" presStyleIdx="1" presStyleCnt="3" custScaleY="691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8651D0-063A-43BB-BC7D-5A13FFF024BB}" type="pres">
      <dgm:prSet presAssocID="{027E7B36-DFB2-41D9-9C19-945D4A0AEA9D}" presName="sibTrans" presStyleLbl="sibTrans2D1" presStyleIdx="1" presStyleCnt="2"/>
      <dgm:spPr/>
      <dgm:t>
        <a:bodyPr/>
        <a:lstStyle/>
        <a:p>
          <a:endParaRPr lang="it-IT"/>
        </a:p>
      </dgm:t>
    </dgm:pt>
    <dgm:pt modelId="{018B9184-DC21-4B28-BDCF-9BB9BAE82944}" type="pres">
      <dgm:prSet presAssocID="{027E7B36-DFB2-41D9-9C19-945D4A0AEA9D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8FD9ECA8-9934-4546-AEA4-E166A3FCED41}" type="pres">
      <dgm:prSet presAssocID="{690C69AF-5B91-49D7-B4A9-05DC6741519B}" presName="node" presStyleLbl="node1" presStyleIdx="2" presStyleCnt="3" custScaleY="691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6617206-4F95-430A-BC4C-390BA2B392A8}" type="presOf" srcId="{80FE528E-F2F5-4548-8140-4691C6A06F26}" destId="{E8E3F19A-F60E-40B4-824C-BC295E581FA8}" srcOrd="0" destOrd="0" presId="urn:microsoft.com/office/officeart/2005/8/layout/process1"/>
    <dgm:cxn modelId="{8B16A69C-A3B6-425C-A2E6-3201432F5007}" type="presOf" srcId="{F1EBA02B-7BD0-458F-B3D4-B39DCF3FF158}" destId="{257A9FE8-8660-4ACA-A9A5-32AD6EFB10E3}" srcOrd="0" destOrd="0" presId="urn:microsoft.com/office/officeart/2005/8/layout/process1"/>
    <dgm:cxn modelId="{E3EE265A-7D58-4E96-B544-6448F23C07B0}" type="presOf" srcId="{7AA74C99-BB5D-462E-A62D-91130510310D}" destId="{27AE79DC-097D-4E56-B9F1-B4C1BCA19D27}" srcOrd="1" destOrd="0" presId="urn:microsoft.com/office/officeart/2005/8/layout/process1"/>
    <dgm:cxn modelId="{C54A32BA-E9E1-419D-A67C-F128AE3B4A32}" srcId="{F1EBA02B-7BD0-458F-B3D4-B39DCF3FF158}" destId="{690C69AF-5B91-49D7-B4A9-05DC6741519B}" srcOrd="2" destOrd="0" parTransId="{C61AD920-80E6-4805-92BB-0C415A1E6EDD}" sibTransId="{1BFA953C-580A-4952-8E2C-CEA46B47B950}"/>
    <dgm:cxn modelId="{64883EE4-ABF8-45AF-A202-8ACDED391EC6}" srcId="{F1EBA02B-7BD0-458F-B3D4-B39DCF3FF158}" destId="{80FE528E-F2F5-4548-8140-4691C6A06F26}" srcOrd="1" destOrd="0" parTransId="{36F5E938-FDE5-49E8-9A24-BDA97BAF418C}" sibTransId="{027E7B36-DFB2-41D9-9C19-945D4A0AEA9D}"/>
    <dgm:cxn modelId="{5432B323-D5A3-4C36-9585-820BD39F2FAF}" srcId="{F1EBA02B-7BD0-458F-B3D4-B39DCF3FF158}" destId="{E9171FA5-462E-4585-A173-87530BE7DC86}" srcOrd="0" destOrd="0" parTransId="{58B0142B-ADE4-49F8-8001-F167E0989A26}" sibTransId="{7AA74C99-BB5D-462E-A62D-91130510310D}"/>
    <dgm:cxn modelId="{61F7FF19-7E84-42CF-82A5-8CF2889F4A39}" type="presOf" srcId="{027E7B36-DFB2-41D9-9C19-945D4A0AEA9D}" destId="{528651D0-063A-43BB-BC7D-5A13FFF024BB}" srcOrd="0" destOrd="0" presId="urn:microsoft.com/office/officeart/2005/8/layout/process1"/>
    <dgm:cxn modelId="{817DFBCC-05F6-4D3A-AF12-830D6C5A707A}" type="presOf" srcId="{E9171FA5-462E-4585-A173-87530BE7DC86}" destId="{C7B2219D-1A90-4AB1-AE6B-AEE7E030A564}" srcOrd="0" destOrd="0" presId="urn:microsoft.com/office/officeart/2005/8/layout/process1"/>
    <dgm:cxn modelId="{73C06DBF-D898-425F-8CB9-D366541B138F}" type="presOf" srcId="{027E7B36-DFB2-41D9-9C19-945D4A0AEA9D}" destId="{018B9184-DC21-4B28-BDCF-9BB9BAE82944}" srcOrd="1" destOrd="0" presId="urn:microsoft.com/office/officeart/2005/8/layout/process1"/>
    <dgm:cxn modelId="{2698B3B2-4618-442E-B3A2-20F6F72428C1}" type="presOf" srcId="{690C69AF-5B91-49D7-B4A9-05DC6741519B}" destId="{8FD9ECA8-9934-4546-AEA4-E166A3FCED41}" srcOrd="0" destOrd="0" presId="urn:microsoft.com/office/officeart/2005/8/layout/process1"/>
    <dgm:cxn modelId="{049E55D4-606C-4BB4-9334-51317AA6AE9F}" type="presOf" srcId="{7AA74C99-BB5D-462E-A62D-91130510310D}" destId="{28784CE2-B312-4B1F-981A-DDCA2BE9C392}" srcOrd="0" destOrd="0" presId="urn:microsoft.com/office/officeart/2005/8/layout/process1"/>
    <dgm:cxn modelId="{4F22127C-11C7-4172-8A92-D400CB538135}" type="presParOf" srcId="{257A9FE8-8660-4ACA-A9A5-32AD6EFB10E3}" destId="{C7B2219D-1A90-4AB1-AE6B-AEE7E030A564}" srcOrd="0" destOrd="0" presId="urn:microsoft.com/office/officeart/2005/8/layout/process1"/>
    <dgm:cxn modelId="{F0DF2236-1C52-4075-A8BA-2554A30EFF17}" type="presParOf" srcId="{257A9FE8-8660-4ACA-A9A5-32AD6EFB10E3}" destId="{28784CE2-B312-4B1F-981A-DDCA2BE9C392}" srcOrd="1" destOrd="0" presId="urn:microsoft.com/office/officeart/2005/8/layout/process1"/>
    <dgm:cxn modelId="{139DC874-22C6-4910-9D15-0611F2DEC618}" type="presParOf" srcId="{28784CE2-B312-4B1F-981A-DDCA2BE9C392}" destId="{27AE79DC-097D-4E56-B9F1-B4C1BCA19D27}" srcOrd="0" destOrd="0" presId="urn:microsoft.com/office/officeart/2005/8/layout/process1"/>
    <dgm:cxn modelId="{F5C566C6-0CED-423C-9038-1B559039DF3D}" type="presParOf" srcId="{257A9FE8-8660-4ACA-A9A5-32AD6EFB10E3}" destId="{E8E3F19A-F60E-40B4-824C-BC295E581FA8}" srcOrd="2" destOrd="0" presId="urn:microsoft.com/office/officeart/2005/8/layout/process1"/>
    <dgm:cxn modelId="{AD312C31-0408-43AA-89E3-BBC082A2780A}" type="presParOf" srcId="{257A9FE8-8660-4ACA-A9A5-32AD6EFB10E3}" destId="{528651D0-063A-43BB-BC7D-5A13FFF024BB}" srcOrd="3" destOrd="0" presId="urn:microsoft.com/office/officeart/2005/8/layout/process1"/>
    <dgm:cxn modelId="{63BA47F4-B981-4898-8009-875E3CD76E9F}" type="presParOf" srcId="{528651D0-063A-43BB-BC7D-5A13FFF024BB}" destId="{018B9184-DC21-4B28-BDCF-9BB9BAE82944}" srcOrd="0" destOrd="0" presId="urn:microsoft.com/office/officeart/2005/8/layout/process1"/>
    <dgm:cxn modelId="{ED640543-E2BD-4488-966B-EB5832ECAF3E}" type="presParOf" srcId="{257A9FE8-8660-4ACA-A9A5-32AD6EFB10E3}" destId="{8FD9ECA8-9934-4546-AEA4-E166A3FCED4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3B814-0B1B-45E8-880D-2559EACF8A06}">
      <dsp:nvSpPr>
        <dsp:cNvPr id="0" name=""/>
        <dsp:cNvSpPr/>
      </dsp:nvSpPr>
      <dsp:spPr>
        <a:xfrm>
          <a:off x="0" y="0"/>
          <a:ext cx="3966687" cy="212645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beneficiario</a:t>
          </a:r>
          <a:endParaRPr lang="it-IT" sz="1200" kern="1200" dirty="0"/>
        </a:p>
      </dsp:txBody>
      <dsp:txXfrm>
        <a:off x="0" y="0"/>
        <a:ext cx="3966687" cy="637937"/>
      </dsp:txXfrm>
    </dsp:sp>
    <dsp:sp modelId="{09FDB625-7830-4454-8508-1E20C53D0EF1}">
      <dsp:nvSpPr>
        <dsp:cNvPr id="0" name=""/>
        <dsp:cNvSpPr/>
      </dsp:nvSpPr>
      <dsp:spPr>
        <a:xfrm>
          <a:off x="400792" y="638354"/>
          <a:ext cx="3173350" cy="80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Forme di cooperazione costituite come soggetto giuridico dotato di propria autonomia patrimoniale e responsabilità fiscale </a:t>
          </a:r>
        </a:p>
      </dsp:txBody>
      <dsp:txXfrm>
        <a:off x="424373" y="661935"/>
        <a:ext cx="3126188" cy="757939"/>
      </dsp:txXfrm>
    </dsp:sp>
    <dsp:sp modelId="{6C072785-0751-48CD-9B43-DFD6898C0562}">
      <dsp:nvSpPr>
        <dsp:cNvPr id="0" name=""/>
        <dsp:cNvSpPr/>
      </dsp:nvSpPr>
      <dsp:spPr>
        <a:xfrm>
          <a:off x="400792" y="1520290"/>
          <a:ext cx="3173350" cy="49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Rappresentante legale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15420" y="1534918"/>
        <a:ext cx="3144094" cy="470170"/>
      </dsp:txXfrm>
    </dsp:sp>
    <dsp:sp modelId="{91E7C3E0-3A7E-40CA-A888-EB603A71DF65}">
      <dsp:nvSpPr>
        <dsp:cNvPr id="0" name=""/>
        <dsp:cNvSpPr/>
      </dsp:nvSpPr>
      <dsp:spPr>
        <a:xfrm>
          <a:off x="4272436" y="0"/>
          <a:ext cx="3966687" cy="212645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beneficiario</a:t>
          </a:r>
          <a:endParaRPr lang="it-IT" sz="1200" kern="1200" dirty="0"/>
        </a:p>
      </dsp:txBody>
      <dsp:txXfrm>
        <a:off x="4272436" y="0"/>
        <a:ext cx="3966687" cy="637937"/>
      </dsp:txXfrm>
    </dsp:sp>
    <dsp:sp modelId="{71DC5C49-1632-4ED2-8B5D-DDA2202B44CC}">
      <dsp:nvSpPr>
        <dsp:cNvPr id="0" name=""/>
        <dsp:cNvSpPr/>
      </dsp:nvSpPr>
      <dsp:spPr>
        <a:xfrm>
          <a:off x="4664981" y="638076"/>
          <a:ext cx="3173350" cy="847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Rapporto di cooperazione tra i piccoli operatori non formalizzato costituendo una persona giuridica avente autonomia patrimoniale e responsabilità fiscale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689817" y="662912"/>
        <a:ext cx="3123678" cy="798278"/>
      </dsp:txXfrm>
    </dsp:sp>
    <dsp:sp modelId="{ABA95192-2282-4457-AAC4-33A721DFA622}">
      <dsp:nvSpPr>
        <dsp:cNvPr id="0" name=""/>
        <dsp:cNvSpPr/>
      </dsp:nvSpPr>
      <dsp:spPr>
        <a:xfrm>
          <a:off x="4664981" y="1526468"/>
          <a:ext cx="3173350" cy="4935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dovrà essere individuato un capofila che si fa interamente carico degli impegni e dei costi del progetto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679436" y="1540923"/>
        <a:ext cx="3144440" cy="464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2219D-1A90-4AB1-AE6B-AEE7E030A564}">
      <dsp:nvSpPr>
        <dsp:cNvPr id="0" name=""/>
        <dsp:cNvSpPr/>
      </dsp:nvSpPr>
      <dsp:spPr>
        <a:xfrm>
          <a:off x="7510" y="112413"/>
          <a:ext cx="2467688" cy="8895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nel portale SIAR della domanda di sostegno dal 29/06/2016  a 27/03/2017 (270 giorni)</a:t>
          </a:r>
          <a:endParaRPr lang="it-IT" sz="1200" kern="1200" dirty="0"/>
        </a:p>
      </dsp:txBody>
      <dsp:txXfrm>
        <a:off x="33565" y="138468"/>
        <a:ext cx="2415578" cy="837488"/>
      </dsp:txXfrm>
    </dsp:sp>
    <dsp:sp modelId="{28784CE2-B312-4B1F-981A-DDCA2BE9C392}">
      <dsp:nvSpPr>
        <dsp:cNvPr id="0" name=""/>
        <dsp:cNvSpPr/>
      </dsp:nvSpPr>
      <dsp:spPr>
        <a:xfrm>
          <a:off x="2694732" y="284990"/>
          <a:ext cx="465411" cy="5444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>
        <a:off x="2694732" y="393879"/>
        <a:ext cx="325788" cy="326665"/>
      </dsp:txXfrm>
    </dsp:sp>
    <dsp:sp modelId="{E8E3F19A-F60E-40B4-824C-BC295E581FA8}">
      <dsp:nvSpPr>
        <dsp:cNvPr id="0" name=""/>
        <dsp:cNvSpPr/>
      </dsp:nvSpPr>
      <dsp:spPr>
        <a:xfrm>
          <a:off x="3353333" y="101730"/>
          <a:ext cx="2195335" cy="910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nel portale SIAR degli allegati ovvero della documentazione prevista dal bando</a:t>
          </a:r>
        </a:p>
      </dsp:txBody>
      <dsp:txXfrm>
        <a:off x="3380014" y="128411"/>
        <a:ext cx="2141973" cy="857601"/>
      </dsp:txXfrm>
    </dsp:sp>
    <dsp:sp modelId="{528651D0-063A-43BB-BC7D-5A13FFF024BB}">
      <dsp:nvSpPr>
        <dsp:cNvPr id="0" name=""/>
        <dsp:cNvSpPr/>
      </dsp:nvSpPr>
      <dsp:spPr>
        <a:xfrm>
          <a:off x="5768202" y="284990"/>
          <a:ext cx="465411" cy="54444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>
        <a:off x="5768202" y="393879"/>
        <a:ext cx="325788" cy="326665"/>
      </dsp:txXfrm>
    </dsp:sp>
    <dsp:sp modelId="{8FD9ECA8-9934-4546-AEA4-E166A3FCED41}">
      <dsp:nvSpPr>
        <dsp:cNvPr id="0" name=""/>
        <dsp:cNvSpPr/>
      </dsp:nvSpPr>
      <dsp:spPr>
        <a:xfrm>
          <a:off x="6426803" y="101730"/>
          <a:ext cx="2195335" cy="910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Rilascio domanda</a:t>
          </a:r>
        </a:p>
      </dsp:txBody>
      <dsp:txXfrm>
        <a:off x="6453484" y="128411"/>
        <a:ext cx="2141973" cy="8576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3B814-0B1B-45E8-880D-2559EACF8A06}">
      <dsp:nvSpPr>
        <dsp:cNvPr id="0" name=""/>
        <dsp:cNvSpPr/>
      </dsp:nvSpPr>
      <dsp:spPr>
        <a:xfrm>
          <a:off x="0" y="0"/>
          <a:ext cx="3966687" cy="18478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beneficiario</a:t>
          </a:r>
          <a:endParaRPr lang="it-IT" sz="1200" kern="1200" dirty="0"/>
        </a:p>
      </dsp:txBody>
      <dsp:txXfrm>
        <a:off x="0" y="0"/>
        <a:ext cx="3966687" cy="554355"/>
      </dsp:txXfrm>
    </dsp:sp>
    <dsp:sp modelId="{09FDB625-7830-4454-8508-1E20C53D0EF1}">
      <dsp:nvSpPr>
        <dsp:cNvPr id="0" name=""/>
        <dsp:cNvSpPr/>
      </dsp:nvSpPr>
      <dsp:spPr>
        <a:xfrm>
          <a:off x="400792" y="554717"/>
          <a:ext cx="3173350" cy="699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Forme di cooperazione costituite come soggetto giuridico dotato di propria autonomia patrimoniale e responsabilità fiscale </a:t>
          </a:r>
        </a:p>
      </dsp:txBody>
      <dsp:txXfrm>
        <a:off x="421283" y="575208"/>
        <a:ext cx="3132368" cy="658634"/>
      </dsp:txXfrm>
    </dsp:sp>
    <dsp:sp modelId="{6C072785-0751-48CD-9B43-DFD6898C0562}">
      <dsp:nvSpPr>
        <dsp:cNvPr id="0" name=""/>
        <dsp:cNvSpPr/>
      </dsp:nvSpPr>
      <dsp:spPr>
        <a:xfrm>
          <a:off x="400792" y="1321102"/>
          <a:ext cx="3173350" cy="4339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Rappresentante legale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13503" y="1333813"/>
        <a:ext cx="3147928" cy="408570"/>
      </dsp:txXfrm>
    </dsp:sp>
    <dsp:sp modelId="{91E7C3E0-3A7E-40CA-A888-EB603A71DF65}">
      <dsp:nvSpPr>
        <dsp:cNvPr id="0" name=""/>
        <dsp:cNvSpPr/>
      </dsp:nvSpPr>
      <dsp:spPr>
        <a:xfrm>
          <a:off x="4268312" y="0"/>
          <a:ext cx="3966687" cy="18478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beneficiario</a:t>
          </a:r>
          <a:endParaRPr lang="it-IT" sz="1200" kern="1200" dirty="0"/>
        </a:p>
      </dsp:txBody>
      <dsp:txXfrm>
        <a:off x="4268312" y="0"/>
        <a:ext cx="3966687" cy="554355"/>
      </dsp:txXfrm>
    </dsp:sp>
    <dsp:sp modelId="{71DC5C49-1632-4ED2-8B5D-DDA2202B44CC}">
      <dsp:nvSpPr>
        <dsp:cNvPr id="0" name=""/>
        <dsp:cNvSpPr/>
      </dsp:nvSpPr>
      <dsp:spPr>
        <a:xfrm>
          <a:off x="4664981" y="554419"/>
          <a:ext cx="3173350" cy="712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Rapporto di cooperazione tra i piccoli operatori non formalizzato costituendo una persona giuridica avente autonomia patrimoniale e responsabilità fiscale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685837" y="575275"/>
        <a:ext cx="3131638" cy="670377"/>
      </dsp:txXfrm>
    </dsp:sp>
    <dsp:sp modelId="{ABA95192-2282-4457-AAC4-33A721DFA622}">
      <dsp:nvSpPr>
        <dsp:cNvPr id="0" name=""/>
        <dsp:cNvSpPr/>
      </dsp:nvSpPr>
      <dsp:spPr>
        <a:xfrm>
          <a:off x="4664981" y="1276987"/>
          <a:ext cx="3173350" cy="4784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>
              <a:solidFill>
                <a:schemeClr val="tx1"/>
              </a:solidFill>
            </a:rPr>
            <a:t>dovrà essere individuato un capofila che si fa interamente carico degli impegni e dei costi del progetto</a:t>
          </a:r>
          <a:endParaRPr lang="it-IT" sz="1200" kern="1200" dirty="0">
            <a:solidFill>
              <a:schemeClr val="tx1"/>
            </a:solidFill>
          </a:endParaRPr>
        </a:p>
      </dsp:txBody>
      <dsp:txXfrm>
        <a:off x="4678993" y="1290999"/>
        <a:ext cx="3145326" cy="4503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2219D-1A90-4AB1-AE6B-AEE7E030A564}">
      <dsp:nvSpPr>
        <dsp:cNvPr id="0" name=""/>
        <dsp:cNvSpPr/>
      </dsp:nvSpPr>
      <dsp:spPr>
        <a:xfrm>
          <a:off x="11716" y="9040"/>
          <a:ext cx="2465278" cy="8887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nel portale SIAR della domanda di sostegno dal 25/05/2016  a 20/02/2017 (270 giorni)</a:t>
          </a:r>
          <a:endParaRPr lang="it-IT" sz="1200" kern="1200" dirty="0"/>
        </a:p>
      </dsp:txBody>
      <dsp:txXfrm>
        <a:off x="37746" y="35070"/>
        <a:ext cx="2413218" cy="836669"/>
      </dsp:txXfrm>
    </dsp:sp>
    <dsp:sp modelId="{28784CE2-B312-4B1F-981A-DDCA2BE9C392}">
      <dsp:nvSpPr>
        <dsp:cNvPr id="0" name=""/>
        <dsp:cNvSpPr/>
      </dsp:nvSpPr>
      <dsp:spPr>
        <a:xfrm>
          <a:off x="2696314" y="181449"/>
          <a:ext cx="464956" cy="5439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>
        <a:off x="2696314" y="290231"/>
        <a:ext cx="325469" cy="326347"/>
      </dsp:txXfrm>
    </dsp:sp>
    <dsp:sp modelId="{E8E3F19A-F60E-40B4-824C-BC295E581FA8}">
      <dsp:nvSpPr>
        <dsp:cNvPr id="0" name=""/>
        <dsp:cNvSpPr/>
      </dsp:nvSpPr>
      <dsp:spPr>
        <a:xfrm>
          <a:off x="3354272" y="-1631"/>
          <a:ext cx="2193191" cy="910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nel portale SIAR degli allegati ovvero della documentazione prevista dal bando</a:t>
          </a:r>
        </a:p>
      </dsp:txBody>
      <dsp:txXfrm>
        <a:off x="3380927" y="25024"/>
        <a:ext cx="2139881" cy="856763"/>
      </dsp:txXfrm>
    </dsp:sp>
    <dsp:sp modelId="{528651D0-063A-43BB-BC7D-5A13FFF024BB}">
      <dsp:nvSpPr>
        <dsp:cNvPr id="0" name=""/>
        <dsp:cNvSpPr/>
      </dsp:nvSpPr>
      <dsp:spPr>
        <a:xfrm>
          <a:off x="5766783" y="181449"/>
          <a:ext cx="464956" cy="5439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300" kern="1200"/>
        </a:p>
      </dsp:txBody>
      <dsp:txXfrm>
        <a:off x="5766783" y="290231"/>
        <a:ext cx="325469" cy="326347"/>
      </dsp:txXfrm>
    </dsp:sp>
    <dsp:sp modelId="{8FD9ECA8-9934-4546-AEA4-E166A3FCED41}">
      <dsp:nvSpPr>
        <dsp:cNvPr id="0" name=""/>
        <dsp:cNvSpPr/>
      </dsp:nvSpPr>
      <dsp:spPr>
        <a:xfrm>
          <a:off x="6424740" y="-1631"/>
          <a:ext cx="2193191" cy="910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Rilascio domanda</a:t>
          </a:r>
        </a:p>
      </dsp:txBody>
      <dsp:txXfrm>
        <a:off x="6451395" y="25024"/>
        <a:ext cx="2139881" cy="856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BFE04-22FF-4E54-B677-23E36D0ED500}" type="datetimeFigureOut">
              <a:rPr lang="it-IT" smtClean="0"/>
              <a:pPr/>
              <a:t>22/07/2016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61139-CF14-4CA9-B3BE-34EAC877C11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2870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22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962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3185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453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536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8630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624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25628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932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105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973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119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452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374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906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146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61139-CF14-4CA9-B3BE-34EAC877C11F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81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8386-41E0-B040-8D2B-D4C1D762D2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143-9D10-0641-9B55-ADA2C33FE8F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ABA77-5B16-B24B-BF33-1D125E7DD4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C414-A0D0-C941-A164-25CF5E1AE1C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7D6-AC9E-E84A-B2F4-1DA0821E45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3BB1-ADF4-CE41-8B7C-055E9BDEFAB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6EAF-B3CF-404A-B030-D203FA1787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B56B9-6DD8-3247-AE45-4AC5D3E6300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5C3C-1FF6-6B41-A5EE-CAA2A05B85F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D44C9-59D6-6243-BDDA-44E561CFA7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7EEA0-716F-1D41-A2DE-2794DFE481F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8D34B-F996-594F-8B84-58F086A231A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1" y="1162050"/>
            <a:ext cx="81057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Misura 16 - Cooperazione</a:t>
            </a:r>
            <a:endParaRPr lang="it-IT" sz="14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Interventi realizzati attraverso forme di cooperazione tra diversi operatori del settore agricolo, forestale, agroalimentare, turistico, organismi di ricerca ed altri soggetti collegati al mondo agricolo ed agro-alimentare</a:t>
            </a:r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             </a:t>
            </a: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BANDI</a:t>
            </a:r>
          </a:p>
          <a:p>
            <a:pPr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Intervento 16.3.3</a:t>
            </a:r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it-IT" sz="16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- Sviluppo e/o commercializzazione di servizi turistici inerenti al turismo rurale (DD 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5124 del 16/06/16 </a:t>
            </a:r>
            <a:r>
              <a:rPr lang="it-IT" sz="16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pubblicato sul BUR n. 30 del 29/06/2016)</a:t>
            </a:r>
          </a:p>
          <a:p>
            <a:pPr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Intervento 16.4.2 </a:t>
            </a:r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16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- At</a:t>
            </a:r>
            <a:r>
              <a:rPr lang="it-IT" sz="1600" dirty="0" smtClean="0">
                <a:solidFill>
                  <a:prstClr val="black">
                    <a:lumMod val="9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tività promozionale a raggio locale connesse allo sviluppo delle filiere  corte e dei mercati locali (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DD 3955 del 18/05/16 </a:t>
            </a:r>
            <a:r>
              <a:rPr lang="it-IT" sz="1600" dirty="0" smtClean="0">
                <a:solidFill>
                  <a:prstClr val="black">
                    <a:lumMod val="9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pubblicato sul BUR n. 25 del 25/05/2016 – modificato con DD n. 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4718 del 07/06/16 BUR </a:t>
            </a:r>
            <a:r>
              <a:rPr lang="it-IT" sz="1600" dirty="0" smtClean="0">
                <a:solidFill>
                  <a:prstClr val="black">
                    <a:lumMod val="9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29 del 22/06/2016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1200"/>
              </a:spcBef>
              <a:buClr>
                <a:srgbClr val="FFFF99"/>
              </a:buClr>
              <a:defRPr/>
            </a:pPr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9" descr="Lente di ingrandiment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60462" y="2352675"/>
            <a:ext cx="1846134" cy="1123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52" y="138760"/>
            <a:ext cx="9315451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19076" y="1162050"/>
            <a:ext cx="8753474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16.4.2 - Beneficiari </a:t>
            </a:r>
          </a:p>
          <a:p>
            <a:pPr lvl="0" algn="ctr"/>
            <a:endParaRPr lang="it-IT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600" dirty="0" smtClean="0">
                <a:latin typeface="Arial" pitchFamily="34" charset="0"/>
                <a:cs typeface="Arial" pitchFamily="34" charset="0"/>
              </a:rPr>
              <a:t>Possono beneficiare del sostegno forme di cooperazione costituite con atto scritto presso un notaio tra almeno due operatori di cui uno, obbligatoriamente, </a:t>
            </a:r>
            <a:r>
              <a:rPr lang="it-IT" sz="1600" dirty="0" smtClean="0"/>
              <a:t>con codice di attività ATECO2007 prevalente agricolo, con sede legale in Umbria ed almeno una propria unità produttiva sul territorio regionale o tra i medesimi produttori agricoli ed un Ente Locale con sede istituzionale in Umbria </a:t>
            </a: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a 7"/>
          <p:cNvGraphicFramePr/>
          <p:nvPr/>
        </p:nvGraphicFramePr>
        <p:xfrm>
          <a:off x="219076" y="3295650"/>
          <a:ext cx="8239124" cy="184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1" y="1162050"/>
            <a:ext cx="81057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Spese ammissibili</a:t>
            </a:r>
          </a:p>
          <a:p>
            <a:pPr lvl="0" algn="just">
              <a:buFont typeface="Wingdings" pitchFamily="2" charset="2"/>
              <a:buChar char="Ø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Spese propedeutiche alla predisposizione della domanda tra cui i costi amministrativi e notarili per la costituzione del partenariato</a:t>
            </a:r>
          </a:p>
          <a:p>
            <a:pPr lvl="0" algn="just">
              <a:buFont typeface="Wingdings" pitchFamily="2" charset="2"/>
              <a:buChar char="Ø"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Spese di gestione esclusivamente per il lavoro prestato dal personale dipendente del beneficiario soggetto giuridico o capofila per la progettazione e realizzazione delle attività promozionali oggetto del sostegno in funzione del tempo effettivamente dedicato alla progettazione e realizzazione di tali attività (massimo 25% della spesa rendicontata e ritenuta ammissibile)</a:t>
            </a:r>
          </a:p>
          <a:p>
            <a:pPr algn="just">
              <a:buFont typeface="Wingdings" pitchFamily="2" charset="2"/>
              <a:buChar char="§"/>
            </a:pPr>
            <a:endParaRPr lang="it-IT" sz="14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spese per la promozione, la produzione di materiale pubblicitario esclusivamente per la promozione degli eventi/manifestazioni ed iniziative di valorizzazione delle produzioni locali oggetto della domanda </a:t>
            </a:r>
          </a:p>
          <a:p>
            <a:pPr algn="just">
              <a:buFont typeface="Wingdings" pitchFamily="2" charset="2"/>
              <a:buChar char="§"/>
            </a:pPr>
            <a:endParaRPr lang="it-IT" sz="14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spese per allestimento ed organizzazione di fiere, festival e/o iniziative rilevanti per la commercializzazione dei prodotti</a:t>
            </a:r>
          </a:p>
          <a:p>
            <a:pPr algn="just">
              <a:buFont typeface="Wingdings" pitchFamily="2" charset="2"/>
              <a:buChar char="Ø"/>
            </a:pPr>
            <a:endParaRPr lang="it-IT" sz="14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Costi dei prodotti distribuiti gratuitamente durante le iniziative promozionali quali: fiere, degustazioni, </a:t>
            </a:r>
            <a:r>
              <a:rPr lang="it-IT" sz="1400" dirty="0" err="1" smtClean="0"/>
              <a:t>testing</a:t>
            </a:r>
            <a:r>
              <a:rPr lang="it-IT" sz="1400" dirty="0" smtClean="0"/>
              <a:t>, promozione sui canali HORECA, campagne per l‘educazione alimentare</a:t>
            </a:r>
          </a:p>
          <a:p>
            <a:pPr algn="just"/>
            <a:endParaRPr lang="it-IT" sz="1600" dirty="0" smtClean="0"/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50"/>
            <a:ext cx="8648699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Importi e aliquote di sostegno</a:t>
            </a:r>
          </a:p>
          <a:p>
            <a:pPr algn="ctr"/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Importo massimo riconosciuto ammissibile</a:t>
            </a:r>
          </a:p>
          <a:p>
            <a:r>
              <a:rPr lang="it-IT" sz="1600" dirty="0" smtClean="0"/>
              <a:t>La quantificazione del tetto di spesa ammissibile è commisurato al valore dei prodotti agricoli dei partner distribuito gratuitamente durante le iniziative promozionali oggetto di domanda. </a:t>
            </a:r>
          </a:p>
          <a:p>
            <a:r>
              <a:rPr lang="it-IT" sz="1600" dirty="0" smtClean="0"/>
              <a:t>Può essere riconosciuto un massimale di spesa eleggibile pari al doppio del valore del prodotto distribuito gratuitamente </a:t>
            </a:r>
          </a:p>
          <a:p>
            <a:pPr fontAlgn="t"/>
            <a:r>
              <a:rPr lang="it-IT" sz="1600" dirty="0" smtClean="0"/>
              <a:t>          </a:t>
            </a:r>
            <a:r>
              <a:rPr lang="it-IT" sz="1600" b="1" dirty="0" smtClean="0"/>
              <a:t> </a:t>
            </a:r>
            <a:endParaRPr lang="it-IT" sz="1600" dirty="0" smtClean="0"/>
          </a:p>
          <a:p>
            <a:pPr lvl="0" algn="just"/>
            <a:r>
              <a:rPr lang="it-IT" sz="16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Massimale 10.000,00 Euro</a:t>
            </a: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</a:t>
            </a:r>
            <a:r>
              <a:rPr lang="it-IT" sz="1200" dirty="0" smtClean="0">
                <a:latin typeface="Arial" pitchFamily="34" charset="0"/>
                <a:cs typeface="Arial" pitchFamily="34" charset="0"/>
              </a:rPr>
              <a:t>comprensivo del valore dei prodotti</a:t>
            </a: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</a:t>
            </a: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</a:t>
            </a:r>
            <a:r>
              <a:rPr lang="it-IT" sz="1200" dirty="0" smtClean="0">
                <a:latin typeface="Arial" pitchFamily="34" charset="0"/>
                <a:cs typeface="Arial" pitchFamily="34" charset="0"/>
              </a:rPr>
              <a:t>valore 5.000,00 Euro</a:t>
            </a: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Aliquota di sostegno</a:t>
            </a:r>
          </a:p>
          <a:p>
            <a:pPr marL="285750" indent="-285750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70% delle spese riconosciute ammissibili per partenariati privati</a:t>
            </a:r>
          </a:p>
          <a:p>
            <a:pPr lvl="0"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100% delle spese riconosciute ammissibili per partenariati pubblico/privati</a:t>
            </a: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reccia a destra 12"/>
          <p:cNvSpPr/>
          <p:nvPr/>
        </p:nvSpPr>
        <p:spPr>
          <a:xfrm>
            <a:off x="5926266" y="3247594"/>
            <a:ext cx="399192" cy="3612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Picture 2" descr="Risultati immagini per immagini di prodotti tipici umbr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25332" y="2914650"/>
            <a:ext cx="1784918" cy="12140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49"/>
            <a:ext cx="864869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Condizioni di ammissibilità</a:t>
            </a:r>
          </a:p>
          <a:p>
            <a:pPr lvl="0" algn="just">
              <a:buFont typeface="Wingdings" pitchFamily="2" charset="2"/>
              <a:buChar char="Ø"/>
            </a:pPr>
            <a:r>
              <a:rPr lang="it-IT" sz="1400" dirty="0" smtClean="0"/>
              <a:t>Partenariati costituiti tra agricoltori con codice di attività ATECO2007 prevalente agricolo, con sede legale in Umbria ed almeno una propria unità produttiva sul territorio regionale o tra i medesimi produttori agricoli ed un Ente Locale con sede istituzionale in Umbria o un soggetto da esso delegato;</a:t>
            </a:r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Le operazioni di promozione devono avere come esclusivi temi i prodotti da filiera corta o locali; </a:t>
            </a:r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Le azioni promozionali comprese fiere, manifestazioni ed eventi devono essere realizzate a raggio locale, ad una distanza non superiore a 70 Km dalle aziende agricole produttrici; </a:t>
            </a:r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Gli Enti locali che intendono attivare forme di cooperazione con produttori agricoli devono selezionare i partner privati attraverso procedure di evidenza pubblica che prevedano: fissazione dei criteri di selezione, adeguata pubblicità, messa in concorrenza effettiva dei produttori agricoli potenzialmente interessati, aggiudicazione su base di criteri oggettivi e non discriminatori. </a:t>
            </a:r>
          </a:p>
          <a:p>
            <a:pPr algn="just"/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600" dirty="0" smtClean="0"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  <a:r>
              <a:rPr lang="it-IT" sz="1600" dirty="0" err="1" smtClean="0">
                <a:latin typeface="Arial" pitchFamily="34" charset="0"/>
                <a:cs typeface="Arial" pitchFamily="34" charset="0"/>
              </a:rPr>
              <a:t>max</a:t>
            </a:r>
            <a:r>
              <a:rPr lang="it-IT" sz="1600" dirty="0" smtClean="0">
                <a:latin typeface="Arial" pitchFamily="34" charset="0"/>
                <a:cs typeface="Arial" pitchFamily="34" charset="0"/>
              </a:rPr>
              <a:t>  70 Km   </a:t>
            </a:r>
          </a:p>
        </p:txBody>
      </p:sp>
      <p:pic>
        <p:nvPicPr>
          <p:cNvPr id="2050" name="Picture 2" descr="C:\Users\Angela\Desktop\ulivi_e_sagrantin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2024" y="3837052"/>
            <a:ext cx="2047875" cy="1259444"/>
          </a:xfrm>
          <a:prstGeom prst="rect">
            <a:avLst/>
          </a:prstGeom>
          <a:noFill/>
        </p:spPr>
      </p:pic>
      <p:pic>
        <p:nvPicPr>
          <p:cNvPr id="2051" name="Picture 3" descr="C:\Users\Angela\Desktop\forlimpopoli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00674" y="3895367"/>
            <a:ext cx="1876425" cy="1248132"/>
          </a:xfrm>
          <a:prstGeom prst="rect">
            <a:avLst/>
          </a:prstGeom>
          <a:noFill/>
        </p:spPr>
      </p:pic>
      <p:sp>
        <p:nvSpPr>
          <p:cNvPr id="9" name="Freccia a destra rientrata 8"/>
          <p:cNvSpPr/>
          <p:nvPr/>
        </p:nvSpPr>
        <p:spPr>
          <a:xfrm>
            <a:off x="3486150" y="4379999"/>
            <a:ext cx="1724787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1" y="1162050"/>
            <a:ext cx="810577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Criteri di selezione</a:t>
            </a: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438150" y="1847849"/>
          <a:ext cx="8162925" cy="3193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6548"/>
                <a:gridCol w="1936377"/>
              </a:tblGrid>
              <a:tr h="609281">
                <a:tc>
                  <a:txBody>
                    <a:bodyPr/>
                    <a:lstStyle/>
                    <a:p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Criteri di selezione</a:t>
                      </a:r>
                      <a:endParaRPr lang="it-IT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Punteggio massimo</a:t>
                      </a:r>
                      <a:endParaRPr lang="it-IT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6726">
                <a:tc>
                  <a:txBody>
                    <a:bodyPr/>
                    <a:lstStyle/>
                    <a:p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Rispondenza dei partenariati alle priorità e alle focus area stabilite per la Misura (</a:t>
                      </a:r>
                      <a:r>
                        <a:rPr lang="it-IT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durata dei rapporti di cooperazione</a:t>
                      </a:r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t-IT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20 punti</a:t>
                      </a:r>
                      <a:endParaRPr lang="it-IT" sz="1400" dirty="0"/>
                    </a:p>
                  </a:txBody>
                  <a:tcPr/>
                </a:tc>
              </a:tr>
              <a:tr h="463799">
                <a:tc>
                  <a:txBody>
                    <a:bodyPr/>
                    <a:lstStyle/>
                    <a:p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Numero di produttori associati 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30 punti</a:t>
                      </a:r>
                      <a:endParaRPr lang="it-IT" sz="1400" dirty="0"/>
                    </a:p>
                  </a:txBody>
                  <a:tcPr/>
                </a:tc>
              </a:tr>
              <a:tr h="706726">
                <a:tc>
                  <a:txBody>
                    <a:bodyPr/>
                    <a:lstStyle/>
                    <a:p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Qualità dei programmi di promo commercializzazione proposti 	(</a:t>
                      </a:r>
                      <a:r>
                        <a:rPr lang="it-IT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numero di eventi ed iniziative realizzati, utilizzo di nuove tecnologie</a:t>
                      </a:r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20 punti</a:t>
                      </a:r>
                      <a:endParaRPr lang="it-IT" sz="1400" dirty="0"/>
                    </a:p>
                  </a:txBody>
                  <a:tcPr/>
                </a:tc>
              </a:tr>
              <a:tr h="706726">
                <a:tc>
                  <a:txBody>
                    <a:bodyPr/>
                    <a:lstStyle/>
                    <a:p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Ricadute positive sui produttori coinvolti  (</a:t>
                      </a:r>
                      <a:r>
                        <a:rPr lang="it-IT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presenza  di rapporti commerciali con GDO, ristorazione e catering</a:t>
                      </a:r>
                      <a:r>
                        <a:rPr lang="it-IT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t-IT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30 punti</a:t>
                      </a:r>
                      <a:endParaRPr lang="it-IT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5750" y="1162050"/>
            <a:ext cx="831532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Procedure</a:t>
            </a:r>
          </a:p>
          <a:p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Presentazione domanda di sostegno</a:t>
            </a: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1400" dirty="0" smtClean="0"/>
              <a:t> La data del rilascio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corrisponde alla data di presentazione </a:t>
            </a: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Ammissibilità</a:t>
            </a:r>
          </a:p>
          <a:p>
            <a:pPr lvl="0" algn="just"/>
            <a:r>
              <a:rPr lang="it-IT" sz="1400" dirty="0" smtClean="0">
                <a:latin typeface="Arial" pitchFamily="34" charset="0"/>
                <a:cs typeface="Arial" pitchFamily="34" charset="0"/>
              </a:rPr>
              <a:t>I progetti che raggiungono la soglia minima di 30 punti, valutati sulla base delle condizioni di ammissibilità e dei criteri di selezione, vengono ritenuti ammissibili e inseriti in graduatoria.  </a:t>
            </a:r>
          </a:p>
          <a:p>
            <a:pPr lvl="0" algn="just"/>
            <a:r>
              <a:rPr lang="it-IT" sz="1400" dirty="0" smtClean="0">
                <a:latin typeface="Arial" pitchFamily="34" charset="0"/>
                <a:cs typeface="Arial" pitchFamily="34" charset="0"/>
              </a:rPr>
              <a:t>I progetti possono avere durata da 1 a 3 anni</a:t>
            </a:r>
            <a:endParaRPr lang="it-IT" sz="1400" dirty="0" smtClean="0"/>
          </a:p>
          <a:p>
            <a:pPr lvl="0" algn="just"/>
            <a:endParaRPr lang="it-IT" sz="1400" dirty="0" smtClean="0"/>
          </a:p>
          <a:p>
            <a:pPr lvl="0" algn="just"/>
            <a:r>
              <a:rPr lang="it-IT" sz="1400" dirty="0" smtClean="0"/>
              <a:t>Quando il partenariato non è stato ancora formalizzato, i partner hanno 60 giorni di tempo, che decorrono dalla data di comunicazione dell’ammissione, per formalizzare il partenariato con atto scritto stipulato presso un notaio ed avviare il progetto. </a:t>
            </a: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/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3368469704"/>
              </p:ext>
            </p:extLst>
          </p:nvPr>
        </p:nvGraphicFramePr>
        <p:xfrm>
          <a:off x="285750" y="2007839"/>
          <a:ext cx="8629649" cy="906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0500" y="1162049"/>
            <a:ext cx="8820149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Graduatorie e disponibilità finanziaria</a:t>
            </a: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d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b="1" dirty="0" smtClean="0">
                <a:latin typeface="Arial" pitchFamily="34" charset="0"/>
                <a:cs typeface="Arial" pitchFamily="34" charset="0"/>
              </a:rPr>
              <a:t>                        </a:t>
            </a:r>
            <a:endParaRPr lang="it-IT" sz="1000" b="1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24390"/>
              </p:ext>
            </p:extLst>
          </p:nvPr>
        </p:nvGraphicFramePr>
        <p:xfrm>
          <a:off x="685799" y="1714499"/>
          <a:ext cx="7571232" cy="161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149"/>
                <a:gridCol w="5680838"/>
                <a:gridCol w="1450245"/>
              </a:tblGrid>
              <a:tr h="537210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 giorni dalla pubblicazione del bando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</a:t>
                      </a:r>
                      <a:r>
                        <a:rPr lang="it-IT" sz="10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arrivate entro il 23/08/2016)</a:t>
                      </a:r>
                      <a:endParaRPr lang="it-IT" sz="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700.000,00 Euro  </a:t>
                      </a:r>
                    </a:p>
                  </a:txBody>
                  <a:tcPr/>
                </a:tc>
              </a:tr>
              <a:tr h="537210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180 giorni dalla pubblicazione del bando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</a:t>
                      </a:r>
                      <a:r>
                        <a:rPr lang="it-IT" sz="10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arrivate entro il 21/11/2016)</a:t>
                      </a:r>
                      <a:endParaRPr lang="it-IT" sz="1000" dirty="0" smtClean="0"/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700.000,00 Euro</a:t>
                      </a:r>
                    </a:p>
                    <a:p>
                      <a:r>
                        <a:rPr lang="it-IT" sz="1400" dirty="0" smtClean="0"/>
                        <a:t>                                        </a:t>
                      </a:r>
                      <a:endParaRPr lang="it-IT" sz="1400" dirty="0"/>
                    </a:p>
                  </a:txBody>
                  <a:tcPr/>
                </a:tc>
              </a:tr>
              <a:tr h="537210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270 giorni dalla pubblicazione del bando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</a:t>
                      </a:r>
                      <a:r>
                        <a:rPr lang="it-IT" sz="10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arrivate entro il 20/02/2017)</a:t>
                      </a:r>
                      <a:endParaRPr lang="it-IT" sz="1000" dirty="0" smtClean="0"/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600.000,00 Euro                        </a:t>
                      </a:r>
                    </a:p>
                    <a:p>
                      <a:r>
                        <a:rPr lang="it-IT" sz="1400" dirty="0" smtClean="0"/>
                        <a:t>                                                                                         </a:t>
                      </a:r>
                      <a:endParaRPr lang="it-IT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-60512" y="3355631"/>
            <a:ext cx="88201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</a:rPr>
              <a:t>16.4.2 - Domanda di pagamento</a:t>
            </a:r>
          </a:p>
          <a:p>
            <a:pPr algn="just"/>
            <a:r>
              <a:rPr lang="it-IT" sz="1200" dirty="0" smtClean="0"/>
              <a:t>Il beneficiario, a partire dal primo gennaio e comunque non oltre il 30 giugno di ogni anno successivo all’anno solare di concessione, è tenuto a presentare la domanda di pagamento dello </a:t>
            </a:r>
            <a:r>
              <a:rPr lang="it-IT" sz="1200" b="1" dirty="0" smtClean="0"/>
              <a:t>stato d’avanzamento </a:t>
            </a:r>
            <a:r>
              <a:rPr lang="it-IT" sz="1200" dirty="0" smtClean="0"/>
              <a:t>delle attività realizzate nell’anno precedente, il termine massimo per la rendicontazione è il 30 giugno 2019, qualora si preveda di realizzare attività nel 2018. Tale termine si anticipa se le attività cessano prima del 2018. La domanda di pagamento del </a:t>
            </a:r>
            <a:r>
              <a:rPr lang="it-IT" sz="1200" b="1" dirty="0" smtClean="0"/>
              <a:t>saldo finale</a:t>
            </a:r>
            <a:r>
              <a:rPr lang="it-IT" sz="1200" dirty="0" smtClean="0"/>
              <a:t>, che rendiconta la spesa sostenuta entro il 31 dicembre dell’anno precedente fatto salve le spese amministrative e tecniche necessarie alla presentazione della domanda di pagamento, va presentata entro il 30 giugno dell’anno successivo all’ultimo anno di attività. </a:t>
            </a:r>
          </a:p>
          <a:p>
            <a:pPr algn="just"/>
            <a:r>
              <a:rPr lang="it-IT" sz="1200" dirty="0" smtClean="0"/>
              <a:t>La domanda di pagamento rendiconta le spese per la realizzazione del progetto. La spesa complessivamente rendicontata è documentata dai relativi giustificativi. 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153912" y="2914649"/>
            <a:ext cx="285673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it-IT" sz="1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543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1" y="1162050"/>
            <a:ext cx="810577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it-IT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algn="ctr"/>
            <a:endParaRPr lang="it-IT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algn="ctr"/>
            <a:endParaRPr lang="it-IT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algn="ctr"/>
            <a:r>
              <a:rPr lang="it-IT" sz="3600" b="1" dirty="0" smtClean="0">
                <a:solidFill>
                  <a:schemeClr val="accent6">
                    <a:lumMod val="75000"/>
                  </a:schemeClr>
                </a:solidFill>
              </a:rPr>
              <a:t>Grazie per l’attenzione</a:t>
            </a: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4495800"/>
            <a:ext cx="5600700" cy="647700"/>
          </a:xfrm>
        </p:spPr>
        <p:txBody>
          <a:bodyPr/>
          <a:lstStyle/>
          <a:p>
            <a:pPr algn="l"/>
            <a:r>
              <a:rPr lang="it-IT" dirty="0" smtClean="0"/>
              <a:t>             INFO DAY BANDI 			Dott.ssa Angela Terenzi</a:t>
            </a:r>
            <a:endParaRPr lang="it-IT" dirty="0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7308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50"/>
            <a:ext cx="847724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Intervento 16.3.3</a:t>
            </a:r>
            <a:endParaRPr lang="it-IT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it-IT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Finalità</a:t>
            </a:r>
          </a:p>
          <a:p>
            <a:pPr lvl="0" algn="just"/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Mettere in sinergia i piccoli operatori che offrono servizi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di ricettività rurale per sviluppare e commercializzare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adeguatamente i servizi offerti. Favorire quindi la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creazione e lo  sviluppo di partenariati stabili tra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operatori agrituristici e del turismo rurale, operatori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dei servizi connessi al turismo, operatori con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un ruolo consolidato nella valorizzazione turistica 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del territorio al fine di creare offerte turistiche, mettere</a:t>
            </a:r>
          </a:p>
          <a:p>
            <a:pPr lvl="0" algn="just"/>
            <a:r>
              <a:rPr lang="it-IT" dirty="0" smtClean="0">
                <a:latin typeface="Arial" pitchFamily="34" charset="0"/>
                <a:cs typeface="Arial" pitchFamily="34" charset="0"/>
              </a:rPr>
              <a:t>in rete, promuovere e commercializzare i servizi di turismo rurale</a:t>
            </a:r>
          </a:p>
          <a:p>
            <a:pPr lvl="0" algn="just"/>
            <a:endParaRPr lang="it-IT" sz="16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Users\Angela\Desktop\turismoenogastronomic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3837" y="1790700"/>
            <a:ext cx="2698712" cy="2657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4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19076" y="1162050"/>
            <a:ext cx="87534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it-IT" sz="16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16.3.3</a:t>
            </a:r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Beneficiari </a:t>
            </a: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1600" dirty="0" smtClean="0">
                <a:latin typeface="Arial" pitchFamily="34" charset="0"/>
                <a:cs typeface="Arial" pitchFamily="34" charset="0"/>
              </a:rPr>
              <a:t>Possono beneficiare del sostegno forme di cooperazione costituite con atto scritto presso un notaio tra almeno due piccoli operatori </a:t>
            </a:r>
            <a:r>
              <a:rPr lang="it-IT" sz="1600" dirty="0" smtClean="0"/>
              <a:t>del settore turistico, agrituristico e dei servizi ad essi connessi </a:t>
            </a: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a 7"/>
          <p:cNvGraphicFramePr/>
          <p:nvPr/>
        </p:nvGraphicFramePr>
        <p:xfrm>
          <a:off x="219076" y="2914650"/>
          <a:ext cx="8239124" cy="2126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50"/>
            <a:ext cx="8648699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16.3.3 - Spese ammissibili</a:t>
            </a:r>
          </a:p>
          <a:p>
            <a:pPr lvl="0" algn="just">
              <a:buFont typeface="Wingdings" pitchFamily="2" charset="2"/>
              <a:buChar char="Ø"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Spese propedeutiche alla predisposizione del progetto tra cui i costi amministrativi e notarili per  la costituzione del partenariato</a:t>
            </a:r>
          </a:p>
          <a:p>
            <a:pPr lvl="0" algn="just">
              <a:buFont typeface="Wingdings" pitchFamily="2" charset="2"/>
              <a:buChar char="Ø"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Spese di gestione esclusivamente per il lavoro prestato dal personale dipendente del beneficiario soggetto giuridico o capofila per la progettazione e realizzazione delle attività promozionali oggetto del sostegno in funzione del tempo effettivamente dedicato alla progettazione e realizzazione di tali attività (massimo 25% della spesa ritenuta ammissibile)</a:t>
            </a:r>
          </a:p>
          <a:p>
            <a:pPr>
              <a:buFont typeface="Wingdings" pitchFamily="2" charset="2"/>
              <a:buChar char="Ø"/>
            </a:pPr>
            <a:endParaRPr lang="it-IT" sz="1400" dirty="0" smtClean="0"/>
          </a:p>
          <a:p>
            <a:pPr>
              <a:buFont typeface="Wingdings" pitchFamily="2" charset="2"/>
              <a:buChar char="Ø"/>
            </a:pPr>
            <a:r>
              <a:rPr lang="it-IT" sz="1400" dirty="0" smtClean="0"/>
              <a:t>Spese per studi di fattibilità, elaborazione di strategie di sviluppo e marketing (massimo 20% della spesa ritenuta ammissibile)</a:t>
            </a:r>
          </a:p>
          <a:p>
            <a:pPr>
              <a:buFont typeface="Wingdings" pitchFamily="2" charset="2"/>
              <a:buChar char="Ø"/>
            </a:pPr>
            <a:endParaRPr lang="it-IT" sz="1400" dirty="0" smtClean="0"/>
          </a:p>
          <a:p>
            <a:pPr>
              <a:buFont typeface="Wingdings" pitchFamily="2" charset="2"/>
              <a:buChar char="Ø"/>
            </a:pPr>
            <a:r>
              <a:rPr lang="it-IT" sz="1400" dirty="0" smtClean="0"/>
              <a:t>Spese  per la promozione, la produzione di materiale pubblicitario esclusivamente per la promozione degli eventi/manifestazioni ed iniziative di valorizzazione dell’offerta turistica dei partecipanti al partenariato</a:t>
            </a:r>
          </a:p>
          <a:p>
            <a:pPr>
              <a:buFont typeface="Wingdings" pitchFamily="2" charset="2"/>
              <a:buChar char="Ø"/>
            </a:pPr>
            <a:endParaRPr lang="it-IT" sz="1400" dirty="0" smtClean="0"/>
          </a:p>
          <a:p>
            <a:pPr algn="just">
              <a:buFont typeface="Wingdings" pitchFamily="2" charset="2"/>
              <a:buChar char="Ø"/>
            </a:pPr>
            <a:r>
              <a:rPr lang="it-IT" sz="1400" dirty="0" smtClean="0"/>
              <a:t>Spese per allestimento ed organizzazione di fiere, festival e/o iniziative rilevanti per la commercializzazione dei prodotti turistici dei partecipanti il partenariato</a:t>
            </a: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50"/>
            <a:ext cx="864869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16.3.3 - Importi e aliquote di sostegno</a:t>
            </a:r>
          </a:p>
          <a:p>
            <a:pPr lvl="0" algn="just"/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Importo massimo riconosciuto ammissibile</a:t>
            </a:r>
          </a:p>
          <a:p>
            <a:pPr lvl="0" algn="just"/>
            <a:r>
              <a:rPr lang="it-IT" sz="1600" dirty="0" smtClean="0"/>
              <a:t>La quantificazione del tetto di spesa ammissibile è calcolato sul numero dei posti letto offerti dai piccoli operatori agrituristici e turistici partner, limitatamente alle unità produttive ubicate nel territorio regionale. </a:t>
            </a:r>
          </a:p>
          <a:p>
            <a:pPr lvl="0" algn="just"/>
            <a:r>
              <a:rPr lang="it-IT" sz="1600" dirty="0" smtClean="0"/>
              <a:t>Massimale di spesa eleggibile:                                                         </a:t>
            </a:r>
            <a:r>
              <a:rPr lang="it-IT" sz="2400" b="1" dirty="0" smtClean="0"/>
              <a:t>100 Euro </a:t>
            </a:r>
            <a:endParaRPr lang="it-IT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6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Aliquota di sostegno</a:t>
            </a:r>
          </a:p>
          <a:p>
            <a:pPr marL="285750" indent="-285750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70% delle spese riconosciute ammissibili</a:t>
            </a:r>
          </a:p>
          <a:p>
            <a:pPr lvl="0" algn="just"/>
            <a:endParaRPr lang="it-IT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Trattandosi di aiuti ad aziende di servizi vale la </a:t>
            </a:r>
            <a:endParaRPr lang="it-IT" sz="1600" dirty="0" smtClean="0"/>
          </a:p>
          <a:p>
            <a:pPr lvl="0"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regola de minimis con un massimale di </a:t>
            </a:r>
          </a:p>
          <a:p>
            <a:pPr lvl="0" algn="just"/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€ 200.000,00 nell’arco di tre esercizi</a:t>
            </a:r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Users\Angela\Desktop\18789151-Illustrazione-di-un-ragazzo-a-letto-con-una-sveglia-su-uno-sfondo-bianco-Archivio-Fotografic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75" y="2700342"/>
            <a:ext cx="1295400" cy="547256"/>
          </a:xfrm>
          <a:prstGeom prst="rect">
            <a:avLst/>
          </a:prstGeom>
          <a:noFill/>
        </p:spPr>
      </p:pic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5048250" y="3362325"/>
          <a:ext cx="3790950" cy="1805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400175"/>
                <a:gridCol w="1095375"/>
              </a:tblGrid>
              <a:tr h="4166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Beneficiario soggetto giuridico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Beneficiario  non soggetto giuridico </a:t>
                      </a:r>
                    </a:p>
                    <a:p>
                      <a:pPr marL="0" algn="just" defTabSz="914400" rtl="0" eaLnBrk="1" latinLnBrk="0" hangingPunct="1"/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just" defTabSz="914400" rtl="0" eaLnBrk="1" latinLnBrk="0" hangingPunct="1"/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80395">
                <a:tc rowSpan="2"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lang="it-IT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 de minimis a proprio carico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Capofila operatore agrituristico o turistico </a:t>
                      </a:r>
                      <a:endParaRPr lang="it-IT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Capofila operatore dei servizi connessi</a:t>
                      </a:r>
                      <a:endParaRPr lang="it-IT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08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b="1" kern="1200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minimis  ripartito tra tutti gli operatori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proporzione ai posti letto  </a:t>
                      </a:r>
                      <a:endParaRPr lang="it-IT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100%de  minimis a proprio carico</a:t>
                      </a:r>
                      <a:endParaRPr lang="it-IT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Freccia a destra 10"/>
          <p:cNvSpPr/>
          <p:nvPr/>
        </p:nvSpPr>
        <p:spPr>
          <a:xfrm>
            <a:off x="5527074" y="2827040"/>
            <a:ext cx="798384" cy="3612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1" y="1162050"/>
            <a:ext cx="810577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16.3.3 - Condizioni di ammissibilità  </a:t>
            </a:r>
          </a:p>
          <a:p>
            <a:pPr lvl="0" algn="just"/>
            <a:r>
              <a:rPr lang="it-IT" sz="1400" dirty="0" smtClean="0">
                <a:latin typeface="Arial" pitchFamily="34" charset="0"/>
                <a:cs typeface="Arial" pitchFamily="34" charset="0"/>
              </a:rPr>
              <a:t>Essere una  forma di cooperazione costituita con atto scritto presso un notaio tra almeno due piccoli operatori </a:t>
            </a:r>
            <a:r>
              <a:rPr lang="it-IT" sz="1400" dirty="0" smtClean="0"/>
              <a:t>del settore agrituristico (codici ATECO 2007 prevalente agricolo), turistico (codice ATECO2007 – 55 - 56), dei servizi ad essi connessi (codice ATECO 2007 – 79) ed altri operatori con ruolo stabile e consolidato in materia di valorizzazione turistica del territorio e delle sue eccellenze ambientali, paesaggistiche, culturali ed enogastronomiche</a:t>
            </a:r>
            <a:endParaRPr lang="it-IT" sz="1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it-IT" sz="1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16.3.3 - Criteri di selezione</a:t>
            </a: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Wingdings" pitchFamily="2" charset="2"/>
              <a:buChar char="§"/>
            </a:pP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495301" y="3181351"/>
          <a:ext cx="8105774" cy="2078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9397"/>
                <a:gridCol w="1936377"/>
              </a:tblGrid>
              <a:tr h="280307">
                <a:tc>
                  <a:txBody>
                    <a:bodyPr/>
                    <a:lstStyle/>
                    <a:p>
                      <a:r>
                        <a:rPr lang="it-IT" sz="1200" b="0" dirty="0" smtClean="0">
                          <a:solidFill>
                            <a:schemeClr val="tx1"/>
                          </a:solidFill>
                        </a:rPr>
                        <a:t>Criteri di selezione</a:t>
                      </a:r>
                      <a:endParaRPr lang="it-IT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0" dirty="0" smtClean="0">
                          <a:solidFill>
                            <a:schemeClr val="tx1"/>
                          </a:solidFill>
                        </a:rPr>
                        <a:t>Punteggio massimo</a:t>
                      </a:r>
                      <a:endParaRPr lang="it-IT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0307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Contributo alle priorità e alle focus area stabilite per la misura (</a:t>
                      </a:r>
                      <a:r>
                        <a:rPr lang="it-IT" sz="800" dirty="0" smtClean="0"/>
                        <a:t>giro d’affari, numero posti letto, numero occupati, iniziative organizzate)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30 punti</a:t>
                      </a:r>
                      <a:endParaRPr lang="it-IT" sz="1200" dirty="0"/>
                    </a:p>
                  </a:txBody>
                  <a:tcPr/>
                </a:tc>
              </a:tr>
              <a:tr h="467178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Rilevanza</a:t>
                      </a:r>
                      <a:r>
                        <a:rPr lang="it-IT" sz="1200" baseline="0" dirty="0" smtClean="0"/>
                        <a:t> del partenariato in termini di numero di operatori del settore turistico, agrituristico e dei servizi ad essi connessi coinvolti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20 punti</a:t>
                      </a:r>
                      <a:endParaRPr lang="it-IT" sz="1200" dirty="0"/>
                    </a:p>
                  </a:txBody>
                  <a:tcPr/>
                </a:tc>
              </a:tr>
              <a:tr h="467178">
                <a:tc>
                  <a:txBody>
                    <a:bodyPr/>
                    <a:lstStyle/>
                    <a:p>
                      <a:r>
                        <a:rPr lang="it-IT" sz="1200" b="0" dirty="0" smtClean="0"/>
                        <a:t>Qualità del progetto, </a:t>
                      </a:r>
                      <a:r>
                        <a:rPr lang="it-IT" sz="1200" b="0" baseline="0" dirty="0" smtClean="0"/>
                        <a:t>innovatività della proposta promo commerciale e qualità dei pacchetti turistici e dei programmi proposti (</a:t>
                      </a:r>
                      <a:r>
                        <a:rPr lang="it-IT" sz="800" b="0" baseline="0" dirty="0" smtClean="0"/>
                        <a:t>eventi, nuove tecnologie, rapporti commerciali con tour operator  nazionali o internazionali)</a:t>
                      </a:r>
                      <a:endParaRPr lang="it-IT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30 punti</a:t>
                      </a:r>
                      <a:endParaRPr lang="it-IT" sz="1200" dirty="0"/>
                    </a:p>
                  </a:txBody>
                  <a:tcPr/>
                </a:tc>
              </a:tr>
              <a:tr h="467178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Ricadute garantite agli operatori agrituristici e del turismo rurale coinvolti in termini di servizi commercializzati (</a:t>
                      </a:r>
                      <a:r>
                        <a:rPr lang="it-IT" sz="800" dirty="0" smtClean="0"/>
                        <a:t>costi e qualità dei servizi</a:t>
                      </a:r>
                      <a:r>
                        <a:rPr lang="it-IT" sz="1200" dirty="0" smtClean="0"/>
                        <a:t>)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20 punti</a:t>
                      </a:r>
                      <a:endParaRPr lang="it-IT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5750" y="1162050"/>
            <a:ext cx="831532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16.3.3 - Procedure</a:t>
            </a:r>
          </a:p>
          <a:p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Presentazione domanda di sostegno</a:t>
            </a: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1400" dirty="0" smtClean="0"/>
              <a:t> La data del rilascio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corrisponde alla data di presentazione </a:t>
            </a: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Ammissibilità</a:t>
            </a:r>
          </a:p>
          <a:p>
            <a:pPr lvl="0" algn="just"/>
            <a:r>
              <a:rPr lang="it-IT" sz="1400" dirty="0" smtClean="0">
                <a:latin typeface="Arial" pitchFamily="34" charset="0"/>
                <a:cs typeface="Arial" pitchFamily="34" charset="0"/>
              </a:rPr>
              <a:t>I progetti che raggiungono la soglia minima di 30 punti, valutati sulla base delle condizioni di ammissibilità e dei criteri di selezione, vengono ritenuti ammissibili e inseriti in graduatoria.  </a:t>
            </a:r>
          </a:p>
          <a:p>
            <a:pPr lvl="0" algn="just"/>
            <a:r>
              <a:rPr lang="it-IT" sz="1400" dirty="0" smtClean="0">
                <a:latin typeface="Arial" pitchFamily="34" charset="0"/>
                <a:cs typeface="Arial" pitchFamily="34" charset="0"/>
              </a:rPr>
              <a:t>I progetti possono avere durata da 1 a 3 anni</a:t>
            </a:r>
          </a:p>
          <a:p>
            <a:pPr lvl="0" algn="just"/>
            <a:endParaRPr lang="it-IT" sz="1400" dirty="0" smtClean="0"/>
          </a:p>
          <a:p>
            <a:pPr lvl="0" algn="just"/>
            <a:r>
              <a:rPr lang="it-IT" sz="1400" dirty="0" smtClean="0"/>
              <a:t>Quando il partenariato non è stato ancora formalizzato, i partner hanno 60 giorni di tempo, che decorrono dalla data di comunicazione dell’ammissione, per formalizzare il partenariato con atto scritto stipulato presso un notaio ed avviare il progetto. </a:t>
            </a: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endParaRPr lang="it-IT" sz="1400" dirty="0" smtClean="0"/>
          </a:p>
          <a:p>
            <a:pPr lvl="8" algn="just">
              <a:spcBef>
                <a:spcPts val="1200"/>
              </a:spcBef>
              <a:buClr>
                <a:srgbClr val="FFFF99"/>
              </a:buClr>
              <a:defRPr/>
            </a:pPr>
            <a:r>
              <a:rPr lang="it-IT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it-IT" sz="1600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7892355"/>
              </p:ext>
            </p:extLst>
          </p:nvPr>
        </p:nvGraphicFramePr>
        <p:xfrm>
          <a:off x="285750" y="1800225"/>
          <a:ext cx="8629649" cy="111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90500" y="1162049"/>
            <a:ext cx="882014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16.3.3 - Graduatorie e disponibilità finanziaria</a:t>
            </a: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it-IT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1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76486"/>
              </p:ext>
            </p:extLst>
          </p:nvPr>
        </p:nvGraphicFramePr>
        <p:xfrm>
          <a:off x="685800" y="1771649"/>
          <a:ext cx="756208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483"/>
                <a:gridCol w="5432669"/>
                <a:gridCol w="1773935"/>
              </a:tblGrid>
              <a:tr h="498475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1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 giorni dalla pubblicazione del bando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 arrivate entro il 27/9/16)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1.000.000,00 Euro                                                </a:t>
                      </a:r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2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180 giorni dalla pubblicazione del bando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 arrivate entro il  </a:t>
                      </a:r>
                      <a:r>
                        <a:rPr lang="it-IT" sz="1000" dirty="0" smtClean="0"/>
                        <a:t>27/12/16)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1.000.000,00 Euro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/>
                    <a:p>
                      <a:r>
                        <a:rPr lang="it-IT" sz="1400" dirty="0" smtClean="0"/>
                        <a:t>3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/>
                        <a:t>270 giorni dalla pubblicazione del bando</a:t>
                      </a:r>
                      <a:r>
                        <a:rPr lang="it-IT" sz="800" dirty="0" smtClean="0"/>
                        <a:t> </a:t>
                      </a:r>
                      <a:r>
                        <a:rPr lang="it-IT" sz="1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(domande arrivate entro il  </a:t>
                      </a:r>
                      <a:r>
                        <a:rPr lang="it-IT" sz="1000" dirty="0" smtClean="0"/>
                        <a:t>27/3/17)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dirty="0" smtClean="0">
                          <a:solidFill>
                            <a:schemeClr val="tx1"/>
                          </a:solidFill>
                        </a:rPr>
                        <a:t>1.000.000,00 Euro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257177" y="-1227352"/>
            <a:ext cx="88201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endParaRPr lang="it-IT" sz="1200" dirty="0" smtClean="0"/>
          </a:p>
          <a:p>
            <a:pPr algn="just"/>
            <a:r>
              <a:rPr lang="it-IT" sz="1600" b="1" dirty="0" smtClean="0">
                <a:solidFill>
                  <a:schemeClr val="accent6">
                    <a:lumMod val="75000"/>
                  </a:schemeClr>
                </a:solidFill>
              </a:rPr>
              <a:t>16.3.3 - Domanda di pagamento</a:t>
            </a:r>
          </a:p>
          <a:p>
            <a:pPr algn="just"/>
            <a:endParaRPr lang="it-IT" sz="1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it-IT" sz="1200" dirty="0" smtClean="0"/>
              <a:t>Il beneficiario, a partire dal primo gennaio e comunque non oltre il 30 giugno di ogni anno successivo all’anno solare di concessione, è tenuto a presentare la domanda di pagamento dello </a:t>
            </a:r>
            <a:r>
              <a:rPr lang="it-IT" sz="1200" b="1" dirty="0" smtClean="0"/>
              <a:t>stato d’avanzamento </a:t>
            </a:r>
            <a:r>
              <a:rPr lang="it-IT" sz="1200" dirty="0" smtClean="0"/>
              <a:t>delle attività realizzate nell’anno precedente, il termine massimo per la rendicontazione è il 30 giugno 2019, qualora si preveda di realizzare attività nel 2018. Tale termine si anticipa se le attività cessano prima del 2018. La domanda di pagamento del </a:t>
            </a:r>
            <a:r>
              <a:rPr lang="it-IT" sz="1200" b="1" dirty="0" smtClean="0"/>
              <a:t>saldo finale</a:t>
            </a:r>
            <a:r>
              <a:rPr lang="it-IT" sz="1200" dirty="0" smtClean="0"/>
              <a:t>, che rendiconta la spesa sostenuta entro il 31 dicembre dell’anno precedente fatto salve le spese amministrative e tecniche necessarie alla presentazione della domanda di pagamento, va presentata entro il 30 giugno dell’anno successivo all’ultimo anno di attività. </a:t>
            </a:r>
          </a:p>
          <a:p>
            <a:pPr algn="just"/>
            <a:r>
              <a:rPr lang="it-IT" sz="1200" dirty="0" smtClean="0"/>
              <a:t>La domanda di pagamento rendiconta le spese per la realizzazione del progetto. La spesa complessivamente rendicontata è documentata dai relativi giustificativi. </a:t>
            </a:r>
          </a:p>
        </p:txBody>
      </p:sp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Perugia, 22 luglio 2016</a:t>
            </a:r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INFO DAY BANDI PSR 2014-2020   Dott.ssa Angela Terenzi</a:t>
            </a:r>
            <a:endParaRPr lang="it-IT"/>
          </a:p>
        </p:txBody>
      </p:sp>
      <p:pic>
        <p:nvPicPr>
          <p:cNvPr id="5" name="Immagine 4" descr="SLIDE relatori generica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231"/>
            <a:ext cx="9144000" cy="5142214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2338004" y="2007839"/>
            <a:ext cx="35882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latin typeface="+mj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5300" y="1162050"/>
            <a:ext cx="84772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Intervento</a:t>
            </a:r>
            <a:r>
              <a:rPr lang="it-IT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16.4.2 </a:t>
            </a:r>
          </a:p>
          <a:p>
            <a:pPr lvl="0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Finalità</a:t>
            </a:r>
          </a:p>
          <a:p>
            <a:pPr lvl="0" algn="just"/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Realizzazione di campagne promozionali attuate da </a:t>
            </a: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partenariati tra aziende agricole, anche insieme ad </a:t>
            </a: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Enti locali, che garantiscano una coerente politica </a:t>
            </a: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di promozione dei prodotti locali e da filiera corta </a:t>
            </a: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attraverso la definizione e gestione di strategie comuni</a:t>
            </a:r>
          </a:p>
          <a:p>
            <a:pPr lvl="0" algn="just"/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it-IT" sz="20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t-IT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lvl="0" algn="just"/>
            <a:endParaRPr lang="it-IT" dirty="0" smtClean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Angela\Desktop\cartina_gastronomia-230x3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0246" y="1343025"/>
            <a:ext cx="2102303" cy="2712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6315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2484</TotalTime>
  <Words>2287</Words>
  <Application>Microsoft Office PowerPoint</Application>
  <PresentationFormat>Presentazione su schermo (16:9)</PresentationFormat>
  <Paragraphs>365</Paragraphs>
  <Slides>17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Promovideo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Promovideo Promovideo</dc:creator>
  <cp:lastModifiedBy>congressi</cp:lastModifiedBy>
  <cp:revision>140</cp:revision>
  <dcterms:created xsi:type="dcterms:W3CDTF">2015-11-23T10:14:18Z</dcterms:created>
  <dcterms:modified xsi:type="dcterms:W3CDTF">2016-07-22T09:01:41Z</dcterms:modified>
</cp:coreProperties>
</file>