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333" r:id="rId4"/>
    <p:sldId id="261" r:id="rId5"/>
    <p:sldId id="336" r:id="rId6"/>
    <p:sldId id="268" r:id="rId7"/>
    <p:sldId id="334" r:id="rId8"/>
    <p:sldId id="265" r:id="rId9"/>
    <p:sldId id="319" r:id="rId10"/>
    <p:sldId id="337" r:id="rId11"/>
    <p:sldId id="293" r:id="rId12"/>
    <p:sldId id="320" r:id="rId13"/>
    <p:sldId id="294" r:id="rId14"/>
    <p:sldId id="335" r:id="rId15"/>
    <p:sldId id="324" r:id="rId16"/>
    <p:sldId id="332" r:id="rId17"/>
    <p:sldId id="267" r:id="rId18"/>
    <p:sldId id="328" r:id="rId19"/>
    <p:sldId id="329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0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94F4B-6532-4D13-9AFB-0FE1E414678C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E15F0-26C4-4F63-9E1E-A847EFAF308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409BE-5D3F-492D-83B9-195096F93F2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7679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409BE-5D3F-492D-83B9-195096F93F24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409BE-5D3F-492D-83B9-195096F93F24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5134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5356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8896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6798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7893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5193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3218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690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8548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3647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5176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A5B1-F84F-4756-B7F4-FE48069583A0}" type="datetimeFigureOut">
              <a:rPr lang="it-IT" smtClean="0"/>
              <a:pPr/>
              <a:t>08/07/2016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4EE0-3569-49EE-92B0-0A1D36852DC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6600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agnini@fondazionebrodolini.it" TargetMode="External"/><Relationship Id="rId2" Type="http://schemas.openxmlformats.org/officeDocument/2006/relationships/hyperlink" Target="http://www.impattofse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fondazionebrodolini.it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valutazione </a:t>
            </a:r>
            <a:r>
              <a:rPr lang="it-IT" dirty="0" err="1" smtClean="0"/>
              <a:t>controfattuale</a:t>
            </a:r>
            <a:r>
              <a:rPr lang="it-IT" dirty="0" smtClean="0"/>
              <a:t> degli incentivi regionali alla stabilizzazione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Risultati di un progetto pilota per la realizzazione di valutazioni di impatto </a:t>
            </a:r>
            <a:r>
              <a:rPr lang="it-IT" dirty="0" err="1" smtClean="0"/>
              <a:t>controfattuale</a:t>
            </a:r>
            <a:r>
              <a:rPr lang="it-IT" dirty="0" smtClean="0"/>
              <a:t> del Fondo Sociale Europeo</a:t>
            </a:r>
          </a:p>
          <a:p>
            <a:endParaRPr lang="it-IT" dirty="0" smtClean="0"/>
          </a:p>
          <a:p>
            <a:r>
              <a:rPr lang="it-IT" dirty="0" smtClean="0"/>
              <a:t>Costanza </a:t>
            </a:r>
            <a:r>
              <a:rPr lang="it-IT" dirty="0" err="1" smtClean="0"/>
              <a:t>Pagnini</a:t>
            </a:r>
            <a:r>
              <a:rPr lang="it-IT" dirty="0" smtClean="0"/>
              <a:t> – Fondazione G. Brodolini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10972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	Risultati – Umbria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In altri termini ciò significa che:</a:t>
            </a:r>
          </a:p>
          <a:p>
            <a:pPr lvl="0"/>
            <a:r>
              <a:rPr lang="en-GB" dirty="0" smtClean="0"/>
              <a:t>Il </a:t>
            </a:r>
            <a:r>
              <a:rPr lang="en-GB" dirty="0" err="1" smtClean="0"/>
              <a:t>costo</a:t>
            </a:r>
            <a:r>
              <a:rPr lang="en-GB" dirty="0" smtClean="0"/>
              <a:t> di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conversione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un </a:t>
            </a:r>
            <a:r>
              <a:rPr lang="en-GB" dirty="0" err="1" smtClean="0"/>
              <a:t>contratto</a:t>
            </a:r>
            <a:r>
              <a:rPr lang="en-GB" dirty="0" smtClean="0"/>
              <a:t> a tempo </a:t>
            </a:r>
            <a:r>
              <a:rPr lang="en-GB" dirty="0" err="1" smtClean="0"/>
              <a:t>determinato</a:t>
            </a:r>
            <a:r>
              <a:rPr lang="en-GB" dirty="0" smtClean="0"/>
              <a:t>/</a:t>
            </a:r>
            <a:r>
              <a:rPr lang="en-GB" dirty="0" err="1" smtClean="0"/>
              <a:t>atipico</a:t>
            </a:r>
            <a:r>
              <a:rPr lang="en-GB" dirty="0" smtClean="0"/>
              <a:t> a un </a:t>
            </a:r>
            <a:r>
              <a:rPr lang="en-GB" dirty="0" err="1" smtClean="0"/>
              <a:t>indeterminato</a:t>
            </a:r>
            <a:r>
              <a:rPr lang="en-GB" dirty="0" smtClean="0"/>
              <a:t> </a:t>
            </a:r>
            <a:r>
              <a:rPr lang="en-GB" dirty="0" err="1" smtClean="0"/>
              <a:t>varia</a:t>
            </a:r>
            <a:r>
              <a:rPr lang="en-GB" dirty="0" smtClean="0"/>
              <a:t> </a:t>
            </a:r>
            <a:r>
              <a:rPr lang="en-GB" dirty="0" err="1" smtClean="0"/>
              <a:t>all’interno</a:t>
            </a:r>
            <a:r>
              <a:rPr lang="en-GB" dirty="0" smtClean="0"/>
              <a:t> di </a:t>
            </a:r>
            <a:r>
              <a:rPr lang="en-GB" dirty="0" err="1" smtClean="0"/>
              <a:t>questi</a:t>
            </a:r>
            <a:r>
              <a:rPr lang="en-GB" dirty="0" smtClean="0"/>
              <a:t> </a:t>
            </a:r>
            <a:r>
              <a:rPr lang="en-GB" dirty="0" err="1" smtClean="0"/>
              <a:t>intervalli</a:t>
            </a:r>
            <a:r>
              <a:rPr lang="en-GB" dirty="0" smtClean="0"/>
              <a:t>:</a:t>
            </a:r>
          </a:p>
          <a:p>
            <a:pPr marL="571500" lvl="0" indent="-571500">
              <a:buAutoNum type="romanLcParenR"/>
            </a:pP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€ 13,000 e € 15,000 (</a:t>
            </a:r>
            <a:r>
              <a:rPr lang="en-GB" dirty="0" err="1" smtClean="0"/>
              <a:t>approccio</a:t>
            </a:r>
            <a:r>
              <a:rPr lang="en-GB" dirty="0" smtClean="0"/>
              <a:t> non </a:t>
            </a:r>
            <a:r>
              <a:rPr lang="en-GB" dirty="0" err="1" smtClean="0"/>
              <a:t>razionato</a:t>
            </a:r>
            <a:r>
              <a:rPr lang="en-GB" dirty="0" smtClean="0"/>
              <a:t>), e</a:t>
            </a:r>
          </a:p>
          <a:p>
            <a:pPr marL="571500" lvl="0" indent="-571500">
              <a:buAutoNum type="romanLcParenR"/>
            </a:pP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€ 30,000 e € 39,000 (</a:t>
            </a:r>
            <a:r>
              <a:rPr lang="en-GB" dirty="0" err="1" smtClean="0"/>
              <a:t>approccio</a:t>
            </a:r>
            <a:r>
              <a:rPr lang="en-GB" dirty="0" smtClean="0"/>
              <a:t> </a:t>
            </a:r>
            <a:r>
              <a:rPr lang="en-GB" dirty="0" err="1" smtClean="0"/>
              <a:t>razionato</a:t>
            </a:r>
            <a:r>
              <a:rPr lang="en-GB" dirty="0" smtClean="0"/>
              <a:t>);</a:t>
            </a:r>
            <a:endParaRPr lang="it-IT" dirty="0" smtClean="0"/>
          </a:p>
          <a:p>
            <a:pPr lvl="0"/>
            <a:r>
              <a:rPr lang="en-GB" dirty="0" smtClean="0"/>
              <a:t>La “</a:t>
            </a:r>
            <a:r>
              <a:rPr lang="en-GB" dirty="0" err="1" smtClean="0"/>
              <a:t>perdita</a:t>
            </a:r>
            <a:r>
              <a:rPr lang="en-GB" dirty="0" smtClean="0"/>
              <a:t> </a:t>
            </a:r>
            <a:r>
              <a:rPr lang="en-GB" dirty="0" err="1" smtClean="0"/>
              <a:t>secca</a:t>
            </a:r>
            <a:r>
              <a:rPr lang="en-GB" dirty="0" smtClean="0"/>
              <a:t>” (quota di </a:t>
            </a:r>
            <a:r>
              <a:rPr lang="en-GB" dirty="0" err="1" smtClean="0"/>
              <a:t>risorse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hanno</a:t>
            </a:r>
            <a:r>
              <a:rPr lang="en-GB" dirty="0" smtClean="0"/>
              <a:t> </a:t>
            </a:r>
            <a:r>
              <a:rPr lang="en-GB" dirty="0" err="1" smtClean="0"/>
              <a:t>finanziato</a:t>
            </a:r>
            <a:r>
              <a:rPr lang="en-GB" dirty="0" smtClean="0"/>
              <a:t> </a:t>
            </a:r>
            <a:r>
              <a:rPr lang="en-GB" dirty="0" err="1" smtClean="0"/>
              <a:t>contratti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sarebbero</a:t>
            </a:r>
            <a:r>
              <a:rPr lang="en-GB" dirty="0" smtClean="0"/>
              <a:t> </a:t>
            </a:r>
            <a:r>
              <a:rPr lang="en-GB" dirty="0" err="1" smtClean="0"/>
              <a:t>stati</a:t>
            </a:r>
            <a:r>
              <a:rPr lang="en-GB" dirty="0" smtClean="0"/>
              <a:t> </a:t>
            </a:r>
            <a:r>
              <a:rPr lang="en-GB" dirty="0" err="1" smtClean="0"/>
              <a:t>finanziati</a:t>
            </a:r>
            <a:r>
              <a:rPr lang="en-GB" dirty="0" smtClean="0"/>
              <a:t> </a:t>
            </a:r>
            <a:r>
              <a:rPr lang="en-GB" dirty="0" err="1" smtClean="0"/>
              <a:t>anche</a:t>
            </a:r>
            <a:r>
              <a:rPr lang="en-GB" dirty="0" smtClean="0"/>
              <a:t> in </a:t>
            </a:r>
            <a:r>
              <a:rPr lang="en-GB" dirty="0" err="1" smtClean="0"/>
              <a:t>assenza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misure</a:t>
            </a:r>
            <a:r>
              <a:rPr lang="en-GB" dirty="0" smtClean="0"/>
              <a:t>) è </a:t>
            </a:r>
            <a:r>
              <a:rPr lang="en-GB" dirty="0" err="1" smtClean="0"/>
              <a:t>pari</a:t>
            </a:r>
            <a:r>
              <a:rPr lang="en-GB" dirty="0" smtClean="0"/>
              <a:t> a circa </a:t>
            </a:r>
            <a:r>
              <a:rPr lang="en-GB" dirty="0" err="1" smtClean="0"/>
              <a:t>il</a:t>
            </a:r>
            <a:r>
              <a:rPr lang="en-GB" dirty="0" smtClean="0"/>
              <a:t>:</a:t>
            </a:r>
          </a:p>
          <a:p>
            <a:pPr marL="571500" lvl="0" indent="-571500">
              <a:buAutoNum type="romanLcParenR"/>
            </a:pPr>
            <a:r>
              <a:rPr lang="en-GB" dirty="0" smtClean="0"/>
              <a:t>40% - 48 (non </a:t>
            </a:r>
            <a:r>
              <a:rPr lang="en-GB" dirty="0" err="1" smtClean="0"/>
              <a:t>razionato</a:t>
            </a:r>
            <a:r>
              <a:rPr lang="en-GB" dirty="0" smtClean="0"/>
              <a:t>)</a:t>
            </a:r>
          </a:p>
          <a:p>
            <a:pPr marL="571500" lvl="0" indent="-571500">
              <a:buAutoNum type="romanLcParenR"/>
            </a:pPr>
            <a:r>
              <a:rPr lang="en-GB" dirty="0" smtClean="0"/>
              <a:t>73% -79% (</a:t>
            </a:r>
            <a:r>
              <a:rPr lang="en-GB" dirty="0" err="1" smtClean="0"/>
              <a:t>razionato</a:t>
            </a:r>
            <a:r>
              <a:rPr lang="en-GB" dirty="0" smtClean="0"/>
              <a:t>)</a:t>
            </a:r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8872" y="1184841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				</a:t>
            </a:r>
            <a:r>
              <a:rPr lang="en-US" dirty="0" err="1" smtClean="0"/>
              <a:t>Risultati</a:t>
            </a:r>
            <a:r>
              <a:rPr lang="en-US" dirty="0" smtClean="0"/>
              <a:t> –Umbria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2286000"/>
            <a:ext cx="10972800" cy="4151376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000" b="1" u="sng" dirty="0" smtClean="0"/>
          </a:p>
          <a:p>
            <a:pPr lvl="0" algn="ctr">
              <a:buNone/>
            </a:pPr>
            <a:endParaRPr lang="en-US" sz="3000" b="1" u="sng" dirty="0"/>
          </a:p>
          <a:p>
            <a:pPr lvl="0" algn="ctr">
              <a:buNone/>
            </a:pPr>
            <a:endParaRPr lang="en-US" sz="3000" b="1" u="sng" dirty="0" smtClean="0"/>
          </a:p>
          <a:p>
            <a:pPr lvl="0" algn="ctr">
              <a:buNone/>
            </a:pPr>
            <a:endParaRPr lang="en-US" sz="3000" b="1" u="sng" dirty="0"/>
          </a:p>
          <a:p>
            <a:pPr lvl="0" algn="ctr">
              <a:buNone/>
            </a:pPr>
            <a:endParaRPr lang="en-US" sz="3000" b="1" u="sng" dirty="0" smtClean="0"/>
          </a:p>
          <a:p>
            <a:pPr lvl="0" algn="ctr">
              <a:buNone/>
            </a:pPr>
            <a:endParaRPr lang="en-US" sz="3000" b="1" u="sng" dirty="0"/>
          </a:p>
          <a:p>
            <a:pPr lvl="0" algn="ctr">
              <a:buNone/>
            </a:pPr>
            <a:endParaRPr lang="en-US" sz="3000" b="1" u="sng" dirty="0" smtClean="0"/>
          </a:p>
          <a:p>
            <a:pPr lvl="0" algn="ctr">
              <a:buNone/>
            </a:pPr>
            <a:endParaRPr lang="en-US" sz="3000" b="1" u="sng" dirty="0"/>
          </a:p>
          <a:p>
            <a:pPr lvl="0" algn="ctr">
              <a:buNone/>
            </a:pPr>
            <a:endParaRPr lang="en-GB" sz="2800" dirty="0" smtClean="0"/>
          </a:p>
          <a:p>
            <a:pPr lvl="0" algn="ctr">
              <a:buNone/>
            </a:pPr>
            <a:endParaRPr lang="en-GB" sz="2800" dirty="0"/>
          </a:p>
          <a:p>
            <a:pPr lvl="0" algn="ctr">
              <a:buNone/>
            </a:pPr>
            <a:endParaRPr lang="en-GB" sz="2800" dirty="0" smtClean="0"/>
          </a:p>
          <a:p>
            <a:pPr lvl="0" algn="ctr">
              <a:buNone/>
            </a:pPr>
            <a:endParaRPr lang="en-GB" sz="2800" dirty="0"/>
          </a:p>
          <a:p>
            <a:pPr lvl="0" algn="ctr">
              <a:buNone/>
            </a:pPr>
            <a:endParaRPr lang="en-GB" sz="2800" dirty="0" smtClean="0"/>
          </a:p>
          <a:p>
            <a:pPr lvl="0" algn="ctr">
              <a:buNone/>
            </a:pPr>
            <a:endParaRPr lang="en-GB" sz="2800" dirty="0"/>
          </a:p>
          <a:p>
            <a:pPr lvl="0" algn="ctr">
              <a:buNone/>
            </a:pPr>
            <a:endParaRPr lang="en-GB" sz="2800" dirty="0" smtClean="0"/>
          </a:p>
          <a:p>
            <a:pPr lvl="0" algn="ctr">
              <a:buNone/>
            </a:pPr>
            <a:endParaRPr lang="en-GB" sz="2800" dirty="0"/>
          </a:p>
          <a:p>
            <a:pPr lvl="0" algn="ctr">
              <a:buNone/>
            </a:pPr>
            <a:endParaRPr lang="en-GB" sz="2800" dirty="0" smtClean="0"/>
          </a:p>
          <a:p>
            <a:pPr lvl="0" algn="just">
              <a:buNone/>
            </a:pPr>
            <a:endParaRPr lang="en-GB" sz="2800" dirty="0" smtClean="0"/>
          </a:p>
          <a:p>
            <a:pPr lvl="0" algn="just">
              <a:buNone/>
            </a:pPr>
            <a:endParaRPr lang="en-GB" sz="2800" dirty="0"/>
          </a:p>
          <a:p>
            <a:pPr lvl="0" algn="just">
              <a:buNone/>
            </a:pPr>
            <a:endParaRPr lang="en-GB" sz="2800" dirty="0" smtClean="0"/>
          </a:p>
          <a:p>
            <a:pPr lvl="0" algn="just">
              <a:buNone/>
            </a:pPr>
            <a:endParaRPr lang="en-GB" sz="2800" dirty="0"/>
          </a:p>
          <a:p>
            <a:pPr lvl="0" algn="just">
              <a:buNone/>
            </a:pPr>
            <a:endParaRPr lang="en-GB" sz="2800" dirty="0" smtClean="0"/>
          </a:p>
          <a:p>
            <a:pPr lvl="0" algn="just">
              <a:buNone/>
            </a:pPr>
            <a:endParaRPr lang="en-GB" sz="2800" dirty="0"/>
          </a:p>
          <a:p>
            <a:pPr algn="just"/>
            <a:endParaRPr lang="en-GB" sz="2800" dirty="0" smtClean="0"/>
          </a:p>
          <a:p>
            <a:pPr algn="just"/>
            <a:endParaRPr lang="en-GB" sz="3500" dirty="0" smtClean="0"/>
          </a:p>
          <a:p>
            <a:pPr algn="just"/>
            <a:endParaRPr lang="en-GB" sz="3500" dirty="0"/>
          </a:p>
          <a:p>
            <a:pPr algn="just"/>
            <a:endParaRPr lang="en-GB" sz="2200" dirty="0" smtClean="0"/>
          </a:p>
          <a:p>
            <a:pPr algn="just"/>
            <a:endParaRPr lang="en-GB" sz="2200" dirty="0" smtClean="0"/>
          </a:p>
          <a:p>
            <a:pPr algn="just"/>
            <a:endParaRPr lang="en-GB" sz="4300" dirty="0" smtClean="0"/>
          </a:p>
          <a:p>
            <a:pPr algn="just">
              <a:buNone/>
            </a:pPr>
            <a:endParaRPr lang="en-GB" sz="4300" dirty="0" smtClean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771237" y="2397945"/>
            <a:ext cx="10972800" cy="400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lvl="1"/>
            <a:r>
              <a:rPr lang="en-GB" sz="2800" dirty="0" err="1" smtClean="0"/>
              <a:t>Gli</a:t>
            </a:r>
            <a:r>
              <a:rPr lang="en-GB" sz="2800" dirty="0" smtClean="0"/>
              <a:t> </a:t>
            </a:r>
            <a:r>
              <a:rPr lang="en-GB" sz="2800" dirty="0" err="1" smtClean="0"/>
              <a:t>impatti</a:t>
            </a:r>
            <a:r>
              <a:rPr lang="en-GB" sz="2800" dirty="0" smtClean="0"/>
              <a:t> </a:t>
            </a:r>
            <a:r>
              <a:rPr lang="en-GB" sz="2800" dirty="0" err="1" smtClean="0"/>
              <a:t>positivi</a:t>
            </a:r>
            <a:r>
              <a:rPr lang="en-GB" sz="2800" dirty="0" smtClean="0"/>
              <a:t> sui </a:t>
            </a:r>
            <a:r>
              <a:rPr lang="en-GB" sz="2800" dirty="0" err="1" smtClean="0"/>
              <a:t>contratti</a:t>
            </a:r>
            <a:r>
              <a:rPr lang="en-GB" sz="2800" dirty="0" smtClean="0"/>
              <a:t> a tempo </a:t>
            </a:r>
            <a:r>
              <a:rPr lang="en-GB" sz="2800" dirty="0" err="1" smtClean="0"/>
              <a:t>indeterminato</a:t>
            </a:r>
            <a:r>
              <a:rPr lang="en-GB" sz="2800" dirty="0" smtClean="0"/>
              <a:t> </a:t>
            </a:r>
            <a:r>
              <a:rPr lang="en-GB" sz="2800" dirty="0" err="1" smtClean="0"/>
              <a:t>nei</a:t>
            </a:r>
            <a:r>
              <a:rPr lang="en-GB" sz="2800" dirty="0" smtClean="0"/>
              <a:t> </a:t>
            </a:r>
            <a:r>
              <a:rPr lang="en-GB" sz="2800" dirty="0" err="1" smtClean="0"/>
              <a:t>trimestri</a:t>
            </a:r>
            <a:r>
              <a:rPr lang="en-GB" sz="2800" dirty="0" smtClean="0"/>
              <a:t> </a:t>
            </a:r>
            <a:r>
              <a:rPr lang="en-GB" sz="2800" dirty="0" err="1" smtClean="0"/>
              <a:t>successivi</a:t>
            </a:r>
            <a:r>
              <a:rPr lang="en-GB" sz="2800" dirty="0" smtClean="0"/>
              <a:t> </a:t>
            </a:r>
            <a:r>
              <a:rPr lang="en-GB" sz="2800" dirty="0" err="1" smtClean="0"/>
              <a:t>all’introduzione</a:t>
            </a:r>
            <a:r>
              <a:rPr lang="en-GB" sz="2800" dirty="0" smtClean="0"/>
              <a:t> </a:t>
            </a:r>
            <a:r>
              <a:rPr lang="en-GB" sz="2800" dirty="0" err="1" smtClean="0"/>
              <a:t>della</a:t>
            </a:r>
            <a:r>
              <a:rPr lang="en-GB" sz="2800" dirty="0" smtClean="0"/>
              <a:t> </a:t>
            </a:r>
            <a:r>
              <a:rPr lang="en-GB" sz="2800" dirty="0" err="1" smtClean="0"/>
              <a:t>misura</a:t>
            </a:r>
            <a:r>
              <a:rPr lang="en-GB" sz="2800" dirty="0" smtClean="0"/>
              <a:t> </a:t>
            </a:r>
            <a:r>
              <a:rPr lang="en-GB" sz="2800" dirty="0" err="1" smtClean="0"/>
              <a:t>sono</a:t>
            </a:r>
            <a:r>
              <a:rPr lang="en-GB" sz="2800" dirty="0" smtClean="0"/>
              <a:t> </a:t>
            </a:r>
            <a:r>
              <a:rPr lang="en-GB" sz="2800" dirty="0" err="1" smtClean="0"/>
              <a:t>interamente</a:t>
            </a:r>
            <a:r>
              <a:rPr lang="en-GB" sz="2800" dirty="0" smtClean="0"/>
              <a:t> </a:t>
            </a:r>
            <a:r>
              <a:rPr lang="en-GB" sz="2800" dirty="0" err="1" smtClean="0"/>
              <a:t>attribuibili</a:t>
            </a:r>
            <a:r>
              <a:rPr lang="en-GB" sz="2800" dirty="0" smtClean="0"/>
              <a:t> a un </a:t>
            </a:r>
            <a:r>
              <a:rPr lang="en-GB" sz="2800" dirty="0" err="1" smtClean="0"/>
              <a:t>aumento</a:t>
            </a:r>
            <a:r>
              <a:rPr lang="en-GB" sz="2800" dirty="0" smtClean="0"/>
              <a:t> </a:t>
            </a:r>
            <a:r>
              <a:rPr lang="en-GB" sz="2800" dirty="0" err="1" smtClean="0"/>
              <a:t>delle</a:t>
            </a:r>
            <a:r>
              <a:rPr lang="en-GB" sz="2800" dirty="0" smtClean="0"/>
              <a:t> </a:t>
            </a:r>
            <a:r>
              <a:rPr lang="en-GB" sz="2800" dirty="0" err="1" smtClean="0"/>
              <a:t>stabilizzazioni</a:t>
            </a:r>
            <a:r>
              <a:rPr lang="en-GB" sz="2800" dirty="0" smtClean="0"/>
              <a:t>/</a:t>
            </a:r>
            <a:r>
              <a:rPr lang="en-GB" sz="2800" dirty="0" err="1" smtClean="0"/>
              <a:t>conversioni</a:t>
            </a:r>
            <a:endParaRPr lang="en-GB" sz="2800" dirty="0" smtClean="0"/>
          </a:p>
          <a:p>
            <a:pPr marL="342900" lvl="1" indent="-342900" algn="just">
              <a:buFont typeface="Arial"/>
              <a:buChar char="•"/>
            </a:pPr>
            <a:endParaRPr lang="en-GB" sz="2800" dirty="0" smtClean="0"/>
          </a:p>
          <a:p>
            <a:pPr marL="342900" lvl="1" indent="-342900" algn="just">
              <a:buFont typeface="Arial"/>
              <a:buChar char="•"/>
            </a:pPr>
            <a:endParaRPr lang="en-GB" sz="2800" dirty="0" smtClean="0"/>
          </a:p>
          <a:p>
            <a:pPr marL="342900" lvl="1" indent="-342900" algn="ctr"/>
            <a:r>
              <a:rPr lang="en-GB" sz="2800" dirty="0" err="1" smtClean="0"/>
              <a:t>Assenza</a:t>
            </a:r>
            <a:r>
              <a:rPr lang="en-GB" sz="2800" dirty="0" smtClean="0"/>
              <a:t> di </a:t>
            </a:r>
            <a:r>
              <a:rPr lang="en-GB" sz="2800" dirty="0" err="1" smtClean="0"/>
              <a:t>effetti</a:t>
            </a:r>
            <a:r>
              <a:rPr lang="en-GB" sz="2800" dirty="0" smtClean="0"/>
              <a:t> di </a:t>
            </a:r>
            <a:r>
              <a:rPr lang="en-GB" sz="2800" dirty="0" err="1" smtClean="0"/>
              <a:t>sostituzione</a:t>
            </a:r>
            <a:endParaRPr lang="en-GB" sz="2800" dirty="0" smtClean="0"/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Tuttavia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nelle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Marche è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rilevata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diminuzione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nelle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assuzioni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trimestre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antecedente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secondo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bando</a:t>
            </a:r>
            <a:r>
              <a:rPr lang="en-GB" sz="2800" noProof="0" dirty="0" smtClean="0"/>
              <a:t>: </a:t>
            </a:r>
            <a:r>
              <a:rPr lang="en-GB" sz="2800" noProof="0" dirty="0" err="1" smtClean="0"/>
              <a:t>gli</a:t>
            </a:r>
            <a:r>
              <a:rPr lang="en-GB" sz="2800" noProof="0" dirty="0" smtClean="0"/>
              <a:t> </a:t>
            </a:r>
            <a:r>
              <a:rPr lang="en-GB" sz="2800" noProof="0" dirty="0" err="1" smtClean="0"/>
              <a:t>imprenditori</a:t>
            </a:r>
            <a:r>
              <a:rPr lang="en-GB" sz="2800" noProof="0" dirty="0" smtClean="0"/>
              <a:t> </a:t>
            </a:r>
            <a:r>
              <a:rPr lang="en-GB" sz="2800" noProof="0" dirty="0" err="1" smtClean="0"/>
              <a:t>potrebbero</a:t>
            </a:r>
            <a:r>
              <a:rPr lang="en-GB" sz="2800" noProof="0" dirty="0" smtClean="0"/>
              <a:t> aver </a:t>
            </a:r>
            <a:r>
              <a:rPr lang="en-GB" sz="2800" noProof="0" dirty="0" err="1" smtClean="0"/>
              <a:t>rimandato</a:t>
            </a:r>
            <a:r>
              <a:rPr lang="en-GB" sz="2800" noProof="0" dirty="0" smtClean="0"/>
              <a:t> le </a:t>
            </a:r>
            <a:r>
              <a:rPr lang="en-GB" sz="2800" noProof="0" dirty="0" err="1" smtClean="0"/>
              <a:t>assunzioni</a:t>
            </a:r>
            <a:r>
              <a:rPr lang="en-GB" sz="2800" noProof="0" dirty="0" smtClean="0"/>
              <a:t> </a:t>
            </a:r>
            <a:r>
              <a:rPr lang="en-GB" sz="2800" noProof="0" dirty="0" err="1" smtClean="0"/>
              <a:t>pianificate</a:t>
            </a:r>
            <a:r>
              <a:rPr lang="en-GB" sz="2800" noProof="0" dirty="0" smtClean="0"/>
              <a:t> </a:t>
            </a:r>
            <a:r>
              <a:rPr lang="en-GB" sz="2800" noProof="0" dirty="0" err="1" smtClean="0"/>
              <a:t>all’apertura</a:t>
            </a:r>
            <a:r>
              <a:rPr lang="en-GB" sz="2800" noProof="0" dirty="0" smtClean="0"/>
              <a:t> del </a:t>
            </a:r>
            <a:r>
              <a:rPr lang="en-GB" sz="2800" noProof="0" dirty="0" err="1" smtClean="0"/>
              <a:t>bando</a:t>
            </a:r>
            <a:r>
              <a:rPr lang="en-GB" sz="2800" noProof="0" dirty="0" smtClean="0"/>
              <a:t> con </a:t>
            </a:r>
            <a:r>
              <a:rPr lang="en-GB" sz="2800" noProof="0" dirty="0" err="1" smtClean="0"/>
              <a:t>conseguente</a:t>
            </a:r>
            <a:r>
              <a:rPr lang="en-GB" sz="2800" noProof="0" dirty="0" smtClean="0"/>
              <a:t> </a:t>
            </a:r>
            <a:r>
              <a:rPr lang="en-GB" sz="2800" noProof="0" dirty="0" err="1" smtClean="0"/>
              <a:t>diminuzione</a:t>
            </a:r>
            <a:r>
              <a:rPr lang="en-GB" sz="2800" noProof="0" dirty="0" smtClean="0"/>
              <a:t> </a:t>
            </a:r>
            <a:r>
              <a:rPr lang="en-GB" sz="2800" noProof="0" dirty="0" err="1" smtClean="0"/>
              <a:t>impatto</a:t>
            </a:r>
            <a:r>
              <a:rPr lang="en-GB" sz="2800" noProof="0" dirty="0" smtClean="0"/>
              <a:t> </a:t>
            </a:r>
            <a:r>
              <a:rPr lang="en-GB" sz="2800" noProof="0" dirty="0" err="1" smtClean="0"/>
              <a:t>della</a:t>
            </a:r>
            <a:r>
              <a:rPr lang="en-GB" sz="2800" noProof="0" dirty="0" smtClean="0"/>
              <a:t> </a:t>
            </a:r>
            <a:r>
              <a:rPr lang="en-GB" sz="2800" noProof="0" dirty="0" err="1" smtClean="0"/>
              <a:t>misura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GB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5495636" y="3317010"/>
            <a:ext cx="1286933" cy="6223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23914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782" y="905452"/>
            <a:ext cx="10515600" cy="1325563"/>
          </a:xfrm>
        </p:spPr>
        <p:txBody>
          <a:bodyPr/>
          <a:lstStyle/>
          <a:p>
            <a:pPr algn="ctr"/>
            <a:r>
              <a:rPr lang="it-IT" dirty="0" smtClean="0"/>
              <a:t>Risultati a 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2782" y="2158134"/>
            <a:ext cx="10515600" cy="4351338"/>
          </a:xfrm>
        </p:spPr>
        <p:txBody>
          <a:bodyPr>
            <a:normAutofit lnSpcReduction="10000"/>
          </a:bodyPr>
          <a:lstStyle/>
          <a:p>
            <a:pPr marL="360363" indent="-360363">
              <a:tabLst>
                <a:tab pos="360363" algn="l"/>
              </a:tabLst>
            </a:pPr>
            <a:r>
              <a:rPr lang="en-GB" dirty="0" err="1" smtClean="0"/>
              <a:t>Incentivi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trasformazione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contratti</a:t>
            </a:r>
            <a:r>
              <a:rPr lang="en-GB" dirty="0" smtClean="0"/>
              <a:t> </a:t>
            </a:r>
            <a:r>
              <a:rPr lang="en-GB" dirty="0" err="1" smtClean="0"/>
              <a:t>temporanei</a:t>
            </a:r>
            <a:r>
              <a:rPr lang="en-GB" dirty="0" smtClean="0"/>
              <a:t> a </a:t>
            </a:r>
            <a:r>
              <a:rPr lang="en-GB" dirty="0" err="1" smtClean="0"/>
              <a:t>contratti</a:t>
            </a:r>
            <a:r>
              <a:rPr lang="en-GB" dirty="0" smtClean="0"/>
              <a:t> a tempo </a:t>
            </a:r>
            <a:r>
              <a:rPr lang="en-GB" dirty="0" err="1" smtClean="0"/>
              <a:t>indeterminato</a:t>
            </a:r>
            <a:r>
              <a:rPr lang="en-GB" dirty="0" smtClean="0"/>
              <a:t> (Marche e Umbria) </a:t>
            </a:r>
            <a:r>
              <a:rPr lang="en-GB" dirty="0" err="1" smtClean="0"/>
              <a:t>sono</a:t>
            </a:r>
            <a:r>
              <a:rPr lang="en-GB" dirty="0" smtClean="0"/>
              <a:t>, </a:t>
            </a:r>
            <a:r>
              <a:rPr lang="en-GB" dirty="0" err="1" smtClean="0"/>
              <a:t>almeno</a:t>
            </a:r>
            <a:r>
              <a:rPr lang="en-GB" dirty="0" smtClean="0"/>
              <a:t> in parte, </a:t>
            </a:r>
            <a:r>
              <a:rPr lang="en-GB" dirty="0" err="1" smtClean="0"/>
              <a:t>efficaci</a:t>
            </a:r>
            <a:r>
              <a:rPr lang="en-GB" dirty="0" smtClean="0"/>
              <a:t>: in media le </a:t>
            </a:r>
            <a:r>
              <a:rPr lang="en-GB" dirty="0" err="1" smtClean="0"/>
              <a:t>imprese</a:t>
            </a:r>
            <a:r>
              <a:rPr lang="en-GB" dirty="0" smtClean="0"/>
              <a:t> </a:t>
            </a:r>
            <a:r>
              <a:rPr lang="en-GB" dirty="0" err="1" smtClean="0"/>
              <a:t>hanno</a:t>
            </a:r>
            <a:r>
              <a:rPr lang="en-GB" dirty="0" smtClean="0"/>
              <a:t> </a:t>
            </a:r>
            <a:r>
              <a:rPr lang="en-GB" dirty="0" err="1" smtClean="0"/>
              <a:t>assunto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lavoratori</a:t>
            </a:r>
            <a:r>
              <a:rPr lang="en-GB" dirty="0" smtClean="0"/>
              <a:t> di </a:t>
            </a:r>
            <a:r>
              <a:rPr lang="en-GB" dirty="0" err="1" smtClean="0"/>
              <a:t>quanto</a:t>
            </a:r>
            <a:r>
              <a:rPr lang="en-GB" dirty="0" smtClean="0"/>
              <a:t> </a:t>
            </a:r>
            <a:r>
              <a:rPr lang="en-GB" dirty="0" err="1" smtClean="0"/>
              <a:t>avrebbero</a:t>
            </a:r>
            <a:r>
              <a:rPr lang="en-GB" dirty="0" smtClean="0"/>
              <a:t> </a:t>
            </a:r>
            <a:r>
              <a:rPr lang="en-GB" dirty="0" err="1" smtClean="0"/>
              <a:t>fatto</a:t>
            </a:r>
            <a:r>
              <a:rPr lang="en-GB" dirty="0" smtClean="0"/>
              <a:t> in </a:t>
            </a:r>
            <a:r>
              <a:rPr lang="en-GB" dirty="0" err="1" smtClean="0"/>
              <a:t>assenza</a:t>
            </a:r>
            <a:r>
              <a:rPr lang="en-GB" dirty="0" smtClean="0"/>
              <a:t>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incentivi</a:t>
            </a:r>
            <a:endParaRPr lang="en-GB" dirty="0" smtClean="0"/>
          </a:p>
          <a:p>
            <a:pPr marL="360363" indent="-360363">
              <a:tabLst>
                <a:tab pos="360363" algn="l"/>
              </a:tabLst>
            </a:pPr>
            <a:r>
              <a:rPr lang="en-GB" dirty="0" err="1" smtClean="0"/>
              <a:t>Incentivi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assunzioni</a:t>
            </a:r>
            <a:r>
              <a:rPr lang="en-GB" dirty="0" smtClean="0"/>
              <a:t> di </a:t>
            </a:r>
            <a:r>
              <a:rPr lang="en-GB" dirty="0" err="1" smtClean="0"/>
              <a:t>lavoratori</a:t>
            </a:r>
            <a:r>
              <a:rPr lang="en-GB" dirty="0" smtClean="0"/>
              <a:t> </a:t>
            </a:r>
            <a:r>
              <a:rPr lang="en-GB" dirty="0" err="1" smtClean="0"/>
              <a:t>svantaggiati</a:t>
            </a:r>
            <a:r>
              <a:rPr lang="en-GB" dirty="0" smtClean="0"/>
              <a:t> (Calabria) </a:t>
            </a:r>
            <a:r>
              <a:rPr lang="en-GB" dirty="0" err="1" smtClean="0"/>
              <a:t>sembrano</a:t>
            </a:r>
            <a:r>
              <a:rPr lang="en-GB" dirty="0" smtClean="0"/>
              <a:t> </a:t>
            </a:r>
            <a:r>
              <a:rPr lang="en-GB" dirty="0" err="1" smtClean="0"/>
              <a:t>avere</a:t>
            </a:r>
            <a:r>
              <a:rPr lang="en-GB" dirty="0" smtClean="0"/>
              <a:t> </a:t>
            </a:r>
            <a:r>
              <a:rPr lang="en-GB" dirty="0" err="1" smtClean="0"/>
              <a:t>finanziato</a:t>
            </a:r>
            <a:r>
              <a:rPr lang="en-GB" dirty="0" smtClean="0"/>
              <a:t> </a:t>
            </a:r>
            <a:r>
              <a:rPr lang="en-GB" dirty="0" err="1" smtClean="0"/>
              <a:t>assunzioni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sarebbero</a:t>
            </a:r>
            <a:r>
              <a:rPr lang="en-GB" dirty="0" smtClean="0"/>
              <a:t> </a:t>
            </a:r>
            <a:r>
              <a:rPr lang="en-GB" dirty="0" err="1" smtClean="0"/>
              <a:t>avvenute</a:t>
            </a:r>
            <a:r>
              <a:rPr lang="en-GB" dirty="0" smtClean="0"/>
              <a:t> </a:t>
            </a:r>
            <a:r>
              <a:rPr lang="en-GB" dirty="0" err="1" smtClean="0"/>
              <a:t>comunque</a:t>
            </a:r>
            <a:r>
              <a:rPr lang="en-GB" dirty="0" smtClean="0"/>
              <a:t> (</a:t>
            </a:r>
            <a:r>
              <a:rPr lang="en-GB" dirty="0" err="1" smtClean="0"/>
              <a:t>tuttavia</a:t>
            </a:r>
            <a:r>
              <a:rPr lang="en-GB" dirty="0" smtClean="0"/>
              <a:t>  </a:t>
            </a:r>
            <a:r>
              <a:rPr lang="en-GB" dirty="0" err="1" smtClean="0"/>
              <a:t>importanti</a:t>
            </a:r>
            <a:r>
              <a:rPr lang="en-GB" dirty="0" smtClean="0"/>
              <a:t> </a:t>
            </a:r>
            <a:r>
              <a:rPr lang="en-GB" dirty="0" err="1" smtClean="0"/>
              <a:t>limiti</a:t>
            </a:r>
            <a:r>
              <a:rPr lang="en-GB" dirty="0" smtClean="0"/>
              <a:t> </a:t>
            </a:r>
            <a:r>
              <a:rPr lang="en-GB" dirty="0" err="1" smtClean="0"/>
              <a:t>metodologici</a:t>
            </a:r>
            <a:r>
              <a:rPr lang="en-GB" dirty="0" smtClean="0"/>
              <a:t>)</a:t>
            </a:r>
          </a:p>
          <a:p>
            <a:pPr marL="360363" indent="-360363">
              <a:tabLst>
                <a:tab pos="360363" algn="l"/>
              </a:tabLst>
            </a:pPr>
            <a:r>
              <a:rPr lang="en-GB" dirty="0" smtClean="0"/>
              <a:t>La </a:t>
            </a:r>
            <a:r>
              <a:rPr lang="en-GB" dirty="0" err="1" smtClean="0"/>
              <a:t>misura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Regione Marche – per </a:t>
            </a:r>
            <a:r>
              <a:rPr lang="en-GB" dirty="0" err="1" smtClean="0"/>
              <a:t>molti</a:t>
            </a:r>
            <a:r>
              <a:rPr lang="en-GB" dirty="0" smtClean="0"/>
              <a:t> </a:t>
            </a:r>
            <a:r>
              <a:rPr lang="en-GB" dirty="0" err="1" smtClean="0"/>
              <a:t>versi</a:t>
            </a:r>
            <a:r>
              <a:rPr lang="en-GB" dirty="0" smtClean="0"/>
              <a:t> </a:t>
            </a:r>
            <a:r>
              <a:rPr lang="en-GB" dirty="0" err="1" smtClean="0"/>
              <a:t>analoga</a:t>
            </a:r>
            <a:r>
              <a:rPr lang="en-GB" dirty="0" smtClean="0"/>
              <a:t> a </a:t>
            </a:r>
            <a:r>
              <a:rPr lang="en-GB" dirty="0" err="1" smtClean="0"/>
              <a:t>quella</a:t>
            </a:r>
            <a:r>
              <a:rPr lang="en-GB" dirty="0" smtClean="0"/>
              <a:t> </a:t>
            </a:r>
            <a:r>
              <a:rPr lang="en-GB" dirty="0" err="1" smtClean="0"/>
              <a:t>dell’Umbria</a:t>
            </a:r>
            <a:r>
              <a:rPr lang="en-GB" dirty="0" smtClean="0"/>
              <a:t>, </a:t>
            </a:r>
            <a:r>
              <a:rPr lang="en-GB" dirty="0" err="1" smtClean="0"/>
              <a:t>mostra</a:t>
            </a:r>
            <a:r>
              <a:rPr lang="en-GB" dirty="0" smtClean="0"/>
              <a:t> </a:t>
            </a:r>
            <a:r>
              <a:rPr lang="en-GB" dirty="0" err="1" smtClean="0"/>
              <a:t>impatti</a:t>
            </a:r>
            <a:r>
              <a:rPr lang="en-GB" dirty="0" smtClean="0"/>
              <a:t> </a:t>
            </a:r>
            <a:r>
              <a:rPr lang="en-GB" dirty="0" err="1" smtClean="0"/>
              <a:t>positivi</a:t>
            </a:r>
            <a:r>
              <a:rPr lang="en-GB" dirty="0" smtClean="0"/>
              <a:t> </a:t>
            </a:r>
            <a:r>
              <a:rPr lang="en-GB" dirty="0" err="1" smtClean="0"/>
              <a:t>leggermente</a:t>
            </a:r>
            <a:r>
              <a:rPr lang="en-GB" dirty="0" smtClean="0"/>
              <a:t> </a:t>
            </a:r>
            <a:r>
              <a:rPr lang="en-GB" dirty="0" err="1" smtClean="0"/>
              <a:t>superiori</a:t>
            </a:r>
            <a:r>
              <a:rPr lang="en-GB" dirty="0" smtClean="0"/>
              <a:t> (</a:t>
            </a:r>
            <a:r>
              <a:rPr lang="en-GB" dirty="0" err="1" smtClean="0"/>
              <a:t>perdita</a:t>
            </a:r>
            <a:r>
              <a:rPr lang="en-GB" dirty="0" smtClean="0"/>
              <a:t> </a:t>
            </a:r>
            <a:r>
              <a:rPr lang="en-GB" dirty="0" err="1" smtClean="0"/>
              <a:t>secca</a:t>
            </a:r>
            <a:r>
              <a:rPr lang="en-GB" dirty="0" smtClean="0"/>
              <a:t> </a:t>
            </a:r>
            <a:r>
              <a:rPr lang="en-GB" dirty="0" err="1" smtClean="0"/>
              <a:t>netta</a:t>
            </a:r>
            <a:r>
              <a:rPr lang="en-GB" dirty="0" smtClean="0"/>
              <a:t> </a:t>
            </a:r>
            <a:r>
              <a:rPr lang="en-GB" dirty="0" err="1" smtClean="0"/>
              <a:t>inferiore</a:t>
            </a:r>
            <a:r>
              <a:rPr lang="en-GB" dirty="0" smtClean="0"/>
              <a:t>). </a:t>
            </a:r>
            <a:r>
              <a:rPr lang="en-GB" dirty="0" err="1" smtClean="0"/>
              <a:t>Tuttavia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confronto</a:t>
            </a:r>
            <a:r>
              <a:rPr lang="en-GB" dirty="0" smtClean="0"/>
              <a:t> è </a:t>
            </a:r>
            <a:r>
              <a:rPr lang="en-GB" dirty="0" err="1" smtClean="0"/>
              <a:t>possibile</a:t>
            </a:r>
            <a:r>
              <a:rPr lang="en-GB" dirty="0" smtClean="0"/>
              <a:t> solo a </a:t>
            </a:r>
            <a:r>
              <a:rPr lang="en-GB" dirty="0" err="1" smtClean="0"/>
              <a:t>livello</a:t>
            </a:r>
            <a:r>
              <a:rPr lang="en-GB" dirty="0" smtClean="0"/>
              <a:t> di </a:t>
            </a:r>
            <a:r>
              <a:rPr lang="en-GB" dirty="0" err="1" smtClean="0"/>
              <a:t>approccio</a:t>
            </a:r>
            <a:r>
              <a:rPr lang="en-GB" dirty="0" smtClean="0"/>
              <a:t> non </a:t>
            </a:r>
            <a:r>
              <a:rPr lang="en-GB" dirty="0" err="1" smtClean="0"/>
              <a:t>razionato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8928" y="988579"/>
            <a:ext cx="10515600" cy="1325563"/>
          </a:xfrm>
        </p:spPr>
        <p:txBody>
          <a:bodyPr/>
          <a:lstStyle/>
          <a:p>
            <a:r>
              <a:rPr lang="it-IT" dirty="0" smtClean="0"/>
              <a:t>	Lezioni apprese – Disegno della policy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2055" y="2296680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000" dirty="0" smtClean="0"/>
              <a:t>I </a:t>
            </a:r>
            <a:r>
              <a:rPr lang="en-GB" sz="4000" dirty="0" err="1" smtClean="0"/>
              <a:t>risultati</a:t>
            </a:r>
            <a:r>
              <a:rPr lang="en-GB" sz="4000" dirty="0" smtClean="0"/>
              <a:t> </a:t>
            </a:r>
            <a:r>
              <a:rPr lang="en-GB" sz="4000" dirty="0" err="1" smtClean="0"/>
              <a:t>dell’analisi</a:t>
            </a:r>
            <a:r>
              <a:rPr lang="en-GB" sz="4000" dirty="0" smtClean="0"/>
              <a:t> </a:t>
            </a:r>
            <a:r>
              <a:rPr lang="en-GB" sz="4000" dirty="0" err="1" smtClean="0"/>
              <a:t>sulle</a:t>
            </a:r>
            <a:r>
              <a:rPr lang="en-GB" sz="4000" dirty="0" smtClean="0"/>
              <a:t> </a:t>
            </a:r>
            <a:r>
              <a:rPr lang="en-GB" sz="4000" dirty="0" err="1" smtClean="0"/>
              <a:t>tre</a:t>
            </a:r>
            <a:r>
              <a:rPr lang="en-GB" sz="4000" dirty="0" smtClean="0"/>
              <a:t> </a:t>
            </a:r>
            <a:r>
              <a:rPr lang="en-GB" sz="4000" dirty="0" err="1" smtClean="0"/>
              <a:t>misure</a:t>
            </a:r>
            <a:r>
              <a:rPr lang="en-GB" sz="4000" dirty="0" smtClean="0"/>
              <a:t> in </a:t>
            </a:r>
            <a:r>
              <a:rPr lang="en-GB" sz="4000" dirty="0" err="1" smtClean="0"/>
              <a:t>linea</a:t>
            </a:r>
            <a:r>
              <a:rPr lang="en-GB" sz="4000" dirty="0" smtClean="0"/>
              <a:t> con </a:t>
            </a:r>
            <a:r>
              <a:rPr lang="en-GB" sz="4000" dirty="0" err="1" smtClean="0"/>
              <a:t>quelli</a:t>
            </a:r>
            <a:r>
              <a:rPr lang="en-GB" sz="4000" dirty="0" smtClean="0"/>
              <a:t> </a:t>
            </a:r>
            <a:r>
              <a:rPr lang="en-GB" sz="4000" dirty="0" err="1" smtClean="0"/>
              <a:t>riscontrati</a:t>
            </a:r>
            <a:r>
              <a:rPr lang="en-GB" sz="4000" dirty="0" smtClean="0"/>
              <a:t> </a:t>
            </a:r>
            <a:r>
              <a:rPr lang="en-GB" sz="4000" dirty="0" err="1" smtClean="0"/>
              <a:t>nella</a:t>
            </a:r>
            <a:r>
              <a:rPr lang="en-GB" sz="4000" dirty="0" smtClean="0"/>
              <a:t> </a:t>
            </a:r>
            <a:r>
              <a:rPr lang="en-GB" sz="4000" dirty="0" err="1" smtClean="0"/>
              <a:t>letteratura</a:t>
            </a:r>
            <a:r>
              <a:rPr lang="en-GB" sz="4000" dirty="0" smtClean="0"/>
              <a:t>  </a:t>
            </a:r>
            <a:r>
              <a:rPr lang="en-GB" sz="4000" dirty="0" err="1" smtClean="0"/>
              <a:t>nazionale</a:t>
            </a:r>
            <a:r>
              <a:rPr lang="en-GB" sz="4000" dirty="0" smtClean="0"/>
              <a:t> e </a:t>
            </a:r>
            <a:r>
              <a:rPr lang="en-GB" sz="4000" dirty="0" err="1" smtClean="0"/>
              <a:t>internazionale</a:t>
            </a:r>
            <a:r>
              <a:rPr lang="en-GB" sz="4000" dirty="0" smtClean="0"/>
              <a:t> </a:t>
            </a:r>
            <a:r>
              <a:rPr lang="en-GB" sz="4000" dirty="0" err="1" smtClean="0"/>
              <a:t>sugli</a:t>
            </a:r>
            <a:r>
              <a:rPr lang="en-GB" sz="4000" dirty="0" smtClean="0"/>
              <a:t> </a:t>
            </a:r>
            <a:r>
              <a:rPr lang="en-GB" sz="4000" dirty="0" err="1" smtClean="0"/>
              <a:t>incentivi</a:t>
            </a:r>
            <a:r>
              <a:rPr lang="en-GB" sz="4000" dirty="0" smtClean="0"/>
              <a:t> </a:t>
            </a:r>
            <a:r>
              <a:rPr lang="en-GB" sz="4000" dirty="0" err="1" smtClean="0"/>
              <a:t>alle</a:t>
            </a:r>
            <a:r>
              <a:rPr lang="en-GB" sz="4000" dirty="0" smtClean="0"/>
              <a:t> </a:t>
            </a:r>
            <a:r>
              <a:rPr lang="en-GB" sz="4000" dirty="0" err="1" smtClean="0"/>
              <a:t>assunzioni</a:t>
            </a:r>
            <a:r>
              <a:rPr lang="en-GB" sz="4000" dirty="0" smtClean="0"/>
              <a:t>:</a:t>
            </a:r>
          </a:p>
          <a:p>
            <a:r>
              <a:rPr lang="en-GB" sz="4000" dirty="0" err="1" smtClean="0"/>
              <a:t>Impatti</a:t>
            </a:r>
            <a:r>
              <a:rPr lang="en-GB" sz="4000" dirty="0" smtClean="0"/>
              <a:t> </a:t>
            </a:r>
            <a:r>
              <a:rPr lang="en-GB" sz="4000" dirty="0" err="1" smtClean="0"/>
              <a:t>positivi</a:t>
            </a:r>
            <a:r>
              <a:rPr lang="en-GB" sz="4000" dirty="0" smtClean="0"/>
              <a:t> in termini di </a:t>
            </a:r>
            <a:r>
              <a:rPr lang="en-GB" sz="4000" dirty="0" err="1" smtClean="0"/>
              <a:t>stabilizzazioni</a:t>
            </a:r>
            <a:r>
              <a:rPr lang="en-GB" sz="4000" dirty="0" smtClean="0"/>
              <a:t>, ma </a:t>
            </a:r>
            <a:r>
              <a:rPr lang="en-GB" sz="4000" dirty="0" err="1" smtClean="0"/>
              <a:t>anche</a:t>
            </a:r>
            <a:r>
              <a:rPr lang="en-GB" sz="4000" dirty="0" smtClean="0"/>
              <a:t> </a:t>
            </a:r>
            <a:r>
              <a:rPr lang="en-GB" sz="4000" dirty="0" err="1" smtClean="0"/>
              <a:t>perdite</a:t>
            </a:r>
            <a:r>
              <a:rPr lang="en-GB" sz="4000" dirty="0" smtClean="0"/>
              <a:t> “</a:t>
            </a:r>
            <a:r>
              <a:rPr lang="en-GB" sz="4000" dirty="0" err="1" smtClean="0"/>
              <a:t>secche</a:t>
            </a:r>
            <a:r>
              <a:rPr lang="en-GB" sz="4000" dirty="0" smtClean="0"/>
              <a:t>” </a:t>
            </a:r>
            <a:r>
              <a:rPr lang="en-GB" sz="4000" dirty="0" err="1" smtClean="0"/>
              <a:t>relativamente</a:t>
            </a:r>
            <a:r>
              <a:rPr lang="en-GB" sz="4000" dirty="0" smtClean="0"/>
              <a:t> </a:t>
            </a:r>
            <a:r>
              <a:rPr lang="en-GB" sz="4000" dirty="0" err="1" smtClean="0"/>
              <a:t>alte</a:t>
            </a:r>
            <a:endParaRPr lang="en-GB" sz="4000" dirty="0" smtClean="0"/>
          </a:p>
          <a:p>
            <a:r>
              <a:rPr lang="en-GB" sz="4000" dirty="0" err="1" smtClean="0"/>
              <a:t>Impatti</a:t>
            </a:r>
            <a:r>
              <a:rPr lang="en-GB" sz="4000" dirty="0" smtClean="0"/>
              <a:t> </a:t>
            </a:r>
            <a:r>
              <a:rPr lang="en-GB" sz="4000" dirty="0" err="1" smtClean="0"/>
              <a:t>limitati</a:t>
            </a:r>
            <a:r>
              <a:rPr lang="en-GB" sz="4000" dirty="0" smtClean="0"/>
              <a:t> </a:t>
            </a:r>
            <a:r>
              <a:rPr lang="en-GB" sz="4000" dirty="0" err="1" smtClean="0"/>
              <a:t>delle</a:t>
            </a:r>
            <a:r>
              <a:rPr lang="en-GB" sz="4000" dirty="0" smtClean="0"/>
              <a:t> </a:t>
            </a:r>
            <a:r>
              <a:rPr lang="en-GB" sz="4000" dirty="0" err="1" smtClean="0"/>
              <a:t>misure</a:t>
            </a:r>
            <a:r>
              <a:rPr lang="en-GB" sz="4000" dirty="0" smtClean="0"/>
              <a:t> di </a:t>
            </a:r>
            <a:r>
              <a:rPr lang="en-GB" sz="4000" dirty="0" err="1" smtClean="0"/>
              <a:t>assunzioni</a:t>
            </a:r>
            <a:r>
              <a:rPr lang="en-GB" sz="4000" dirty="0" smtClean="0"/>
              <a:t> </a:t>
            </a:r>
            <a:r>
              <a:rPr lang="en-GB" sz="4000" dirty="0" err="1" smtClean="0"/>
              <a:t>lavoratori</a:t>
            </a:r>
            <a:r>
              <a:rPr lang="en-GB" sz="4000" dirty="0" smtClean="0"/>
              <a:t> </a:t>
            </a:r>
            <a:r>
              <a:rPr lang="en-GB" sz="4000" dirty="0" err="1" smtClean="0"/>
              <a:t>svantaggiati</a:t>
            </a:r>
            <a:r>
              <a:rPr lang="en-GB" sz="4000" dirty="0" smtClean="0"/>
              <a:t> (</a:t>
            </a:r>
            <a:r>
              <a:rPr lang="en-GB" sz="4000" dirty="0" err="1" smtClean="0"/>
              <a:t>l’incentivo</a:t>
            </a:r>
            <a:r>
              <a:rPr lang="en-GB" sz="4000" dirty="0" smtClean="0"/>
              <a:t> non è </a:t>
            </a:r>
            <a:r>
              <a:rPr lang="en-GB" sz="4000" dirty="0" err="1" smtClean="0"/>
              <a:t>sufficiente</a:t>
            </a:r>
            <a:r>
              <a:rPr lang="en-GB" sz="4000" dirty="0" smtClean="0"/>
              <a:t> a “</a:t>
            </a:r>
            <a:r>
              <a:rPr lang="en-GB" sz="4000" dirty="0" err="1" smtClean="0"/>
              <a:t>controbilanciare</a:t>
            </a:r>
            <a:r>
              <a:rPr lang="en-GB" sz="4000" dirty="0" smtClean="0"/>
              <a:t>” </a:t>
            </a:r>
            <a:r>
              <a:rPr lang="en-GB" sz="4000" dirty="0" err="1" smtClean="0"/>
              <a:t>il</a:t>
            </a:r>
            <a:r>
              <a:rPr lang="en-GB" sz="4000" dirty="0" smtClean="0"/>
              <a:t> </a:t>
            </a:r>
            <a:r>
              <a:rPr lang="en-GB" sz="4000" dirty="0" err="1" smtClean="0"/>
              <a:t>rischio</a:t>
            </a:r>
            <a:r>
              <a:rPr lang="en-GB" sz="4000" dirty="0" smtClean="0"/>
              <a:t> di </a:t>
            </a:r>
            <a:r>
              <a:rPr lang="en-GB" sz="4000" dirty="0" err="1" smtClean="0"/>
              <a:t>assumere</a:t>
            </a:r>
            <a:r>
              <a:rPr lang="en-GB" sz="4000" dirty="0" smtClean="0"/>
              <a:t> un </a:t>
            </a:r>
            <a:r>
              <a:rPr lang="en-GB" sz="4000" dirty="0" err="1" smtClean="0"/>
              <a:t>lavoratore</a:t>
            </a:r>
            <a:r>
              <a:rPr lang="en-GB" sz="4000" dirty="0" smtClean="0"/>
              <a:t> </a:t>
            </a:r>
            <a:r>
              <a:rPr lang="en-GB" sz="4000" dirty="0" err="1" smtClean="0"/>
              <a:t>sconosciuto</a:t>
            </a:r>
            <a:endParaRPr lang="en-GB" sz="4000" dirty="0" smtClean="0"/>
          </a:p>
          <a:p>
            <a:pPr>
              <a:buNone/>
            </a:pPr>
            <a:r>
              <a:rPr lang="en-GB" sz="4000" dirty="0" err="1" smtClean="0"/>
              <a:t>Necessità</a:t>
            </a:r>
            <a:r>
              <a:rPr lang="en-GB" sz="4000" dirty="0" smtClean="0"/>
              <a:t> di </a:t>
            </a:r>
            <a:r>
              <a:rPr lang="en-GB" sz="4000" dirty="0" err="1" smtClean="0"/>
              <a:t>programmare</a:t>
            </a:r>
            <a:r>
              <a:rPr lang="en-GB" sz="4000" dirty="0" smtClean="0"/>
              <a:t> </a:t>
            </a:r>
            <a:r>
              <a:rPr lang="en-GB" sz="4000" dirty="0" err="1" smtClean="0"/>
              <a:t>misure</a:t>
            </a:r>
            <a:r>
              <a:rPr lang="en-GB" sz="4000" dirty="0" smtClean="0"/>
              <a:t> </a:t>
            </a:r>
            <a:r>
              <a:rPr lang="en-GB" sz="4000" dirty="0" err="1" smtClean="0"/>
              <a:t>complementari</a:t>
            </a:r>
            <a:r>
              <a:rPr lang="en-GB" sz="4000" dirty="0" smtClean="0"/>
              <a:t> a </a:t>
            </a:r>
            <a:r>
              <a:rPr lang="en-GB" sz="4000" dirty="0" err="1" smtClean="0"/>
              <a:t>quanto</a:t>
            </a:r>
            <a:r>
              <a:rPr lang="en-GB" sz="4000" dirty="0" smtClean="0"/>
              <a:t> </a:t>
            </a:r>
            <a:r>
              <a:rPr lang="en-GB" sz="4000" dirty="0" err="1" smtClean="0"/>
              <a:t>già</a:t>
            </a:r>
            <a:r>
              <a:rPr lang="en-GB" sz="4000" dirty="0" smtClean="0"/>
              <a:t> </a:t>
            </a:r>
            <a:r>
              <a:rPr lang="en-GB" sz="4000" dirty="0" err="1" smtClean="0"/>
              <a:t>avviene</a:t>
            </a:r>
            <a:r>
              <a:rPr lang="en-GB" sz="4000" dirty="0" smtClean="0"/>
              <a:t> a </a:t>
            </a:r>
            <a:r>
              <a:rPr lang="en-GB" sz="4000" dirty="0" err="1" smtClean="0"/>
              <a:t>livello</a:t>
            </a:r>
            <a:r>
              <a:rPr lang="en-GB" sz="4000" dirty="0" smtClean="0"/>
              <a:t> </a:t>
            </a:r>
            <a:r>
              <a:rPr lang="en-GB" sz="4000" dirty="0" err="1" smtClean="0"/>
              <a:t>nazionale</a:t>
            </a:r>
            <a:r>
              <a:rPr lang="en-GB" sz="4000" dirty="0" smtClean="0"/>
              <a:t> (</a:t>
            </a:r>
            <a:r>
              <a:rPr lang="en-GB" sz="4000" dirty="0" err="1" smtClean="0"/>
              <a:t>evitare</a:t>
            </a:r>
            <a:r>
              <a:rPr lang="en-GB" sz="4000" dirty="0" smtClean="0"/>
              <a:t> </a:t>
            </a:r>
            <a:r>
              <a:rPr lang="en-GB" sz="4000" dirty="0" err="1" smtClean="0"/>
              <a:t>duplicazioni</a:t>
            </a:r>
            <a:r>
              <a:rPr lang="en-GB" sz="4000" dirty="0" smtClean="0"/>
              <a:t>) e </a:t>
            </a:r>
            <a:r>
              <a:rPr lang="en-GB" sz="4000" dirty="0" err="1" smtClean="0"/>
              <a:t>cadenzare</a:t>
            </a:r>
            <a:r>
              <a:rPr lang="en-GB" sz="4000" dirty="0" smtClean="0"/>
              <a:t> con </a:t>
            </a:r>
            <a:r>
              <a:rPr lang="en-GB" sz="4000" dirty="0" err="1" smtClean="0"/>
              <a:t>attenzione</a:t>
            </a:r>
            <a:r>
              <a:rPr lang="en-GB" sz="4000" dirty="0" smtClean="0"/>
              <a:t> le </a:t>
            </a:r>
            <a:r>
              <a:rPr lang="en-GB" sz="4000" dirty="0" err="1" smtClean="0"/>
              <a:t>misure</a:t>
            </a:r>
            <a:r>
              <a:rPr lang="en-GB" sz="4000" dirty="0" smtClean="0"/>
              <a:t> </a:t>
            </a:r>
            <a:r>
              <a:rPr lang="en-GB" sz="4000" dirty="0" err="1" smtClean="0"/>
              <a:t>nel</a:t>
            </a:r>
            <a:r>
              <a:rPr lang="en-GB" sz="4000" dirty="0" smtClean="0"/>
              <a:t> tempo per </a:t>
            </a:r>
            <a:r>
              <a:rPr lang="en-GB" sz="4000" dirty="0" err="1" smtClean="0"/>
              <a:t>evitare</a:t>
            </a:r>
            <a:r>
              <a:rPr lang="en-GB" sz="4000" dirty="0" smtClean="0"/>
              <a:t> </a:t>
            </a:r>
            <a:r>
              <a:rPr lang="en-GB" sz="4000" dirty="0" err="1" smtClean="0"/>
              <a:t>effetti</a:t>
            </a:r>
            <a:r>
              <a:rPr lang="en-GB" sz="4000" dirty="0" smtClean="0"/>
              <a:t> di </a:t>
            </a:r>
            <a:r>
              <a:rPr lang="en-GB" sz="4000" dirty="0" err="1" smtClean="0"/>
              <a:t>sostituzione</a:t>
            </a:r>
            <a:r>
              <a:rPr lang="en-GB" sz="4000" dirty="0" smtClean="0"/>
              <a:t> </a:t>
            </a:r>
            <a:r>
              <a:rPr lang="en-GB" sz="4000" dirty="0" err="1" smtClean="0"/>
              <a:t>temporale</a:t>
            </a:r>
            <a:endParaRPr lang="it-IT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Lezioni apprese – disegno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3300" dirty="0" smtClean="0"/>
              <a:t> </a:t>
            </a:r>
            <a:r>
              <a:rPr lang="en-GB" sz="3300" dirty="0" smtClean="0"/>
              <a:t>Il </a:t>
            </a:r>
            <a:r>
              <a:rPr lang="en-GB" sz="3300" dirty="0" err="1" smtClean="0"/>
              <a:t>confronto</a:t>
            </a:r>
            <a:r>
              <a:rPr lang="en-GB" sz="3300" dirty="0" smtClean="0"/>
              <a:t> </a:t>
            </a:r>
            <a:r>
              <a:rPr lang="en-GB" sz="3300" dirty="0" err="1" smtClean="0"/>
              <a:t>tra</a:t>
            </a:r>
            <a:r>
              <a:rPr lang="en-GB" sz="3300" dirty="0" smtClean="0"/>
              <a:t> </a:t>
            </a:r>
            <a:r>
              <a:rPr lang="en-GB" sz="3300" dirty="0" err="1" smtClean="0"/>
              <a:t>i</a:t>
            </a:r>
            <a:r>
              <a:rPr lang="en-GB" sz="3300" dirty="0" smtClean="0"/>
              <a:t> due </a:t>
            </a:r>
            <a:r>
              <a:rPr lang="en-GB" sz="3300" dirty="0" err="1" smtClean="0"/>
              <a:t>approcci</a:t>
            </a:r>
            <a:r>
              <a:rPr lang="en-GB" sz="3300" dirty="0" smtClean="0"/>
              <a:t> </a:t>
            </a:r>
            <a:r>
              <a:rPr lang="en-GB" sz="3300" dirty="0" err="1" smtClean="0"/>
              <a:t>sembrerebbe</a:t>
            </a:r>
            <a:r>
              <a:rPr lang="en-GB" sz="3300" dirty="0" smtClean="0"/>
              <a:t> </a:t>
            </a:r>
            <a:r>
              <a:rPr lang="en-GB" sz="3300" dirty="0" err="1" smtClean="0"/>
              <a:t>indicare</a:t>
            </a:r>
            <a:r>
              <a:rPr lang="en-GB" sz="3300" dirty="0" smtClean="0"/>
              <a:t> </a:t>
            </a:r>
            <a:r>
              <a:rPr lang="en-GB" sz="3300" dirty="0" err="1" smtClean="0"/>
              <a:t>che</a:t>
            </a:r>
            <a:r>
              <a:rPr lang="en-GB" sz="3300" dirty="0" smtClean="0"/>
              <a:t> </a:t>
            </a:r>
            <a:r>
              <a:rPr lang="en-GB" sz="3300" dirty="0" err="1" smtClean="0"/>
              <a:t>l’approccio</a:t>
            </a:r>
            <a:r>
              <a:rPr lang="en-GB" sz="3300" dirty="0" smtClean="0"/>
              <a:t> “non </a:t>
            </a:r>
            <a:r>
              <a:rPr lang="en-GB" sz="3300" dirty="0" err="1" smtClean="0"/>
              <a:t>razionato</a:t>
            </a:r>
            <a:r>
              <a:rPr lang="en-GB" sz="3300" dirty="0" smtClean="0"/>
              <a:t>” </a:t>
            </a:r>
            <a:r>
              <a:rPr lang="en-GB" sz="3300" dirty="0" err="1" smtClean="0"/>
              <a:t>può</a:t>
            </a:r>
            <a:r>
              <a:rPr lang="en-GB" sz="3300" dirty="0" smtClean="0"/>
              <a:t> </a:t>
            </a:r>
            <a:r>
              <a:rPr lang="en-GB" sz="3300" dirty="0" err="1" smtClean="0"/>
              <a:t>portare</a:t>
            </a:r>
            <a:r>
              <a:rPr lang="en-GB" sz="3300" dirty="0" smtClean="0"/>
              <a:t> a </a:t>
            </a:r>
            <a:r>
              <a:rPr lang="en-GB" sz="3300" dirty="0" err="1" smtClean="0"/>
              <a:t>una</a:t>
            </a:r>
            <a:r>
              <a:rPr lang="en-GB" sz="3300" dirty="0" smtClean="0"/>
              <a:t> </a:t>
            </a:r>
            <a:r>
              <a:rPr lang="en-GB" sz="3300" dirty="0" err="1" smtClean="0"/>
              <a:t>sovrastima</a:t>
            </a:r>
            <a:r>
              <a:rPr lang="en-GB" sz="3300" dirty="0" smtClean="0"/>
              <a:t> </a:t>
            </a:r>
            <a:r>
              <a:rPr lang="en-GB" sz="3300" dirty="0" err="1" smtClean="0"/>
              <a:t>degli</a:t>
            </a:r>
            <a:r>
              <a:rPr lang="en-GB" sz="3300" dirty="0" smtClean="0"/>
              <a:t> </a:t>
            </a:r>
            <a:r>
              <a:rPr lang="en-GB" sz="3300" dirty="0" err="1" smtClean="0"/>
              <a:t>impatti</a:t>
            </a:r>
            <a:r>
              <a:rPr lang="en-GB" sz="3300" dirty="0" smtClean="0"/>
              <a:t> </a:t>
            </a:r>
          </a:p>
          <a:p>
            <a:r>
              <a:rPr lang="it-IT" dirty="0" smtClean="0"/>
              <a:t>Il </a:t>
            </a:r>
            <a:r>
              <a:rPr lang="it-IT" sz="3300" dirty="0" smtClean="0"/>
              <a:t>confronto tra risultati ottenuti utilizzando l’approccio razionato e non razionato sottolinea l’importanza della strategia empirica adottata per valutare l’effetto della politica in particolare riguardo alla costruzione del gruppo di controllo.</a:t>
            </a:r>
          </a:p>
          <a:p>
            <a:r>
              <a:rPr lang="it-IT" sz="3300" dirty="0" smtClean="0"/>
              <a:t>Poiché il problema è ridurre le differenze di partenza, poter disporre di due gruppi che hanno risposto alla politica (uno di trattati e l’altro no) garantisce una maggiore vicinanza al risultato vero.</a:t>
            </a:r>
          </a:p>
          <a:p>
            <a:r>
              <a:rPr lang="it-IT" sz="3300" dirty="0" smtClean="0"/>
              <a:t>Un’implicazione è l’importanza di tenere conto delle strategie valutative ed relative esigenze informative già al momento della programmazione delle misure</a:t>
            </a:r>
            <a:endParaRPr lang="it-IT" sz="33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4345" y="822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Lezioni apprese – disegno della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618" y="2213552"/>
            <a:ext cx="105156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 smtClean="0"/>
          </a:p>
          <a:p>
            <a:pPr marL="0" indent="0">
              <a:buNone/>
            </a:pPr>
            <a:r>
              <a:rPr lang="it-IT" dirty="0" smtClean="0"/>
              <a:t>Il disegno di valutazione dovrebbe essere integrato nel disegno della misura già a livello della sua programmazione:</a:t>
            </a:r>
          </a:p>
          <a:p>
            <a:pPr>
              <a:buFontTx/>
              <a:buChar char="-"/>
            </a:pPr>
            <a:r>
              <a:rPr lang="it-IT" dirty="0" smtClean="0"/>
              <a:t>Identificazione del gruppo dei beneficiari e del gruppo di controllo (ad es. approccio razionato)</a:t>
            </a:r>
          </a:p>
          <a:p>
            <a:pPr>
              <a:buFontTx/>
              <a:buChar char="-"/>
            </a:pPr>
            <a:r>
              <a:rPr lang="it-IT" dirty="0" smtClean="0"/>
              <a:t>Raccogliere informazioni utili alla valutazione di impatto (ad es. nel dossier di candidatura o tramite indagini ad hoc)</a:t>
            </a:r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4345" y="822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Lezioni apprese – Disegno della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618" y="2213552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Programmazione 2014-2020</a:t>
            </a:r>
          </a:p>
          <a:p>
            <a:pPr>
              <a:buFontTx/>
              <a:buChar char="-"/>
            </a:pPr>
            <a:r>
              <a:rPr lang="it-IT" dirty="0" err="1" smtClean="0"/>
              <a:t>Evidence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policy, Orientamento ai risultati</a:t>
            </a:r>
          </a:p>
          <a:p>
            <a:pPr>
              <a:buFontTx/>
              <a:buChar char="-"/>
            </a:pPr>
            <a:r>
              <a:rPr lang="it-IT" dirty="0" smtClean="0"/>
              <a:t>Focus su valutazione (contributo al raggiungimento obiettivi specifici, collegamento EU2020..): Ruolo importante valutazione </a:t>
            </a:r>
            <a:r>
              <a:rPr lang="it-IT" dirty="0" err="1" smtClean="0"/>
              <a:t>controfattuale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Importanza del benchmark/comparabilità</a:t>
            </a:r>
          </a:p>
          <a:p>
            <a:pPr>
              <a:buFontTx/>
              <a:buChar char="-"/>
            </a:pPr>
            <a:r>
              <a:rPr lang="it-IT" dirty="0" smtClean="0"/>
              <a:t>Vedi analisi svolte da CE su programmazione (coerenza, </a:t>
            </a:r>
            <a:r>
              <a:rPr lang="it-IT" dirty="0" err="1" smtClean="0"/>
              <a:t>result-orientation</a:t>
            </a:r>
            <a:r>
              <a:rPr lang="it-IT" dirty="0" smtClean="0"/>
              <a:t>, </a:t>
            </a:r>
            <a:r>
              <a:rPr lang="it-IT" dirty="0" err="1" smtClean="0"/>
              <a:t>Helpdesk</a:t>
            </a:r>
            <a:r>
              <a:rPr lang="it-IT" dirty="0" smtClean="0"/>
              <a:t> valutazione) e su implementazione EU28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e contatti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per maggiori informazioni</a:t>
            </a:r>
          </a:p>
          <a:p>
            <a:pPr algn="ctr">
              <a:buNone/>
            </a:pPr>
            <a:r>
              <a:rPr lang="it-IT" dirty="0" smtClean="0">
                <a:hlinkClick r:id="rId2"/>
              </a:rPr>
              <a:t>www.impattofse.eu</a:t>
            </a: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>
                <a:hlinkClick r:id="rId3"/>
              </a:rPr>
              <a:t>pagnini@fondazionebrodolini.it</a:t>
            </a:r>
            <a:endParaRPr lang="it-IT" dirty="0" smtClean="0"/>
          </a:p>
          <a:p>
            <a:pPr algn="ctr">
              <a:buNone/>
            </a:pPr>
            <a:r>
              <a:rPr lang="it-IT" dirty="0" smtClean="0">
                <a:hlinkClick r:id="rId4"/>
              </a:rPr>
              <a:t>www.fondazionebrodolini.it</a:t>
            </a:r>
            <a:endParaRPr lang="it-IT" dirty="0" smtClean="0"/>
          </a:p>
          <a:p>
            <a:pPr algn="ctr">
              <a:buNone/>
            </a:pPr>
            <a:endParaRPr lang="it-IT" dirty="0"/>
          </a:p>
        </p:txBody>
      </p:sp>
      <p:pic>
        <p:nvPicPr>
          <p:cNvPr id="4" name="Immagine 3" descr="C:\Users\Daniela Palumbo\Lavori\controfattuale-SITO\logo-web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1093" y="1417639"/>
            <a:ext cx="4307840" cy="123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1438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La metodologia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222872"/>
            <a:ext cx="11317995" cy="4903291"/>
          </a:xfrm>
        </p:spPr>
        <p:txBody>
          <a:bodyPr>
            <a:normAutofit lnSpcReduction="10000"/>
          </a:bodyPr>
          <a:lstStyle/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I </a:t>
            </a:r>
            <a:r>
              <a:rPr lang="en-GB" sz="2800" dirty="0" err="1" smtClean="0"/>
              <a:t>dati</a:t>
            </a:r>
            <a:r>
              <a:rPr lang="en-GB" sz="2800" dirty="0" smtClean="0"/>
              <a:t> per </a:t>
            </a:r>
            <a:r>
              <a:rPr lang="en-GB" sz="2800" dirty="0" err="1" smtClean="0"/>
              <a:t>l’analisi</a:t>
            </a:r>
            <a:r>
              <a:rPr lang="en-GB" sz="2800" dirty="0" smtClean="0"/>
              <a:t> </a:t>
            </a:r>
            <a:r>
              <a:rPr lang="en-GB" sz="2800" dirty="0" err="1" smtClean="0"/>
              <a:t>sono</a:t>
            </a:r>
            <a:r>
              <a:rPr lang="en-GB" sz="2800" dirty="0" smtClean="0"/>
              <a:t> </a:t>
            </a:r>
            <a:r>
              <a:rPr lang="en-GB" sz="2800" dirty="0" err="1" smtClean="0"/>
              <a:t>ottenuti</a:t>
            </a:r>
            <a:r>
              <a:rPr lang="en-GB" sz="2800" dirty="0" smtClean="0"/>
              <a:t> </a:t>
            </a:r>
            <a:r>
              <a:rPr lang="en-GB" sz="2800" dirty="0" err="1" smtClean="0"/>
              <a:t>unendo</a:t>
            </a:r>
            <a:r>
              <a:rPr lang="en-GB" sz="2800" dirty="0" smtClean="0"/>
              <a:t> – </a:t>
            </a:r>
            <a:r>
              <a:rPr lang="en-GB" sz="2800" dirty="0" err="1" smtClean="0"/>
              <a:t>tramite</a:t>
            </a:r>
            <a:r>
              <a:rPr lang="en-GB" sz="2800" dirty="0" smtClean="0"/>
              <a:t> </a:t>
            </a:r>
            <a:r>
              <a:rPr lang="en-GB" sz="2800" dirty="0" err="1" smtClean="0"/>
              <a:t>il</a:t>
            </a:r>
            <a:r>
              <a:rPr lang="en-GB" sz="2800" dirty="0" smtClean="0"/>
              <a:t> </a:t>
            </a:r>
            <a:r>
              <a:rPr lang="en-GB" sz="2800" dirty="0" err="1" smtClean="0"/>
              <a:t>codice</a:t>
            </a:r>
            <a:r>
              <a:rPr lang="en-GB" sz="2800" dirty="0" smtClean="0"/>
              <a:t> </a:t>
            </a:r>
            <a:r>
              <a:rPr lang="en-GB" sz="2800" dirty="0" err="1" smtClean="0"/>
              <a:t>fiscale</a:t>
            </a:r>
            <a:r>
              <a:rPr lang="en-GB" sz="2800" dirty="0" smtClean="0"/>
              <a:t> </a:t>
            </a:r>
            <a:r>
              <a:rPr lang="en-GB" sz="2800" dirty="0" err="1" smtClean="0"/>
              <a:t>aziendale</a:t>
            </a:r>
            <a:r>
              <a:rPr lang="en-GB" sz="2800" dirty="0" smtClean="0"/>
              <a:t> – </a:t>
            </a:r>
            <a:r>
              <a:rPr lang="en-GB" sz="2800" dirty="0" err="1" smtClean="0"/>
              <a:t>il</a:t>
            </a:r>
            <a:r>
              <a:rPr lang="en-GB" sz="2800" dirty="0" smtClean="0"/>
              <a:t> database </a:t>
            </a:r>
            <a:r>
              <a:rPr lang="en-GB" sz="2800" dirty="0" err="1" smtClean="0"/>
              <a:t>delle</a:t>
            </a:r>
            <a:r>
              <a:rPr lang="en-GB" sz="2800" dirty="0" smtClean="0"/>
              <a:t> </a:t>
            </a:r>
            <a:r>
              <a:rPr lang="en-GB" sz="2800" dirty="0" err="1" smtClean="0"/>
              <a:t>Comunicazioni</a:t>
            </a:r>
            <a:r>
              <a:rPr lang="en-GB" sz="2800" dirty="0" smtClean="0"/>
              <a:t> </a:t>
            </a:r>
            <a:r>
              <a:rPr lang="en-GB" sz="2800" dirty="0" err="1" smtClean="0"/>
              <a:t>Obbligatorie</a:t>
            </a:r>
            <a:r>
              <a:rPr lang="en-GB" sz="2800" dirty="0" smtClean="0"/>
              <a:t> con </a:t>
            </a:r>
            <a:r>
              <a:rPr lang="en-GB" sz="2800" dirty="0" err="1" smtClean="0"/>
              <a:t>i</a:t>
            </a:r>
            <a:r>
              <a:rPr lang="en-GB" sz="2800" dirty="0" smtClean="0"/>
              <a:t> dataset </a:t>
            </a:r>
            <a:r>
              <a:rPr lang="en-GB" sz="2800" dirty="0" err="1" smtClean="0"/>
              <a:t>regionali</a:t>
            </a:r>
            <a:r>
              <a:rPr lang="en-GB" sz="2800" dirty="0" smtClean="0"/>
              <a:t> </a:t>
            </a:r>
            <a:r>
              <a:rPr lang="en-GB" sz="2800" dirty="0" err="1" smtClean="0"/>
              <a:t>amministrativi</a:t>
            </a:r>
            <a:r>
              <a:rPr lang="en-GB" sz="2800" dirty="0" smtClean="0"/>
              <a:t> </a:t>
            </a:r>
            <a:r>
              <a:rPr lang="en-GB" sz="2800" dirty="0" err="1" smtClean="0"/>
              <a:t>sulle</a:t>
            </a:r>
            <a:r>
              <a:rPr lang="en-GB" sz="2800" dirty="0" smtClean="0"/>
              <a:t> </a:t>
            </a:r>
            <a:r>
              <a:rPr lang="en-GB" sz="2800" dirty="0" err="1" smtClean="0"/>
              <a:t>imprese</a:t>
            </a:r>
            <a:r>
              <a:rPr lang="en-GB" sz="2800" dirty="0" smtClean="0"/>
              <a:t> </a:t>
            </a:r>
            <a:r>
              <a:rPr lang="en-GB" sz="2800" dirty="0" err="1" smtClean="0"/>
              <a:t>che</a:t>
            </a:r>
            <a:r>
              <a:rPr lang="en-GB" sz="2800" dirty="0" smtClean="0"/>
              <a:t> </a:t>
            </a:r>
            <a:r>
              <a:rPr lang="en-GB" sz="2800" dirty="0" err="1" smtClean="0"/>
              <a:t>hanno</a:t>
            </a:r>
            <a:r>
              <a:rPr lang="en-GB" sz="2800" dirty="0" smtClean="0"/>
              <a:t> (e, se </a:t>
            </a:r>
            <a:r>
              <a:rPr lang="en-GB" sz="2800" dirty="0" err="1" smtClean="0"/>
              <a:t>possibile</a:t>
            </a:r>
            <a:r>
              <a:rPr lang="en-GB" sz="2800" dirty="0" smtClean="0"/>
              <a:t>, non </a:t>
            </a:r>
            <a:r>
              <a:rPr lang="en-GB" sz="2800" dirty="0" err="1" smtClean="0"/>
              <a:t>hanno</a:t>
            </a:r>
            <a:r>
              <a:rPr lang="en-GB" sz="2800" dirty="0" smtClean="0"/>
              <a:t>) </a:t>
            </a:r>
            <a:r>
              <a:rPr lang="en-GB" sz="2800" dirty="0" err="1" smtClean="0"/>
              <a:t>beneficiato</a:t>
            </a:r>
            <a:r>
              <a:rPr lang="en-GB" sz="2800" dirty="0" smtClean="0"/>
              <a:t> </a:t>
            </a:r>
            <a:r>
              <a:rPr lang="en-GB" sz="2800" dirty="0" err="1" smtClean="0"/>
              <a:t>dei</a:t>
            </a:r>
            <a:r>
              <a:rPr lang="en-GB" sz="2800" dirty="0" smtClean="0"/>
              <a:t> </a:t>
            </a:r>
            <a:r>
              <a:rPr lang="en-GB" sz="2800" dirty="0" err="1" smtClean="0"/>
              <a:t>contributi</a:t>
            </a:r>
            <a:endParaRPr lang="en-GB" sz="2800" dirty="0" smtClean="0"/>
          </a:p>
          <a:p>
            <a:pPr algn="just"/>
            <a:r>
              <a:rPr lang="en-GB" sz="2800" dirty="0" smtClean="0"/>
              <a:t>Il database </a:t>
            </a:r>
            <a:r>
              <a:rPr lang="en-GB" sz="2800" dirty="0" err="1" smtClean="0"/>
              <a:t>delle</a:t>
            </a:r>
            <a:r>
              <a:rPr lang="en-GB" sz="2800" dirty="0" smtClean="0"/>
              <a:t> CO</a:t>
            </a:r>
          </a:p>
          <a:p>
            <a:pPr lvl="1" algn="just"/>
            <a:r>
              <a:rPr lang="en-GB" sz="2400" dirty="0" err="1" smtClean="0"/>
              <a:t>Copre</a:t>
            </a:r>
            <a:r>
              <a:rPr lang="en-GB" sz="2400" dirty="0" smtClean="0"/>
              <a:t> </a:t>
            </a:r>
            <a:r>
              <a:rPr lang="en-GB" sz="2400" dirty="0" err="1" smtClean="0"/>
              <a:t>tutte</a:t>
            </a:r>
            <a:r>
              <a:rPr lang="en-GB" sz="2400" dirty="0" smtClean="0"/>
              <a:t> le </a:t>
            </a:r>
            <a:r>
              <a:rPr lang="en-GB" sz="2400" dirty="0" err="1" smtClean="0"/>
              <a:t>variazioni</a:t>
            </a:r>
            <a:r>
              <a:rPr lang="en-GB" sz="2400" dirty="0" smtClean="0"/>
              <a:t> </a:t>
            </a:r>
            <a:r>
              <a:rPr lang="en-GB" sz="2400" dirty="0" err="1" smtClean="0"/>
              <a:t>contrattuali</a:t>
            </a:r>
            <a:r>
              <a:rPr lang="en-GB" sz="2400" dirty="0" smtClean="0"/>
              <a:t> (</a:t>
            </a:r>
            <a:r>
              <a:rPr lang="en-GB" sz="2400" dirty="0" err="1" smtClean="0"/>
              <a:t>assunzioni</a:t>
            </a:r>
            <a:r>
              <a:rPr lang="en-GB" sz="2400" dirty="0" smtClean="0"/>
              <a:t>, ma </a:t>
            </a:r>
            <a:r>
              <a:rPr lang="en-GB" sz="2400" dirty="0" err="1" smtClean="0"/>
              <a:t>anche</a:t>
            </a:r>
            <a:r>
              <a:rPr lang="en-GB" sz="2400" dirty="0" smtClean="0"/>
              <a:t> </a:t>
            </a:r>
            <a:r>
              <a:rPr lang="en-GB" sz="2400" dirty="0" err="1" smtClean="0"/>
              <a:t>rinnovi</a:t>
            </a:r>
            <a:r>
              <a:rPr lang="en-GB" sz="2400" dirty="0" smtClean="0"/>
              <a:t> </a:t>
            </a:r>
            <a:r>
              <a:rPr lang="en-GB" sz="2400" dirty="0" err="1" smtClean="0"/>
              <a:t>contrattuali</a:t>
            </a:r>
            <a:r>
              <a:rPr lang="en-GB" sz="2400" dirty="0" smtClean="0"/>
              <a:t> e </a:t>
            </a:r>
            <a:r>
              <a:rPr lang="en-GB" sz="2400" dirty="0" err="1" smtClean="0"/>
              <a:t>interruzioni</a:t>
            </a:r>
            <a:r>
              <a:rPr lang="en-GB" sz="2400" dirty="0" smtClean="0"/>
              <a:t>) per </a:t>
            </a:r>
            <a:r>
              <a:rPr lang="en-GB" sz="2400" dirty="0" err="1" smtClean="0"/>
              <a:t>tutte</a:t>
            </a:r>
            <a:r>
              <a:rPr lang="en-GB" sz="2400" dirty="0" smtClean="0"/>
              <a:t> le </a:t>
            </a:r>
            <a:r>
              <a:rPr lang="en-GB" sz="2400" dirty="0" err="1" smtClean="0"/>
              <a:t>regioni</a:t>
            </a:r>
            <a:r>
              <a:rPr lang="en-GB" sz="2400" dirty="0" smtClean="0"/>
              <a:t> a </a:t>
            </a:r>
            <a:r>
              <a:rPr lang="en-GB" sz="2400" dirty="0" err="1" smtClean="0"/>
              <a:t>partire</a:t>
            </a:r>
            <a:r>
              <a:rPr lang="en-GB" sz="2400" dirty="0" smtClean="0"/>
              <a:t> </a:t>
            </a:r>
            <a:r>
              <a:rPr lang="en-GB" sz="2400" dirty="0" err="1" smtClean="0"/>
              <a:t>dall’aprile</a:t>
            </a:r>
            <a:r>
              <a:rPr lang="en-GB" sz="2400" dirty="0" smtClean="0"/>
              <a:t> 2008;</a:t>
            </a:r>
          </a:p>
          <a:p>
            <a:pPr lvl="1" algn="just"/>
            <a:r>
              <a:rPr lang="en-GB" sz="2400" dirty="0" err="1" smtClean="0"/>
              <a:t>Fornisce</a:t>
            </a:r>
            <a:r>
              <a:rPr lang="en-GB" sz="2400" dirty="0" smtClean="0"/>
              <a:t> un set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dati</a:t>
            </a:r>
            <a:r>
              <a:rPr lang="en-GB" sz="2400" dirty="0" smtClean="0"/>
              <a:t> </a:t>
            </a:r>
            <a:r>
              <a:rPr lang="en-GB" sz="2400" dirty="0" err="1" smtClean="0"/>
              <a:t>ampio</a:t>
            </a:r>
            <a:r>
              <a:rPr lang="en-GB" sz="2400" dirty="0" smtClean="0"/>
              <a:t> e </a:t>
            </a:r>
            <a:r>
              <a:rPr lang="en-GB" sz="2400" dirty="0" err="1" smtClean="0"/>
              <a:t>dettagliato</a:t>
            </a:r>
            <a:r>
              <a:rPr lang="en-GB" sz="2400" dirty="0" smtClean="0"/>
              <a:t> </a:t>
            </a:r>
            <a:r>
              <a:rPr lang="en-GB" sz="2400" dirty="0" err="1" smtClean="0"/>
              <a:t>sulle</a:t>
            </a:r>
            <a:r>
              <a:rPr lang="en-GB" sz="2400" dirty="0" smtClean="0"/>
              <a:t> </a:t>
            </a:r>
            <a:r>
              <a:rPr lang="en-GB" sz="2400" dirty="0" err="1" smtClean="0"/>
              <a:t>caratteristiche</a:t>
            </a:r>
            <a:r>
              <a:rPr lang="en-GB" sz="2400" dirty="0" smtClean="0"/>
              <a:t> </a:t>
            </a:r>
            <a:r>
              <a:rPr lang="en-GB" sz="2400" dirty="0" err="1" smtClean="0"/>
              <a:t>dei</a:t>
            </a:r>
            <a:r>
              <a:rPr lang="en-GB" sz="2400" dirty="0" smtClean="0"/>
              <a:t> </a:t>
            </a:r>
            <a:r>
              <a:rPr lang="en-GB" sz="2400" dirty="0" err="1" smtClean="0"/>
              <a:t>contratti</a:t>
            </a:r>
            <a:r>
              <a:rPr lang="en-GB" sz="2400" dirty="0" smtClean="0"/>
              <a:t> </a:t>
            </a:r>
            <a:r>
              <a:rPr lang="en-GB" sz="2400" dirty="0" err="1" smtClean="0"/>
              <a:t>interessati</a:t>
            </a:r>
            <a:r>
              <a:rPr lang="en-GB" sz="2400" dirty="0" smtClean="0"/>
              <a:t> </a:t>
            </a:r>
            <a:r>
              <a:rPr lang="en-GB" sz="2400" dirty="0" err="1" smtClean="0"/>
              <a:t>dalle</a:t>
            </a:r>
            <a:r>
              <a:rPr lang="en-GB" sz="2400" dirty="0" smtClean="0"/>
              <a:t> CO (</a:t>
            </a:r>
            <a:r>
              <a:rPr lang="en-GB" sz="2400" dirty="0" err="1" smtClean="0"/>
              <a:t>tipologia</a:t>
            </a:r>
            <a:r>
              <a:rPr lang="en-GB" sz="2400" dirty="0" smtClean="0"/>
              <a:t>, data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inizio</a:t>
            </a:r>
            <a:r>
              <a:rPr lang="en-GB" sz="2400" dirty="0" smtClean="0"/>
              <a:t> e fine, </a:t>
            </a:r>
            <a:r>
              <a:rPr lang="en-GB" sz="2400" dirty="0" err="1" smtClean="0"/>
              <a:t>professione</a:t>
            </a:r>
            <a:r>
              <a:rPr lang="en-GB" sz="2400" dirty="0" smtClean="0"/>
              <a:t> </a:t>
            </a:r>
            <a:r>
              <a:rPr lang="en-GB" sz="2400" dirty="0" err="1" smtClean="0"/>
              <a:t>fino</a:t>
            </a:r>
            <a:r>
              <a:rPr lang="en-GB" sz="2400" dirty="0" smtClean="0"/>
              <a:t> al </a:t>
            </a:r>
            <a:r>
              <a:rPr lang="en-GB" sz="2400" dirty="0" err="1" smtClean="0"/>
              <a:t>terzo</a:t>
            </a:r>
            <a:r>
              <a:rPr lang="en-GB" sz="2400" dirty="0" smtClean="0"/>
              <a:t> digit </a:t>
            </a:r>
            <a:r>
              <a:rPr lang="en-GB" sz="2400" dirty="0" err="1" smtClean="0"/>
              <a:t>della</a:t>
            </a:r>
            <a:r>
              <a:rPr lang="en-GB" sz="2400" dirty="0" smtClean="0"/>
              <a:t> </a:t>
            </a:r>
            <a:r>
              <a:rPr lang="en-GB" sz="2400" dirty="0" err="1" smtClean="0"/>
              <a:t>classificazione</a:t>
            </a:r>
            <a:r>
              <a:rPr lang="en-GB" sz="2400" dirty="0" smtClean="0"/>
              <a:t> ISCO-2008), </a:t>
            </a:r>
            <a:r>
              <a:rPr lang="en-GB" sz="2400" dirty="0" err="1" smtClean="0"/>
              <a:t>delle</a:t>
            </a:r>
            <a:r>
              <a:rPr lang="en-GB" sz="2400" dirty="0" smtClean="0"/>
              <a:t> </a:t>
            </a:r>
            <a:r>
              <a:rPr lang="en-GB" sz="2400" dirty="0" err="1" smtClean="0"/>
              <a:t>imprese</a:t>
            </a:r>
            <a:r>
              <a:rPr lang="en-GB" sz="2400" dirty="0" smtClean="0"/>
              <a:t> (</a:t>
            </a:r>
            <a:r>
              <a:rPr lang="en-GB" sz="2400" dirty="0" err="1" smtClean="0"/>
              <a:t>localizzazione</a:t>
            </a:r>
            <a:r>
              <a:rPr lang="en-GB" sz="2400" dirty="0" smtClean="0"/>
              <a:t> </a:t>
            </a:r>
            <a:r>
              <a:rPr lang="en-GB" sz="2400" dirty="0" err="1" smtClean="0"/>
              <a:t>provinciale</a:t>
            </a:r>
            <a:r>
              <a:rPr lang="en-GB" sz="2400" dirty="0" smtClean="0"/>
              <a:t> e </a:t>
            </a:r>
            <a:r>
              <a:rPr lang="en-GB" sz="2400" dirty="0" err="1" smtClean="0"/>
              <a:t>settore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attività</a:t>
            </a:r>
            <a:r>
              <a:rPr lang="en-GB" sz="2400" dirty="0" smtClean="0"/>
              <a:t> </a:t>
            </a:r>
            <a:r>
              <a:rPr lang="en-GB" sz="2400" dirty="0" err="1" smtClean="0"/>
              <a:t>fino</a:t>
            </a:r>
            <a:r>
              <a:rPr lang="en-GB" sz="2400" dirty="0" smtClean="0"/>
              <a:t> al </a:t>
            </a:r>
            <a:r>
              <a:rPr lang="en-GB" sz="2400" dirty="0" err="1" smtClean="0"/>
              <a:t>quinto</a:t>
            </a:r>
            <a:r>
              <a:rPr lang="en-GB" sz="2400" dirty="0" smtClean="0"/>
              <a:t> digit </a:t>
            </a:r>
            <a:r>
              <a:rPr lang="en-GB" sz="2400" dirty="0" err="1" smtClean="0"/>
              <a:t>della</a:t>
            </a:r>
            <a:r>
              <a:rPr lang="en-GB" sz="2400" dirty="0" smtClean="0"/>
              <a:t> </a:t>
            </a:r>
            <a:r>
              <a:rPr lang="en-GB" sz="2400" dirty="0" err="1" smtClean="0"/>
              <a:t>classificazione</a:t>
            </a:r>
            <a:r>
              <a:rPr lang="en-GB" sz="2400" dirty="0" smtClean="0"/>
              <a:t> </a:t>
            </a:r>
            <a:r>
              <a:rPr lang="en-GB" sz="2400" dirty="0" err="1" smtClean="0"/>
              <a:t>Nace</a:t>
            </a:r>
            <a:r>
              <a:rPr lang="en-GB" sz="2400" dirty="0" smtClean="0"/>
              <a:t> rev. 2), e del </a:t>
            </a:r>
            <a:r>
              <a:rPr lang="en-GB" sz="2400" dirty="0" err="1" smtClean="0"/>
              <a:t>lavoratore</a:t>
            </a:r>
            <a:r>
              <a:rPr lang="en-GB" sz="2400" dirty="0" smtClean="0"/>
              <a:t> (</a:t>
            </a:r>
            <a:r>
              <a:rPr lang="en-GB" sz="2400" dirty="0" err="1" smtClean="0"/>
              <a:t>genere</a:t>
            </a:r>
            <a:r>
              <a:rPr lang="en-GB" sz="2400" dirty="0" smtClean="0"/>
              <a:t>, </a:t>
            </a:r>
            <a:r>
              <a:rPr lang="en-GB" sz="2400" dirty="0" err="1" smtClean="0"/>
              <a:t>età</a:t>
            </a:r>
            <a:r>
              <a:rPr lang="en-GB" sz="2400" dirty="0" smtClean="0"/>
              <a:t>, </a:t>
            </a:r>
            <a:r>
              <a:rPr lang="en-GB" sz="2400" dirty="0" err="1" smtClean="0"/>
              <a:t>luogo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</a:t>
            </a:r>
            <a:r>
              <a:rPr lang="en-GB" sz="2400" dirty="0" err="1" smtClean="0"/>
              <a:t>nascita</a:t>
            </a:r>
            <a:r>
              <a:rPr lang="en-GB" sz="2400" dirty="0" smtClean="0"/>
              <a:t> e </a:t>
            </a:r>
            <a:r>
              <a:rPr lang="en-GB" sz="2400" dirty="0" err="1" smtClean="0"/>
              <a:t>residenza</a:t>
            </a:r>
            <a:r>
              <a:rPr lang="en-GB" sz="2400" dirty="0" smtClean="0"/>
              <a:t>, </a:t>
            </a:r>
            <a:r>
              <a:rPr lang="en-GB" sz="2400" dirty="0" err="1" smtClean="0"/>
              <a:t>titolo</a:t>
            </a:r>
            <a:r>
              <a:rPr lang="en-GB" sz="2400" dirty="0" smtClean="0"/>
              <a:t> </a:t>
            </a:r>
            <a:r>
              <a:rPr lang="en-GB" sz="2400" dirty="0" err="1" smtClean="0"/>
              <a:t>di</a:t>
            </a:r>
            <a:r>
              <a:rPr lang="en-GB" sz="2400" dirty="0" smtClean="0"/>
              <a:t> studio)</a:t>
            </a:r>
            <a:endParaRPr lang="it-IT" sz="2400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417639"/>
            <a:ext cx="109728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4353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					</a:t>
            </a:r>
            <a:r>
              <a:rPr lang="en-US" sz="4800" dirty="0" err="1" smtClean="0"/>
              <a:t>Attività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3000" dirty="0" err="1" smtClean="0"/>
              <a:t>Raccolta</a:t>
            </a:r>
            <a:r>
              <a:rPr lang="en-US" sz="3000" dirty="0" smtClean="0"/>
              <a:t> </a:t>
            </a:r>
            <a:r>
              <a:rPr lang="en-US" sz="3000" dirty="0" err="1" smtClean="0"/>
              <a:t>dati</a:t>
            </a:r>
            <a:r>
              <a:rPr lang="en-US" sz="3000" dirty="0" smtClean="0"/>
              <a:t>, </a:t>
            </a:r>
            <a:r>
              <a:rPr lang="en-US" sz="3000" dirty="0" err="1" smtClean="0"/>
              <a:t>analisi</a:t>
            </a:r>
            <a:endParaRPr lang="en-US" sz="3000" dirty="0" smtClean="0"/>
          </a:p>
          <a:p>
            <a:pPr lvl="0" algn="just"/>
            <a:r>
              <a:rPr lang="en-US" sz="3000" dirty="0" smtClean="0"/>
              <a:t>Prima </a:t>
            </a:r>
            <a:r>
              <a:rPr lang="en-US" sz="3000" dirty="0" err="1" smtClean="0"/>
              <a:t>restituzione</a:t>
            </a:r>
            <a:r>
              <a:rPr lang="en-US" sz="3000" dirty="0" smtClean="0"/>
              <a:t> a </a:t>
            </a:r>
            <a:r>
              <a:rPr lang="en-US" sz="3000" dirty="0" err="1" smtClean="0"/>
              <a:t>livello</a:t>
            </a:r>
            <a:r>
              <a:rPr lang="en-US" sz="3000" dirty="0" smtClean="0"/>
              <a:t> </a:t>
            </a:r>
            <a:r>
              <a:rPr lang="en-US" sz="3000" dirty="0" err="1" smtClean="0"/>
              <a:t>regionale</a:t>
            </a:r>
            <a:endParaRPr lang="en-US" sz="3000" dirty="0" smtClean="0"/>
          </a:p>
          <a:p>
            <a:pPr lvl="0" algn="just"/>
            <a:r>
              <a:rPr lang="en-US" sz="3000" dirty="0" err="1" smtClean="0"/>
              <a:t>Redazione</a:t>
            </a:r>
            <a:r>
              <a:rPr lang="en-US" sz="3000" dirty="0" smtClean="0"/>
              <a:t> del </a:t>
            </a:r>
            <a:r>
              <a:rPr lang="en-US" sz="3000" dirty="0" err="1" smtClean="0"/>
              <a:t>rapporto</a:t>
            </a:r>
            <a:r>
              <a:rPr lang="en-US" sz="3000" dirty="0" smtClean="0"/>
              <a:t> finale</a:t>
            </a:r>
          </a:p>
          <a:p>
            <a:pPr lvl="0" algn="just"/>
            <a:r>
              <a:rPr lang="en-US" sz="3000" dirty="0" err="1" smtClean="0"/>
              <a:t>Seminario</a:t>
            </a:r>
            <a:r>
              <a:rPr lang="en-US" sz="3000" dirty="0" smtClean="0"/>
              <a:t> </a:t>
            </a:r>
            <a:r>
              <a:rPr lang="en-US" sz="3000" dirty="0" err="1" smtClean="0"/>
              <a:t>ristretto</a:t>
            </a:r>
            <a:r>
              <a:rPr lang="en-US" sz="3000" dirty="0" smtClean="0"/>
              <a:t> a </a:t>
            </a:r>
            <a:r>
              <a:rPr lang="en-US" sz="3000" dirty="0" err="1" smtClean="0"/>
              <a:t>livello</a:t>
            </a:r>
            <a:r>
              <a:rPr lang="en-US" sz="3000" dirty="0" smtClean="0"/>
              <a:t> </a:t>
            </a:r>
            <a:r>
              <a:rPr lang="en-US" sz="3000" dirty="0" err="1" smtClean="0"/>
              <a:t>europeo</a:t>
            </a:r>
            <a:r>
              <a:rPr lang="en-US" sz="3000" dirty="0" smtClean="0"/>
              <a:t> (6 </a:t>
            </a:r>
            <a:r>
              <a:rPr lang="en-US" sz="3000" dirty="0" err="1" smtClean="0"/>
              <a:t>maggio</a:t>
            </a:r>
            <a:r>
              <a:rPr lang="en-US" sz="3000" dirty="0" smtClean="0"/>
              <a:t> 2015)</a:t>
            </a:r>
          </a:p>
          <a:p>
            <a:pPr lvl="0" algn="just"/>
            <a:r>
              <a:rPr lang="en-US" sz="3000" dirty="0" err="1" smtClean="0"/>
              <a:t>Conferenza</a:t>
            </a:r>
            <a:r>
              <a:rPr lang="en-US" sz="3000" dirty="0" smtClean="0"/>
              <a:t> </a:t>
            </a:r>
            <a:r>
              <a:rPr lang="en-US" sz="3000" dirty="0" err="1" smtClean="0"/>
              <a:t>nazionale</a:t>
            </a:r>
            <a:r>
              <a:rPr lang="en-US" sz="3000" dirty="0" smtClean="0"/>
              <a:t> (13 </a:t>
            </a:r>
            <a:r>
              <a:rPr lang="en-US" sz="3000" dirty="0" err="1" smtClean="0"/>
              <a:t>maggio</a:t>
            </a:r>
            <a:r>
              <a:rPr lang="en-US" sz="3000" dirty="0" smtClean="0"/>
              <a:t> 2015)</a:t>
            </a:r>
          </a:p>
          <a:p>
            <a:pPr lvl="0" algn="just"/>
            <a:r>
              <a:rPr lang="en-US" sz="3000" dirty="0" err="1" smtClean="0"/>
              <a:t>Conferenza</a:t>
            </a:r>
            <a:r>
              <a:rPr lang="en-US" sz="3000" dirty="0" smtClean="0"/>
              <a:t> </a:t>
            </a:r>
            <a:r>
              <a:rPr lang="en-US" sz="3000" dirty="0" err="1" smtClean="0"/>
              <a:t>internazionale</a:t>
            </a:r>
            <a:r>
              <a:rPr lang="en-US" sz="3000" dirty="0" smtClean="0"/>
              <a:t> ESF Partnership meeting (</a:t>
            </a:r>
            <a:r>
              <a:rPr lang="en-US" sz="3000" dirty="0" err="1" smtClean="0"/>
              <a:t>novembre</a:t>
            </a:r>
            <a:r>
              <a:rPr lang="en-US" sz="3000" dirty="0" smtClean="0"/>
              <a:t> 2015)</a:t>
            </a:r>
          </a:p>
        </p:txBody>
      </p:sp>
    </p:spTree>
    <p:extLst>
      <p:ext uri="{BB962C8B-B14F-4D97-AF65-F5344CB8AC3E}">
        <p14:creationId xmlns:p14="http://schemas.microsoft.com/office/powerpoint/2010/main" xmlns="" val="18239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			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		Il progetto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36120"/>
            <a:ext cx="10972800" cy="4519240"/>
          </a:xfrm>
        </p:spPr>
        <p:txBody>
          <a:bodyPr>
            <a:normAutofit lnSpcReduction="10000"/>
          </a:bodyPr>
          <a:lstStyle/>
          <a:p>
            <a:pPr algn="just"/>
            <a:endParaRPr lang="en-GB" sz="2800" dirty="0" smtClean="0"/>
          </a:p>
          <a:p>
            <a:pPr algn="just"/>
            <a:r>
              <a:rPr lang="en-GB" sz="2800" dirty="0" err="1" smtClean="0"/>
              <a:t>Progetto</a:t>
            </a:r>
            <a:r>
              <a:rPr lang="en-GB" sz="2800" dirty="0" smtClean="0"/>
              <a:t> </a:t>
            </a:r>
            <a:r>
              <a:rPr lang="en-GB" sz="2800" dirty="0" err="1" smtClean="0"/>
              <a:t>pilota</a:t>
            </a:r>
            <a:r>
              <a:rPr lang="en-GB" sz="2800" dirty="0" smtClean="0"/>
              <a:t> </a:t>
            </a:r>
            <a:r>
              <a:rPr lang="en-GB" sz="2800" dirty="0" err="1" smtClean="0"/>
              <a:t>promosso</a:t>
            </a:r>
            <a:r>
              <a:rPr lang="en-GB" sz="2800" dirty="0" smtClean="0"/>
              <a:t> </a:t>
            </a:r>
            <a:r>
              <a:rPr lang="en-GB" sz="2800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Commissione</a:t>
            </a:r>
            <a:r>
              <a:rPr lang="en-GB" sz="2800" dirty="0" smtClean="0"/>
              <a:t> </a:t>
            </a:r>
            <a:r>
              <a:rPr lang="en-GB" sz="2800" dirty="0" err="1" smtClean="0"/>
              <a:t>Europea</a:t>
            </a:r>
            <a:r>
              <a:rPr lang="en-GB" dirty="0" smtClean="0"/>
              <a:t>, </a:t>
            </a:r>
            <a:r>
              <a:rPr lang="en-GB" sz="2800" dirty="0" smtClean="0"/>
              <a:t>DG </a:t>
            </a:r>
            <a:r>
              <a:rPr lang="en-GB" dirty="0" err="1" smtClean="0"/>
              <a:t>Occupazione</a:t>
            </a:r>
            <a:r>
              <a:rPr lang="en-GB" dirty="0" smtClean="0"/>
              <a:t> </a:t>
            </a:r>
            <a:r>
              <a:rPr lang="en-GB" sz="2800" dirty="0" smtClean="0"/>
              <a:t>per la </a:t>
            </a:r>
            <a:r>
              <a:rPr lang="en-GB" sz="2800" dirty="0" err="1" smtClean="0"/>
              <a:t>sperimentazione</a:t>
            </a:r>
            <a:r>
              <a:rPr lang="en-GB" sz="2800" dirty="0" smtClean="0"/>
              <a:t> di </a:t>
            </a:r>
            <a:r>
              <a:rPr lang="en-GB" sz="2800" dirty="0" err="1" smtClean="0"/>
              <a:t>valutazioni</a:t>
            </a:r>
            <a:r>
              <a:rPr lang="en-GB" sz="2800" dirty="0" smtClean="0"/>
              <a:t> di </a:t>
            </a:r>
            <a:r>
              <a:rPr lang="en-GB" sz="2800" dirty="0" err="1" smtClean="0"/>
              <a:t>impatto</a:t>
            </a:r>
            <a:r>
              <a:rPr lang="en-GB" sz="2800" dirty="0" smtClean="0"/>
              <a:t> </a:t>
            </a:r>
            <a:r>
              <a:rPr lang="en-GB" sz="2800" dirty="0" err="1" smtClean="0"/>
              <a:t>controfattuale</a:t>
            </a:r>
            <a:r>
              <a:rPr lang="en-GB" sz="2800" dirty="0" smtClean="0"/>
              <a:t> FSE 2007-2013</a:t>
            </a:r>
          </a:p>
          <a:p>
            <a:pPr algn="just"/>
            <a:r>
              <a:rPr lang="en-GB" dirty="0" err="1" smtClean="0"/>
              <a:t>Coordinatore</a:t>
            </a:r>
            <a:r>
              <a:rPr lang="en-GB" dirty="0" smtClean="0"/>
              <a:t> </a:t>
            </a:r>
            <a:r>
              <a:rPr lang="en-GB" dirty="0" err="1" smtClean="0"/>
              <a:t>scientifico</a:t>
            </a:r>
            <a:r>
              <a:rPr lang="en-GB" dirty="0" smtClean="0"/>
              <a:t>: Fondazione G. Brodolini, </a:t>
            </a:r>
            <a:r>
              <a:rPr lang="en-GB" sz="2800" dirty="0" smtClean="0"/>
              <a:t>Partner: </a:t>
            </a:r>
            <a:r>
              <a:rPr lang="en-GB" sz="2800" dirty="0" err="1" smtClean="0"/>
              <a:t>AdG</a:t>
            </a:r>
            <a:r>
              <a:rPr lang="en-GB" sz="2800" dirty="0" smtClean="0"/>
              <a:t> FSE Calabria, Marche e Umbria</a:t>
            </a:r>
          </a:p>
          <a:p>
            <a:pPr algn="just"/>
            <a:r>
              <a:rPr lang="en-GB" sz="2800" dirty="0" err="1" smtClean="0"/>
              <a:t>Durata</a:t>
            </a:r>
            <a:r>
              <a:rPr lang="en-GB" sz="2800" dirty="0" smtClean="0"/>
              <a:t>: </a:t>
            </a:r>
            <a:r>
              <a:rPr lang="en-GB" dirty="0" err="1" smtClean="0"/>
              <a:t>da</a:t>
            </a:r>
            <a:r>
              <a:rPr lang="en-GB" sz="2800" dirty="0" smtClean="0"/>
              <a:t> </a:t>
            </a:r>
            <a:r>
              <a:rPr lang="en-GB" sz="2800" dirty="0" err="1" smtClean="0"/>
              <a:t>marzo</a:t>
            </a:r>
            <a:r>
              <a:rPr lang="en-GB" sz="2800" dirty="0" smtClean="0"/>
              <a:t> 2014 a </a:t>
            </a:r>
            <a:r>
              <a:rPr lang="en-GB" sz="2800" dirty="0" err="1" smtClean="0"/>
              <a:t>maggio</a:t>
            </a:r>
            <a:r>
              <a:rPr lang="en-GB" sz="2800" dirty="0" smtClean="0"/>
              <a:t> 2015</a:t>
            </a:r>
          </a:p>
          <a:p>
            <a:pPr algn="just"/>
            <a:r>
              <a:rPr lang="en-GB" dirty="0" err="1" smtClean="0"/>
              <a:t>Innovatività</a:t>
            </a:r>
            <a:r>
              <a:rPr lang="en-GB" dirty="0" smtClean="0"/>
              <a:t>: </a:t>
            </a:r>
            <a:r>
              <a:rPr lang="en-GB" dirty="0" err="1" smtClean="0"/>
              <a:t>valutazione</a:t>
            </a:r>
            <a:r>
              <a:rPr lang="en-GB" dirty="0" smtClean="0"/>
              <a:t> </a:t>
            </a:r>
            <a:r>
              <a:rPr lang="en-GB" dirty="0" err="1" smtClean="0"/>
              <a:t>impatto</a:t>
            </a:r>
            <a:r>
              <a:rPr lang="en-GB" dirty="0" smtClean="0"/>
              <a:t> di </a:t>
            </a:r>
            <a:r>
              <a:rPr lang="en-GB" dirty="0" err="1" smtClean="0"/>
              <a:t>misure</a:t>
            </a:r>
            <a:r>
              <a:rPr lang="en-GB" dirty="0" smtClean="0"/>
              <a:t> </a:t>
            </a:r>
            <a:r>
              <a:rPr lang="en-GB" dirty="0" err="1" smtClean="0"/>
              <a:t>lato</a:t>
            </a:r>
            <a:r>
              <a:rPr lang="en-GB" dirty="0" smtClean="0"/>
              <a:t> “</a:t>
            </a:r>
            <a:r>
              <a:rPr lang="en-GB" dirty="0" err="1" smtClean="0"/>
              <a:t>offerta</a:t>
            </a:r>
            <a:r>
              <a:rPr lang="en-GB" dirty="0" smtClean="0"/>
              <a:t>”, </a:t>
            </a:r>
            <a:r>
              <a:rPr lang="en-GB" dirty="0" err="1" smtClean="0"/>
              <a:t>coinvolgimento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AdG</a:t>
            </a:r>
            <a:endParaRPr lang="en-GB" dirty="0" smtClean="0"/>
          </a:p>
          <a:p>
            <a:pPr algn="just"/>
            <a:r>
              <a:rPr lang="en-GB" dirty="0" err="1" smtClean="0"/>
              <a:t>Rilevanza</a:t>
            </a:r>
            <a:r>
              <a:rPr lang="en-GB" dirty="0" smtClean="0"/>
              <a:t> </a:t>
            </a:r>
            <a:r>
              <a:rPr lang="en-GB" dirty="0" err="1" smtClean="0"/>
              <a:t>programmazione</a:t>
            </a:r>
            <a:r>
              <a:rPr lang="en-GB" dirty="0" smtClean="0"/>
              <a:t> 2014-2020: </a:t>
            </a:r>
            <a:r>
              <a:rPr lang="en-GB" dirty="0" err="1" smtClean="0"/>
              <a:t>maggiore</a:t>
            </a:r>
            <a:r>
              <a:rPr lang="en-GB" dirty="0" smtClean="0"/>
              <a:t> </a:t>
            </a:r>
            <a:r>
              <a:rPr lang="en-GB" dirty="0" err="1" smtClean="0"/>
              <a:t>attenzione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valutazione</a:t>
            </a:r>
            <a:r>
              <a:rPr lang="en-GB" dirty="0" smtClean="0"/>
              <a:t>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impatti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politiche</a:t>
            </a:r>
            <a:endParaRPr lang="en-GB" sz="2800" dirty="0" smtClean="0"/>
          </a:p>
          <a:p>
            <a:pPr algn="just"/>
            <a:endParaRPr lang="en-GB" dirty="0" smtClean="0"/>
          </a:p>
          <a:p>
            <a:pPr algn="just">
              <a:buNone/>
            </a:pPr>
            <a:endParaRPr lang="en-GB" dirty="0" smtClean="0"/>
          </a:p>
          <a:p>
            <a:pPr algn="just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6252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dirty="0" err="1" smtClean="0"/>
              <a:t>Oggetto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valutazione</a:t>
            </a:r>
            <a:r>
              <a:rPr lang="en-GB" dirty="0" smtClean="0"/>
              <a:t>: </a:t>
            </a:r>
            <a:r>
              <a:rPr lang="en-GB" dirty="0" err="1" smtClean="0"/>
              <a:t>tre</a:t>
            </a:r>
            <a:r>
              <a:rPr lang="en-GB" dirty="0" smtClean="0"/>
              <a:t> diverse </a:t>
            </a:r>
            <a:r>
              <a:rPr lang="en-GB" dirty="0" err="1" smtClean="0"/>
              <a:t>misure</a:t>
            </a:r>
            <a:r>
              <a:rPr lang="en-GB" dirty="0" smtClean="0"/>
              <a:t> </a:t>
            </a:r>
            <a:r>
              <a:rPr lang="en-GB" dirty="0" err="1" smtClean="0"/>
              <a:t>finanziate</a:t>
            </a:r>
            <a:r>
              <a:rPr lang="en-GB" dirty="0" smtClean="0"/>
              <a:t> </a:t>
            </a:r>
            <a:r>
              <a:rPr lang="en-GB" dirty="0" err="1" smtClean="0"/>
              <a:t>dai</a:t>
            </a:r>
            <a:r>
              <a:rPr lang="en-GB" dirty="0" smtClean="0"/>
              <a:t> </a:t>
            </a:r>
            <a:r>
              <a:rPr lang="en-GB" dirty="0" err="1" smtClean="0"/>
              <a:t>rispettivi</a:t>
            </a:r>
            <a:r>
              <a:rPr lang="en-GB" dirty="0" smtClean="0"/>
              <a:t> POR FSE 2007-2013:</a:t>
            </a:r>
          </a:p>
          <a:p>
            <a:pPr lvl="1">
              <a:buFont typeface="Courier New" pitchFamily="49" charset="0"/>
              <a:buChar char="o"/>
            </a:pPr>
            <a:r>
              <a:rPr lang="en-GB" sz="2700" dirty="0" err="1" smtClean="0"/>
              <a:t>Aumentare</a:t>
            </a:r>
            <a:r>
              <a:rPr lang="en-GB" sz="2700" dirty="0" smtClean="0"/>
              <a:t> la quota di </a:t>
            </a:r>
            <a:r>
              <a:rPr lang="en-GB" sz="2700" dirty="0" err="1" smtClean="0"/>
              <a:t>occupati</a:t>
            </a:r>
            <a:r>
              <a:rPr lang="en-GB" sz="2700" dirty="0" smtClean="0"/>
              <a:t> con </a:t>
            </a:r>
            <a:r>
              <a:rPr lang="en-GB" sz="2700" dirty="0" err="1" smtClean="0"/>
              <a:t>contratti</a:t>
            </a:r>
            <a:r>
              <a:rPr lang="en-GB" sz="2700" dirty="0" smtClean="0"/>
              <a:t> a tempo </a:t>
            </a:r>
            <a:r>
              <a:rPr lang="en-GB" sz="2700" dirty="0" err="1" smtClean="0"/>
              <a:t>indeterminato</a:t>
            </a:r>
            <a:r>
              <a:rPr lang="en-GB" sz="2700" dirty="0" smtClean="0"/>
              <a:t> </a:t>
            </a:r>
            <a:r>
              <a:rPr lang="en-GB" sz="2700" dirty="0" err="1" smtClean="0"/>
              <a:t>sul</a:t>
            </a:r>
            <a:r>
              <a:rPr lang="en-GB" sz="2700" dirty="0" smtClean="0"/>
              <a:t> </a:t>
            </a:r>
            <a:r>
              <a:rPr lang="en-GB" sz="2700" dirty="0" err="1" smtClean="0"/>
              <a:t>totale</a:t>
            </a:r>
            <a:r>
              <a:rPr lang="en-GB" sz="2700" dirty="0" smtClean="0"/>
              <a:t> </a:t>
            </a:r>
            <a:r>
              <a:rPr lang="en-GB" sz="2700" dirty="0" err="1" smtClean="0"/>
              <a:t>degli</a:t>
            </a:r>
            <a:r>
              <a:rPr lang="en-GB" sz="2700" dirty="0" smtClean="0"/>
              <a:t> </a:t>
            </a:r>
            <a:r>
              <a:rPr lang="en-GB" sz="2700" dirty="0" err="1" smtClean="0"/>
              <a:t>occupati</a:t>
            </a:r>
            <a:r>
              <a:rPr lang="en-GB" sz="2700" dirty="0" smtClean="0"/>
              <a:t> </a:t>
            </a:r>
            <a:r>
              <a:rPr lang="en-GB" sz="2700" dirty="0" err="1" smtClean="0"/>
              <a:t>nelle</a:t>
            </a:r>
            <a:r>
              <a:rPr lang="en-GB" sz="2700" dirty="0" smtClean="0"/>
              <a:t> Marche e in Umbria</a:t>
            </a:r>
          </a:p>
          <a:p>
            <a:pPr lvl="1">
              <a:buFont typeface="Courier New" pitchFamily="49" charset="0"/>
              <a:buChar char="o"/>
            </a:pPr>
            <a:r>
              <a:rPr lang="en-GB" sz="2700" dirty="0" err="1" smtClean="0"/>
              <a:t>Promuovere</a:t>
            </a:r>
            <a:r>
              <a:rPr lang="en-GB" sz="2700" dirty="0" smtClean="0"/>
              <a:t> la </a:t>
            </a:r>
            <a:r>
              <a:rPr lang="en-GB" sz="2700" dirty="0" err="1" smtClean="0"/>
              <a:t>creazione</a:t>
            </a:r>
            <a:r>
              <a:rPr lang="en-GB" sz="2700" dirty="0" smtClean="0"/>
              <a:t> di </a:t>
            </a:r>
            <a:r>
              <a:rPr lang="en-GB" sz="2700" dirty="0" err="1" smtClean="0"/>
              <a:t>nuove</a:t>
            </a:r>
            <a:r>
              <a:rPr lang="en-GB" sz="2700" dirty="0" smtClean="0"/>
              <a:t> </a:t>
            </a:r>
            <a:r>
              <a:rPr lang="en-GB" sz="2700" dirty="0" err="1" smtClean="0"/>
              <a:t>posti</a:t>
            </a:r>
            <a:r>
              <a:rPr lang="en-GB" sz="2700" dirty="0" smtClean="0"/>
              <a:t> di </a:t>
            </a:r>
            <a:r>
              <a:rPr lang="en-GB" sz="2700" dirty="0" err="1" smtClean="0"/>
              <a:t>lavoro</a:t>
            </a:r>
            <a:r>
              <a:rPr lang="en-GB" sz="2700" dirty="0" smtClean="0"/>
              <a:t> in Calabria</a:t>
            </a:r>
          </a:p>
          <a:p>
            <a:r>
              <a:rPr lang="it-IT" dirty="0" smtClean="0"/>
              <a:t>Spirito al centro del progetto pilota, di cui presentiamo i risultati:</a:t>
            </a:r>
          </a:p>
          <a:p>
            <a:pPr lvl="1"/>
            <a:r>
              <a:rPr lang="it-IT" dirty="0" smtClean="0"/>
              <a:t>Cercare modalità operative da adottare «facilmente»</a:t>
            </a:r>
          </a:p>
          <a:p>
            <a:pPr lvl="1"/>
            <a:r>
              <a:rPr lang="it-IT" dirty="0" smtClean="0"/>
              <a:t>Accumulare esperienza ed evidenza, cioè risultati: la comparazione ci avvicina al vero</a:t>
            </a:r>
          </a:p>
          <a:p>
            <a:r>
              <a:rPr lang="it-IT" dirty="0" smtClean="0"/>
              <a:t>Per rafforzare l’attività dei decisori e la rispondenza ai bisogni dei cittadini</a:t>
            </a:r>
          </a:p>
          <a:p>
            <a:pPr lvl="1">
              <a:buFont typeface="Courier New" pitchFamily="49" charset="0"/>
              <a:buChar char="o"/>
            </a:pPr>
            <a:endParaRPr lang="en-GB" sz="2700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43822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047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	Obiettivi e metodi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036320"/>
            <a:ext cx="10972800" cy="5019040"/>
          </a:xfrm>
        </p:spPr>
        <p:txBody>
          <a:bodyPr>
            <a:no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La </a:t>
            </a:r>
            <a:r>
              <a:rPr lang="en-GB" dirty="0" err="1" smtClean="0"/>
              <a:t>valutazione</a:t>
            </a:r>
            <a:r>
              <a:rPr lang="en-GB" dirty="0" smtClean="0"/>
              <a:t> di </a:t>
            </a:r>
            <a:r>
              <a:rPr lang="en-GB" dirty="0" err="1" smtClean="0"/>
              <a:t>questa</a:t>
            </a:r>
            <a:r>
              <a:rPr lang="en-GB" dirty="0" smtClean="0"/>
              <a:t> </a:t>
            </a:r>
            <a:r>
              <a:rPr lang="en-GB" dirty="0" err="1" smtClean="0"/>
              <a:t>tipologia</a:t>
            </a:r>
            <a:r>
              <a:rPr lang="en-GB" dirty="0" smtClean="0"/>
              <a:t> di </a:t>
            </a:r>
            <a:r>
              <a:rPr lang="en-GB" dirty="0" err="1" smtClean="0"/>
              <a:t>misure</a:t>
            </a:r>
            <a:r>
              <a:rPr lang="en-GB" dirty="0" smtClean="0"/>
              <a:t> (</a:t>
            </a:r>
            <a:r>
              <a:rPr lang="en-GB" dirty="0" err="1" smtClean="0"/>
              <a:t>lato</a:t>
            </a:r>
            <a:r>
              <a:rPr lang="en-GB" dirty="0" smtClean="0"/>
              <a:t> </a:t>
            </a:r>
            <a:r>
              <a:rPr lang="en-GB" dirty="0" err="1" smtClean="0"/>
              <a:t>domanda</a:t>
            </a:r>
            <a:r>
              <a:rPr lang="en-GB" dirty="0" smtClean="0"/>
              <a:t>) è </a:t>
            </a:r>
            <a:r>
              <a:rPr lang="en-GB" dirty="0" err="1" smtClean="0"/>
              <a:t>importante</a:t>
            </a:r>
            <a:r>
              <a:rPr lang="en-GB" dirty="0" smtClean="0"/>
              <a:t> per diverse </a:t>
            </a:r>
            <a:r>
              <a:rPr lang="en-GB" dirty="0" err="1" smtClean="0"/>
              <a:t>ragioni</a:t>
            </a:r>
            <a:r>
              <a:rPr lang="en-GB" dirty="0" smtClean="0"/>
              <a:t>: 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GB" dirty="0" err="1" smtClean="0"/>
              <a:t>Rilevanza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dibattito</a:t>
            </a:r>
            <a:r>
              <a:rPr lang="en-GB" dirty="0" smtClean="0"/>
              <a:t> </a:t>
            </a:r>
            <a:r>
              <a:rPr lang="en-GB" dirty="0" err="1" smtClean="0"/>
              <a:t>nazionale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stimolo</a:t>
            </a:r>
            <a:r>
              <a:rPr lang="en-GB" dirty="0" smtClean="0"/>
              <a:t> </a:t>
            </a:r>
            <a:r>
              <a:rPr lang="en-GB" dirty="0" err="1" smtClean="0"/>
              <a:t>occupazione</a:t>
            </a:r>
            <a:r>
              <a:rPr lang="en-GB" dirty="0" smtClean="0"/>
              <a:t> e </a:t>
            </a:r>
            <a:r>
              <a:rPr lang="en-GB" dirty="0" err="1" smtClean="0"/>
              <a:t>domanda</a:t>
            </a:r>
            <a:r>
              <a:rPr lang="en-GB" dirty="0" smtClean="0"/>
              <a:t> </a:t>
            </a:r>
            <a:r>
              <a:rPr lang="en-GB" dirty="0" err="1" smtClean="0"/>
              <a:t>lavoro</a:t>
            </a:r>
            <a:endParaRPr lang="en-GB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GB" dirty="0" smtClean="0"/>
              <a:t>La </a:t>
            </a:r>
            <a:r>
              <a:rPr lang="en-GB" dirty="0" err="1" smtClean="0"/>
              <a:t>bontà</a:t>
            </a:r>
            <a:r>
              <a:rPr lang="en-GB" dirty="0" smtClean="0"/>
              <a:t> di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tipo</a:t>
            </a:r>
            <a:r>
              <a:rPr lang="en-GB" dirty="0" smtClean="0"/>
              <a:t> di </a:t>
            </a:r>
            <a:r>
              <a:rPr lang="en-GB" dirty="0" err="1" smtClean="0"/>
              <a:t>misure</a:t>
            </a:r>
            <a:r>
              <a:rPr lang="en-GB" dirty="0" smtClean="0"/>
              <a:t> </a:t>
            </a:r>
            <a:r>
              <a:rPr lang="en-GB" dirty="0" err="1" smtClean="0"/>
              <a:t>sul</a:t>
            </a:r>
            <a:r>
              <a:rPr lang="en-GB" dirty="0" smtClean="0"/>
              <a:t> </a:t>
            </a:r>
            <a:r>
              <a:rPr lang="en-GB" dirty="0" err="1" smtClean="0"/>
              <a:t>comportamento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datori</a:t>
            </a:r>
            <a:r>
              <a:rPr lang="en-GB" dirty="0" smtClean="0"/>
              <a:t> di </a:t>
            </a:r>
            <a:r>
              <a:rPr lang="en-GB" dirty="0" err="1" smtClean="0"/>
              <a:t>lavoro</a:t>
            </a:r>
            <a:r>
              <a:rPr lang="en-GB" dirty="0" smtClean="0"/>
              <a:t> è </a:t>
            </a:r>
            <a:r>
              <a:rPr lang="en-GB" dirty="0" err="1" smtClean="0"/>
              <a:t>oggetto</a:t>
            </a:r>
            <a:r>
              <a:rPr lang="en-GB" dirty="0" smtClean="0"/>
              <a:t> di </a:t>
            </a:r>
            <a:r>
              <a:rPr lang="en-GB" dirty="0" err="1" smtClean="0"/>
              <a:t>dibattito</a:t>
            </a:r>
            <a:r>
              <a:rPr lang="en-GB" dirty="0" smtClean="0"/>
              <a:t>: 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r>
              <a:rPr lang="en-GB" dirty="0" err="1" smtClean="0"/>
              <a:t>premio</a:t>
            </a:r>
            <a:r>
              <a:rPr lang="en-GB" dirty="0" smtClean="0"/>
              <a:t> per </a:t>
            </a:r>
            <a:r>
              <a:rPr lang="en-GB" dirty="0" err="1" smtClean="0"/>
              <a:t>decisioni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sarebbero</a:t>
            </a:r>
            <a:r>
              <a:rPr lang="en-GB" dirty="0" smtClean="0"/>
              <a:t> state </a:t>
            </a:r>
            <a:r>
              <a:rPr lang="en-GB" dirty="0" err="1" smtClean="0"/>
              <a:t>prese</a:t>
            </a:r>
            <a:r>
              <a:rPr lang="en-GB" dirty="0" smtClean="0"/>
              <a:t> </a:t>
            </a:r>
            <a:r>
              <a:rPr lang="en-GB" dirty="0" err="1" smtClean="0"/>
              <a:t>comunque</a:t>
            </a:r>
            <a:r>
              <a:rPr lang="en-GB" dirty="0" smtClean="0"/>
              <a:t> ii) </a:t>
            </a:r>
            <a:r>
              <a:rPr lang="en-GB" dirty="0" err="1" smtClean="0"/>
              <a:t>rischio</a:t>
            </a:r>
            <a:r>
              <a:rPr lang="en-GB" dirty="0" smtClean="0"/>
              <a:t> “</a:t>
            </a:r>
            <a:r>
              <a:rPr lang="en-GB" dirty="0" err="1" smtClean="0"/>
              <a:t>spiazzamento</a:t>
            </a:r>
            <a:r>
              <a:rPr lang="en-GB" dirty="0" smtClean="0"/>
              <a:t>” (crowding out): le </a:t>
            </a:r>
            <a:r>
              <a:rPr lang="en-GB" dirty="0" err="1" smtClean="0"/>
              <a:t>imprese</a:t>
            </a:r>
            <a:r>
              <a:rPr lang="en-GB" dirty="0" smtClean="0"/>
              <a:t> </a:t>
            </a:r>
            <a:r>
              <a:rPr lang="en-GB" dirty="0" err="1" smtClean="0"/>
              <a:t>orientano</a:t>
            </a:r>
            <a:r>
              <a:rPr lang="en-GB" dirty="0" smtClean="0"/>
              <a:t> le </a:t>
            </a:r>
            <a:r>
              <a:rPr lang="en-GB" dirty="0" err="1" smtClean="0"/>
              <a:t>loro</a:t>
            </a:r>
            <a:r>
              <a:rPr lang="en-GB" dirty="0" smtClean="0"/>
              <a:t> </a:t>
            </a:r>
            <a:r>
              <a:rPr lang="en-GB" dirty="0" err="1" smtClean="0"/>
              <a:t>scelte</a:t>
            </a:r>
            <a:r>
              <a:rPr lang="en-GB" dirty="0" smtClean="0"/>
              <a:t> verso </a:t>
            </a:r>
            <a:r>
              <a:rPr lang="en-GB" dirty="0" err="1" smtClean="0"/>
              <a:t>alcune</a:t>
            </a:r>
            <a:r>
              <a:rPr lang="en-GB" dirty="0" smtClean="0"/>
              <a:t> </a:t>
            </a:r>
            <a:r>
              <a:rPr lang="en-GB" dirty="0" err="1" smtClean="0"/>
              <a:t>tipologie</a:t>
            </a:r>
            <a:r>
              <a:rPr lang="en-GB" dirty="0" smtClean="0"/>
              <a:t> di </a:t>
            </a:r>
            <a:r>
              <a:rPr lang="en-GB" dirty="0" err="1" smtClean="0"/>
              <a:t>lavoratore</a:t>
            </a:r>
            <a:r>
              <a:rPr lang="en-GB" dirty="0" smtClean="0"/>
              <a:t>, o </a:t>
            </a:r>
            <a:r>
              <a:rPr lang="en-GB" dirty="0" err="1" smtClean="0"/>
              <a:t>modificano</a:t>
            </a:r>
            <a:r>
              <a:rPr lang="en-GB" dirty="0" smtClean="0"/>
              <a:t> la </a:t>
            </a:r>
            <a:r>
              <a:rPr lang="en-GB" dirty="0" err="1" smtClean="0"/>
              <a:t>tempisitica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loro</a:t>
            </a:r>
            <a:r>
              <a:rPr lang="en-GB" dirty="0" smtClean="0"/>
              <a:t> </a:t>
            </a:r>
            <a:r>
              <a:rPr lang="en-GB" dirty="0" err="1" smtClean="0"/>
              <a:t>decisioni</a:t>
            </a:r>
            <a:r>
              <a:rPr lang="en-GB" dirty="0" smtClean="0"/>
              <a:t> di </a:t>
            </a:r>
            <a:r>
              <a:rPr lang="en-GB" dirty="0" err="1" smtClean="0"/>
              <a:t>assuzione</a:t>
            </a:r>
            <a:r>
              <a:rPr lang="en-GB" dirty="0" smtClean="0"/>
              <a:t> (</a:t>
            </a:r>
            <a:r>
              <a:rPr lang="en-GB" dirty="0" err="1" smtClean="0"/>
              <a:t>spiazzamento</a:t>
            </a:r>
            <a:r>
              <a:rPr lang="en-GB" dirty="0" smtClean="0"/>
              <a:t> </a:t>
            </a:r>
            <a:r>
              <a:rPr lang="en-GB" dirty="0" err="1" smtClean="0"/>
              <a:t>temporale</a:t>
            </a:r>
            <a:r>
              <a:rPr lang="en-GB" dirty="0" smtClean="0"/>
              <a:t>) </a:t>
            </a:r>
            <a:r>
              <a:rPr lang="en-GB" dirty="0" err="1" smtClean="0"/>
              <a:t>senza</a:t>
            </a:r>
            <a:r>
              <a:rPr lang="en-GB" dirty="0" smtClean="0"/>
              <a:t> </a:t>
            </a:r>
            <a:r>
              <a:rPr lang="en-GB" dirty="0" err="1" smtClean="0"/>
              <a:t>generare</a:t>
            </a:r>
            <a:r>
              <a:rPr lang="en-GB" dirty="0" smtClean="0"/>
              <a:t> </a:t>
            </a:r>
            <a:r>
              <a:rPr lang="en-GB" dirty="0" err="1" smtClean="0"/>
              <a:t>occupazione</a:t>
            </a:r>
            <a:r>
              <a:rPr lang="en-GB" dirty="0" smtClean="0"/>
              <a:t> </a:t>
            </a:r>
            <a:r>
              <a:rPr lang="en-GB" dirty="0" err="1" smtClean="0"/>
              <a:t>aggiuntiva</a:t>
            </a:r>
            <a:r>
              <a:rPr lang="en-GB" dirty="0" smtClean="0"/>
              <a:t> o </a:t>
            </a:r>
            <a:r>
              <a:rPr lang="en-GB" dirty="0" err="1" smtClean="0"/>
              <a:t>crescita</a:t>
            </a:r>
            <a:r>
              <a:rPr lang="en-GB" dirty="0" smtClean="0"/>
              <a:t> di </a:t>
            </a:r>
            <a:r>
              <a:rPr lang="en-GB" dirty="0" err="1" smtClean="0"/>
              <a:t>forme</a:t>
            </a:r>
            <a:r>
              <a:rPr lang="en-GB" dirty="0" smtClean="0"/>
              <a:t> di </a:t>
            </a:r>
            <a:r>
              <a:rPr lang="en-GB" dirty="0" err="1" smtClean="0"/>
              <a:t>lavoro</a:t>
            </a:r>
            <a:r>
              <a:rPr lang="en-GB" dirty="0" smtClean="0"/>
              <a:t> </a:t>
            </a:r>
            <a:r>
              <a:rPr lang="en-GB" dirty="0" err="1" smtClean="0"/>
              <a:t>stabili</a:t>
            </a:r>
            <a:endParaRPr lang="it-IT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GB" dirty="0" err="1" smtClean="0"/>
              <a:t>Infine</a:t>
            </a:r>
            <a:r>
              <a:rPr lang="en-GB" dirty="0" smtClean="0"/>
              <a:t>, </a:t>
            </a:r>
            <a:r>
              <a:rPr lang="en-GB" dirty="0" err="1" smtClean="0"/>
              <a:t>l’evidenza</a:t>
            </a:r>
            <a:r>
              <a:rPr lang="en-GB" dirty="0" smtClean="0"/>
              <a:t> </a:t>
            </a:r>
            <a:r>
              <a:rPr lang="en-GB" dirty="0" err="1" smtClean="0"/>
              <a:t>empirica</a:t>
            </a:r>
            <a:r>
              <a:rPr lang="en-GB" dirty="0" smtClean="0"/>
              <a:t> circa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effetti</a:t>
            </a:r>
            <a:r>
              <a:rPr lang="en-GB" dirty="0" smtClean="0"/>
              <a:t> di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tipo</a:t>
            </a:r>
            <a:r>
              <a:rPr lang="en-GB" dirty="0" smtClean="0"/>
              <a:t> di </a:t>
            </a:r>
            <a:r>
              <a:rPr lang="en-GB" dirty="0" err="1" smtClean="0"/>
              <a:t>misure</a:t>
            </a:r>
            <a:r>
              <a:rPr lang="en-GB" dirty="0" smtClean="0"/>
              <a:t> è </a:t>
            </a:r>
            <a:r>
              <a:rPr lang="en-GB" dirty="0" err="1" smtClean="0"/>
              <a:t>ancora</a:t>
            </a:r>
            <a:r>
              <a:rPr lang="en-GB" dirty="0" smtClean="0"/>
              <a:t> </a:t>
            </a:r>
            <a:r>
              <a:rPr lang="en-GB" dirty="0" err="1" smtClean="0"/>
              <a:t>scarsa</a:t>
            </a:r>
            <a:endParaRPr lang="it-IT" dirty="0" smtClean="0"/>
          </a:p>
          <a:p>
            <a:pPr algn="just">
              <a:buNone/>
            </a:pPr>
            <a:endParaRPr lang="en-GB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399172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Domande della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619" y="1853334"/>
            <a:ext cx="10515600" cy="4351338"/>
          </a:xfr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lvl="1" indent="0" algn="just">
              <a:buNone/>
            </a:pPr>
            <a:r>
              <a:rPr lang="en-GB" sz="3600" dirty="0" err="1" smtClean="0"/>
              <a:t>Quali</a:t>
            </a:r>
            <a:r>
              <a:rPr lang="en-GB" sz="3600" dirty="0" smtClean="0"/>
              <a:t> </a:t>
            </a:r>
            <a:r>
              <a:rPr lang="en-GB" sz="3600" dirty="0" err="1" smtClean="0"/>
              <a:t>lezioni</a:t>
            </a:r>
            <a:r>
              <a:rPr lang="en-GB" sz="3600" dirty="0" smtClean="0"/>
              <a:t> </a:t>
            </a:r>
            <a:r>
              <a:rPr lang="en-GB" sz="3600" dirty="0" err="1" smtClean="0"/>
              <a:t>possono</a:t>
            </a:r>
            <a:r>
              <a:rPr lang="en-GB" sz="3600" dirty="0" smtClean="0"/>
              <a:t> </a:t>
            </a:r>
            <a:r>
              <a:rPr lang="en-GB" sz="3600" dirty="0" err="1" smtClean="0"/>
              <a:t>essere</a:t>
            </a:r>
            <a:r>
              <a:rPr lang="en-GB" sz="3600" dirty="0" smtClean="0"/>
              <a:t> </a:t>
            </a:r>
            <a:r>
              <a:rPr lang="en-GB" sz="3600" dirty="0" err="1" smtClean="0"/>
              <a:t>tratte</a:t>
            </a:r>
            <a:r>
              <a:rPr lang="en-GB" sz="3600" dirty="0" smtClean="0"/>
              <a:t> per le </a:t>
            </a:r>
            <a:r>
              <a:rPr lang="en-GB" sz="3600" dirty="0" err="1" smtClean="0"/>
              <a:t>AdG</a:t>
            </a:r>
            <a:r>
              <a:rPr lang="en-GB" sz="3600" dirty="0" smtClean="0"/>
              <a:t> e </a:t>
            </a:r>
            <a:r>
              <a:rPr lang="en-GB" sz="3600" dirty="0" err="1" smtClean="0"/>
              <a:t>i</a:t>
            </a:r>
            <a:r>
              <a:rPr lang="en-GB" sz="3600" dirty="0" smtClean="0"/>
              <a:t> policy maker in termini di:</a:t>
            </a:r>
          </a:p>
          <a:p>
            <a:pPr marL="0" lvl="1" indent="0" algn="just">
              <a:buFontTx/>
              <a:buChar char="-"/>
            </a:pPr>
            <a:r>
              <a:rPr lang="en-GB" sz="3600" i="1" dirty="0" err="1" smtClean="0"/>
              <a:t>Disegno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della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valutazione</a:t>
            </a:r>
            <a:endParaRPr lang="en-GB" sz="3600" i="1" dirty="0" smtClean="0"/>
          </a:p>
          <a:p>
            <a:pPr marL="0" lvl="1" indent="0" algn="just">
              <a:buFontTx/>
              <a:buChar char="-"/>
            </a:pPr>
            <a:r>
              <a:rPr lang="en-GB" sz="3600" i="1" dirty="0" err="1" smtClean="0"/>
              <a:t>Disegno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della</a:t>
            </a:r>
            <a:r>
              <a:rPr lang="en-GB" sz="3600" i="1" dirty="0" smtClean="0"/>
              <a:t> </a:t>
            </a:r>
            <a:r>
              <a:rPr lang="en-GB" sz="3600" i="1" dirty="0" err="1" smtClean="0"/>
              <a:t>misura</a:t>
            </a:r>
            <a:endParaRPr lang="en-GB" sz="3600" i="1" dirty="0" smtClean="0"/>
          </a:p>
          <a:p>
            <a:pPr marL="0" lvl="1" indent="0" algn="just">
              <a:buNone/>
            </a:pPr>
            <a:endParaRPr lang="en-GB" sz="3600" dirty="0" smtClean="0"/>
          </a:p>
          <a:p>
            <a:pPr marL="0" lvl="1" indent="0" algn="just">
              <a:buNone/>
            </a:pPr>
            <a:r>
              <a:rPr lang="en-GB" sz="3600" dirty="0" smtClean="0"/>
              <a:t>In </a:t>
            </a:r>
            <a:r>
              <a:rPr lang="en-GB" sz="3600" dirty="0" err="1" smtClean="0"/>
              <a:t>che</a:t>
            </a:r>
            <a:r>
              <a:rPr lang="en-GB" sz="3600" dirty="0" smtClean="0"/>
              <a:t> </a:t>
            </a:r>
            <a:r>
              <a:rPr lang="en-GB" sz="3600" dirty="0" err="1" smtClean="0"/>
              <a:t>misura</a:t>
            </a:r>
            <a:r>
              <a:rPr lang="en-GB" sz="3600" dirty="0" smtClean="0"/>
              <a:t> </a:t>
            </a:r>
            <a:r>
              <a:rPr lang="en-GB" sz="3600" dirty="0" err="1" smtClean="0"/>
              <a:t>questi</a:t>
            </a:r>
            <a:r>
              <a:rPr lang="en-GB" sz="3600" dirty="0" smtClean="0"/>
              <a:t> </a:t>
            </a:r>
            <a:r>
              <a:rPr lang="en-GB" sz="3600" dirty="0" err="1" smtClean="0"/>
              <a:t>interventi</a:t>
            </a:r>
            <a:r>
              <a:rPr lang="en-GB" sz="3600" dirty="0" smtClean="0"/>
              <a:t> </a:t>
            </a:r>
            <a:r>
              <a:rPr lang="en-GB" sz="3600" dirty="0" err="1" smtClean="0"/>
              <a:t>possono</a:t>
            </a:r>
            <a:r>
              <a:rPr lang="en-GB" sz="3600" dirty="0" smtClean="0"/>
              <a:t> </a:t>
            </a:r>
            <a:r>
              <a:rPr lang="en-GB" sz="3600" dirty="0" err="1" smtClean="0"/>
              <a:t>considerarsi</a:t>
            </a:r>
            <a:r>
              <a:rPr lang="en-GB" sz="3600" dirty="0" smtClean="0"/>
              <a:t> </a:t>
            </a:r>
            <a:r>
              <a:rPr lang="en-GB" sz="3600" dirty="0" err="1" smtClean="0"/>
              <a:t>efficaci</a:t>
            </a:r>
            <a:r>
              <a:rPr lang="en-GB" sz="3600" dirty="0" smtClean="0"/>
              <a:t>?</a:t>
            </a:r>
          </a:p>
          <a:p>
            <a:pPr marL="0" lvl="1" indent="0" algn="just">
              <a:buNone/>
            </a:pPr>
            <a:r>
              <a:rPr lang="en-GB" sz="3600" dirty="0" err="1" smtClean="0"/>
              <a:t>Cosa</a:t>
            </a:r>
            <a:r>
              <a:rPr lang="en-GB" sz="3600" dirty="0" smtClean="0"/>
              <a:t> </a:t>
            </a:r>
            <a:r>
              <a:rPr lang="en-GB" sz="3600" dirty="0" err="1" smtClean="0"/>
              <a:t>sarebbe</a:t>
            </a:r>
            <a:r>
              <a:rPr lang="en-GB" sz="3600" dirty="0" smtClean="0"/>
              <a:t> </a:t>
            </a:r>
            <a:r>
              <a:rPr lang="en-GB" sz="3600" dirty="0" err="1" smtClean="0"/>
              <a:t>successo</a:t>
            </a:r>
            <a:r>
              <a:rPr lang="en-GB" sz="3600" dirty="0" smtClean="0"/>
              <a:t> in </a:t>
            </a:r>
            <a:r>
              <a:rPr lang="en-GB" sz="3600" i="1" dirty="0" err="1" smtClean="0"/>
              <a:t>assenza</a:t>
            </a:r>
            <a:r>
              <a:rPr lang="en-GB" sz="3600" dirty="0" smtClean="0"/>
              <a:t> di </a:t>
            </a:r>
            <a:r>
              <a:rPr lang="en-GB" sz="3600" dirty="0" err="1" smtClean="0"/>
              <a:t>queste</a:t>
            </a:r>
            <a:r>
              <a:rPr lang="en-GB" sz="3600" dirty="0" smtClean="0"/>
              <a:t> </a:t>
            </a:r>
            <a:r>
              <a:rPr lang="en-GB" sz="3600" dirty="0" err="1" smtClean="0"/>
              <a:t>misure</a:t>
            </a:r>
            <a:r>
              <a:rPr lang="en-GB" sz="3600" dirty="0" smtClean="0"/>
              <a:t>?</a:t>
            </a:r>
          </a:p>
          <a:p>
            <a:pPr marL="0" lvl="1" indent="0" algn="just">
              <a:buNone/>
            </a:pPr>
            <a:endParaRPr lang="en-GB" dirty="0" smtClean="0"/>
          </a:p>
          <a:p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073" y="8777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La metodologia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509078"/>
            <a:ext cx="10972800" cy="4668202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COSA</a:t>
            </a:r>
          </a:p>
          <a:p>
            <a:pPr>
              <a:buNone/>
            </a:pPr>
            <a:r>
              <a:rPr lang="en-GB" dirty="0" smtClean="0"/>
              <a:t>La </a:t>
            </a:r>
            <a:r>
              <a:rPr lang="en-GB" dirty="0" err="1" smtClean="0"/>
              <a:t>valutazione</a:t>
            </a:r>
            <a:r>
              <a:rPr lang="en-GB" dirty="0" smtClean="0"/>
              <a:t> di </a:t>
            </a:r>
            <a:r>
              <a:rPr lang="en-GB" dirty="0" err="1" smtClean="0"/>
              <a:t>impatto</a:t>
            </a:r>
            <a:r>
              <a:rPr lang="en-GB" dirty="0" smtClean="0"/>
              <a:t> </a:t>
            </a:r>
            <a:r>
              <a:rPr lang="en-GB" dirty="0" err="1" smtClean="0"/>
              <a:t>controfattuale</a:t>
            </a:r>
            <a:r>
              <a:rPr lang="en-GB" dirty="0" smtClean="0"/>
              <a:t>  (VIC) </a:t>
            </a:r>
            <a:r>
              <a:rPr lang="en-GB" dirty="0" err="1" smtClean="0"/>
              <a:t>permette</a:t>
            </a:r>
            <a:r>
              <a:rPr lang="en-GB" dirty="0" smtClean="0"/>
              <a:t> di “</a:t>
            </a:r>
            <a:r>
              <a:rPr lang="en-GB" dirty="0" err="1" smtClean="0"/>
              <a:t>isolare</a:t>
            </a:r>
            <a:r>
              <a:rPr lang="en-GB" dirty="0" smtClean="0"/>
              <a:t>” </a:t>
            </a:r>
            <a:r>
              <a:rPr lang="en-GB" dirty="0" err="1" smtClean="0"/>
              <a:t>l’impatto</a:t>
            </a:r>
            <a:r>
              <a:rPr lang="en-GB" dirty="0" smtClean="0"/>
              <a:t> </a:t>
            </a:r>
            <a:r>
              <a:rPr lang="en-GB" dirty="0" err="1" smtClean="0"/>
              <a:t>netto</a:t>
            </a:r>
            <a:r>
              <a:rPr lang="en-GB" dirty="0" smtClean="0"/>
              <a:t> di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misura</a:t>
            </a:r>
            <a:r>
              <a:rPr lang="en-GB" dirty="0" smtClean="0"/>
              <a:t>/</a:t>
            </a:r>
            <a:r>
              <a:rPr lang="en-GB" dirty="0" err="1" smtClean="0"/>
              <a:t>politica</a:t>
            </a:r>
            <a:r>
              <a:rPr lang="en-GB" dirty="0" smtClean="0"/>
              <a:t>, </a:t>
            </a:r>
            <a:r>
              <a:rPr lang="en-GB" dirty="0" err="1" smtClean="0"/>
              <a:t>stimando</a:t>
            </a:r>
            <a:r>
              <a:rPr lang="en-GB" dirty="0" smtClean="0"/>
              <a:t> la </a:t>
            </a:r>
            <a:r>
              <a:rPr lang="en-GB" dirty="0" err="1" smtClean="0"/>
              <a:t>misura</a:t>
            </a:r>
            <a:r>
              <a:rPr lang="en-GB" dirty="0" smtClean="0"/>
              <a:t> in cui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risultati</a:t>
            </a:r>
            <a:r>
              <a:rPr lang="en-GB" dirty="0" smtClean="0"/>
              <a:t> </a:t>
            </a:r>
            <a:r>
              <a:rPr lang="en-GB" dirty="0" err="1" smtClean="0"/>
              <a:t>registrati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riconducibili</a:t>
            </a:r>
            <a:r>
              <a:rPr lang="en-GB" dirty="0" smtClean="0"/>
              <a:t> </a:t>
            </a:r>
            <a:r>
              <a:rPr lang="en-GB" dirty="0" err="1" smtClean="0"/>
              <a:t>direttamente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misura</a:t>
            </a:r>
            <a:r>
              <a:rPr lang="en-GB" dirty="0" smtClean="0"/>
              <a:t>/</a:t>
            </a:r>
            <a:r>
              <a:rPr lang="en-GB" dirty="0" err="1" smtClean="0"/>
              <a:t>politica</a:t>
            </a:r>
            <a:r>
              <a:rPr lang="en-GB" dirty="0" smtClean="0"/>
              <a:t> o </a:t>
            </a:r>
            <a:r>
              <a:rPr lang="en-GB" dirty="0" err="1" smtClean="0"/>
              <a:t>sarebbero</a:t>
            </a:r>
            <a:r>
              <a:rPr lang="en-GB" dirty="0" smtClean="0"/>
              <a:t> </a:t>
            </a:r>
            <a:r>
              <a:rPr lang="en-GB" dirty="0" err="1" smtClean="0"/>
              <a:t>stati</a:t>
            </a:r>
            <a:r>
              <a:rPr lang="en-GB" dirty="0" smtClean="0"/>
              <a:t> </a:t>
            </a:r>
            <a:r>
              <a:rPr lang="en-GB" dirty="0" err="1" smtClean="0"/>
              <a:t>ottenuti</a:t>
            </a:r>
            <a:r>
              <a:rPr lang="en-GB" dirty="0" smtClean="0"/>
              <a:t> </a:t>
            </a:r>
            <a:r>
              <a:rPr lang="en-GB" dirty="0" err="1" smtClean="0"/>
              <a:t>comunque</a:t>
            </a:r>
            <a:r>
              <a:rPr lang="en-GB" dirty="0" smtClean="0"/>
              <a:t>: per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parla</a:t>
            </a:r>
            <a:r>
              <a:rPr lang="en-GB" dirty="0" smtClean="0"/>
              <a:t> di </a:t>
            </a:r>
            <a:r>
              <a:rPr lang="en-GB" dirty="0" err="1" smtClean="0"/>
              <a:t>impatto</a:t>
            </a:r>
            <a:r>
              <a:rPr lang="en-GB" dirty="0" smtClean="0"/>
              <a:t> “</a:t>
            </a:r>
            <a:r>
              <a:rPr lang="en-GB" dirty="0" err="1" smtClean="0"/>
              <a:t>netto</a:t>
            </a:r>
            <a:r>
              <a:rPr lang="en-GB" dirty="0" smtClean="0"/>
              <a:t>”</a:t>
            </a:r>
          </a:p>
          <a:p>
            <a:pPr>
              <a:buNone/>
            </a:pPr>
            <a:r>
              <a:rPr lang="en-GB" dirty="0" smtClean="0"/>
              <a:t>COME</a:t>
            </a:r>
          </a:p>
          <a:p>
            <a:pPr algn="just"/>
            <a:r>
              <a:rPr lang="en-GB" dirty="0" err="1" smtClean="0"/>
              <a:t>Tramite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confronto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risultati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misura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un </a:t>
            </a:r>
            <a:r>
              <a:rPr lang="en-GB" dirty="0" err="1" smtClean="0"/>
              <a:t>gruppo</a:t>
            </a:r>
            <a:r>
              <a:rPr lang="en-GB" dirty="0" smtClean="0"/>
              <a:t> di </a:t>
            </a:r>
            <a:r>
              <a:rPr lang="en-GB" dirty="0" err="1" smtClean="0"/>
              <a:t>beneficiari</a:t>
            </a:r>
            <a:r>
              <a:rPr lang="en-GB" dirty="0" smtClean="0"/>
              <a:t> e di non-</a:t>
            </a:r>
            <a:r>
              <a:rPr lang="en-GB" dirty="0" err="1" smtClean="0"/>
              <a:t>beneficiari</a:t>
            </a:r>
            <a:r>
              <a:rPr lang="en-GB" dirty="0" smtClean="0"/>
              <a:t> (“</a:t>
            </a:r>
            <a:r>
              <a:rPr lang="en-GB" dirty="0" err="1" smtClean="0"/>
              <a:t>gruppo</a:t>
            </a:r>
            <a:r>
              <a:rPr lang="en-GB" dirty="0" smtClean="0"/>
              <a:t> di </a:t>
            </a:r>
            <a:r>
              <a:rPr lang="en-GB" dirty="0" err="1" smtClean="0"/>
              <a:t>controllo</a:t>
            </a:r>
            <a:r>
              <a:rPr lang="en-GB" dirty="0" smtClean="0"/>
              <a:t>”)</a:t>
            </a:r>
          </a:p>
          <a:p>
            <a:pPr algn="just"/>
            <a:r>
              <a:rPr lang="en-GB" dirty="0" err="1" smtClean="0"/>
              <a:t>Questione</a:t>
            </a:r>
            <a:r>
              <a:rPr lang="en-GB" dirty="0" smtClean="0"/>
              <a:t> </a:t>
            </a:r>
            <a:r>
              <a:rPr lang="en-GB" dirty="0" err="1" smtClean="0"/>
              <a:t>metodologica</a:t>
            </a:r>
            <a:r>
              <a:rPr lang="en-GB" dirty="0" smtClean="0"/>
              <a:t>: come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costruisce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gruppo</a:t>
            </a:r>
            <a:r>
              <a:rPr lang="en-GB" dirty="0" smtClean="0"/>
              <a:t> di </a:t>
            </a:r>
            <a:r>
              <a:rPr lang="en-GB" dirty="0" err="1" smtClean="0"/>
              <a:t>controllo</a:t>
            </a:r>
            <a:r>
              <a:rPr lang="en-GB" dirty="0" smtClean="0"/>
              <a:t>?</a:t>
            </a:r>
          </a:p>
          <a:p>
            <a:pPr marL="720725" indent="-360363" algn="just">
              <a:buFont typeface="Courier New" pitchFamily="49" charset="0"/>
              <a:buChar char="o"/>
            </a:pPr>
            <a:r>
              <a:rPr lang="en-GB" sz="2400" dirty="0" err="1" smtClean="0">
                <a:sym typeface="Wingdings" pitchFamily="2" charset="2"/>
              </a:rPr>
              <a:t>Deve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essere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il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più</a:t>
            </a:r>
            <a:r>
              <a:rPr lang="en-GB" sz="2400" dirty="0" smtClean="0">
                <a:sym typeface="Wingdings" pitchFamily="2" charset="2"/>
              </a:rPr>
              <a:t> “simile” </a:t>
            </a:r>
            <a:r>
              <a:rPr lang="en-GB" sz="2400" dirty="0" err="1" smtClean="0">
                <a:sym typeface="Wingdings" pitchFamily="2" charset="2"/>
              </a:rPr>
              <a:t>possibile</a:t>
            </a:r>
            <a:r>
              <a:rPr lang="en-GB" sz="2400" dirty="0" smtClean="0">
                <a:sym typeface="Wingdings" pitchFamily="2" charset="2"/>
              </a:rPr>
              <a:t> a </a:t>
            </a:r>
            <a:r>
              <a:rPr lang="en-GB" sz="2400" dirty="0" err="1" smtClean="0">
                <a:sym typeface="Wingdings" pitchFamily="2" charset="2"/>
              </a:rPr>
              <a:t>quello</a:t>
            </a:r>
            <a:r>
              <a:rPr lang="en-GB" sz="2400" dirty="0" smtClean="0">
                <a:sym typeface="Wingdings" pitchFamily="2" charset="2"/>
              </a:rPr>
              <a:t> del </a:t>
            </a:r>
            <a:r>
              <a:rPr lang="en-GB" sz="2400" dirty="0" err="1" smtClean="0">
                <a:sym typeface="Wingdings" pitchFamily="2" charset="2"/>
              </a:rPr>
              <a:t>gruppo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dei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beficiari</a:t>
            </a:r>
            <a:endParaRPr lang="en-GB" sz="2400" dirty="0" smtClean="0">
              <a:sym typeface="Wingdings" pitchFamily="2" charset="2"/>
            </a:endParaRPr>
          </a:p>
          <a:p>
            <a:pPr marL="720725" indent="-360363" algn="just">
              <a:buFont typeface="Courier New" pitchFamily="49" charset="0"/>
              <a:buChar char="o"/>
            </a:pPr>
            <a:r>
              <a:rPr lang="en-GB" sz="2400" dirty="0" smtClean="0">
                <a:sym typeface="Wingdings" pitchFamily="2" charset="2"/>
              </a:rPr>
              <a:t>In </a:t>
            </a:r>
            <a:r>
              <a:rPr lang="en-GB" sz="2400" dirty="0" err="1" smtClean="0">
                <a:sym typeface="Wingdings" pitchFamily="2" charset="2"/>
              </a:rPr>
              <a:t>linea</a:t>
            </a:r>
            <a:r>
              <a:rPr lang="en-GB" sz="2400" dirty="0" smtClean="0">
                <a:sym typeface="Wingdings" pitchFamily="2" charset="2"/>
              </a:rPr>
              <a:t> di principio è </a:t>
            </a:r>
            <a:r>
              <a:rPr lang="en-GB" sz="2400" dirty="0" err="1" smtClean="0">
                <a:sym typeface="Wingdings" pitchFamily="2" charset="2"/>
              </a:rPr>
              <a:t>composto</a:t>
            </a:r>
            <a:r>
              <a:rPr lang="en-GB" sz="2400" dirty="0" smtClean="0">
                <a:sym typeface="Wingdings" pitchFamily="2" charset="2"/>
              </a:rPr>
              <a:t> da </a:t>
            </a:r>
            <a:r>
              <a:rPr lang="en-GB" sz="2400" dirty="0" err="1" smtClean="0">
                <a:sym typeface="Wingdings" pitchFamily="2" charset="2"/>
              </a:rPr>
              <a:t>imprese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che</a:t>
            </a:r>
            <a:r>
              <a:rPr lang="en-GB" sz="2400" dirty="0" smtClean="0">
                <a:sym typeface="Wingdings" pitchFamily="2" charset="2"/>
              </a:rPr>
              <a:t> non </a:t>
            </a:r>
            <a:r>
              <a:rPr lang="en-GB" sz="2400" dirty="0" err="1" smtClean="0">
                <a:sym typeface="Wingdings" pitchFamily="2" charset="2"/>
              </a:rPr>
              <a:t>hanno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usufruito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degli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incentivi</a:t>
            </a:r>
            <a:r>
              <a:rPr lang="en-GB" sz="2400" dirty="0" smtClean="0">
                <a:sym typeface="Wingdings" pitchFamily="2" charset="2"/>
              </a:rPr>
              <a:t> e </a:t>
            </a:r>
            <a:r>
              <a:rPr lang="en-GB" sz="2400" dirty="0" err="1" smtClean="0">
                <a:sym typeface="Wingdings" pitchFamily="2" charset="2"/>
              </a:rPr>
              <a:t>hanno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caratteristiche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simili</a:t>
            </a:r>
            <a:r>
              <a:rPr lang="en-GB" sz="2400" dirty="0" smtClean="0">
                <a:sym typeface="Wingdings" pitchFamily="2" charset="2"/>
              </a:rPr>
              <a:t> a </a:t>
            </a:r>
            <a:r>
              <a:rPr lang="en-GB" sz="2400" dirty="0" err="1" smtClean="0">
                <a:sym typeface="Wingdings" pitchFamily="2" charset="2"/>
              </a:rPr>
              <a:t>quelle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delle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imprese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che</a:t>
            </a:r>
            <a:r>
              <a:rPr lang="en-GB" sz="2400" dirty="0" smtClean="0">
                <a:sym typeface="Wingdings" pitchFamily="2" charset="2"/>
              </a:rPr>
              <a:t> ne </a:t>
            </a:r>
            <a:r>
              <a:rPr lang="en-GB" sz="2400" dirty="0" err="1" smtClean="0">
                <a:sym typeface="Wingdings" pitchFamily="2" charset="2"/>
              </a:rPr>
              <a:t>hanno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usufruito</a:t>
            </a:r>
            <a:endParaRPr lang="en-GB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3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71438"/>
            <a:ext cx="10972800" cy="1143000"/>
          </a:xfrm>
        </p:spPr>
        <p:txBody>
          <a:bodyPr>
            <a:normAutofit/>
          </a:bodyPr>
          <a:lstStyle/>
          <a:p>
            <a:pPr algn="r"/>
            <a:r>
              <a:rPr lang="en-GB" sz="2800" dirty="0" err="1"/>
              <a:t>L’approccio</a:t>
            </a:r>
            <a:r>
              <a:rPr lang="en-GB" sz="2800" dirty="0"/>
              <a:t> </a:t>
            </a:r>
            <a:r>
              <a:rPr lang="en-GB" sz="2800" dirty="0" err="1"/>
              <a:t>metodologico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222872"/>
            <a:ext cx="11317995" cy="4903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sz="2600" dirty="0" smtClean="0"/>
          </a:p>
          <a:p>
            <a:pPr marL="0" indent="0" algn="just">
              <a:buNone/>
            </a:pPr>
            <a:endParaRPr lang="en-GB" sz="2600" dirty="0" smtClean="0"/>
          </a:p>
          <a:p>
            <a:pPr marL="0" indent="0" algn="just">
              <a:buNone/>
            </a:pPr>
            <a:r>
              <a:rPr lang="en-GB" sz="2600" dirty="0" smtClean="0"/>
              <a:t>Due </a:t>
            </a:r>
            <a:r>
              <a:rPr lang="en-GB" sz="2600" dirty="0" err="1" smtClean="0"/>
              <a:t>modalità</a:t>
            </a:r>
            <a:r>
              <a:rPr lang="en-GB" sz="2600" dirty="0" smtClean="0"/>
              <a:t> (in base </a:t>
            </a:r>
            <a:r>
              <a:rPr lang="en-GB" sz="2600" dirty="0" err="1" smtClean="0"/>
              <a:t>alle</a:t>
            </a:r>
            <a:r>
              <a:rPr lang="en-GB" sz="2600" dirty="0" smtClean="0"/>
              <a:t> </a:t>
            </a:r>
            <a:r>
              <a:rPr lang="en-GB" sz="2600" dirty="0" err="1" smtClean="0"/>
              <a:t>circostanze</a:t>
            </a:r>
            <a:r>
              <a:rPr lang="en-GB" sz="2600" dirty="0" smtClean="0"/>
              <a:t>) </a:t>
            </a:r>
            <a:r>
              <a:rPr lang="en-GB" sz="2600" dirty="0" err="1" smtClean="0"/>
              <a:t>che</a:t>
            </a:r>
            <a:r>
              <a:rPr lang="en-GB" sz="2600" dirty="0" smtClean="0"/>
              <a:t> </a:t>
            </a:r>
            <a:r>
              <a:rPr lang="en-GB" sz="2600" dirty="0" err="1" smtClean="0"/>
              <a:t>si</a:t>
            </a:r>
            <a:r>
              <a:rPr lang="en-GB" sz="2600" dirty="0" smtClean="0"/>
              <a:t> </a:t>
            </a:r>
            <a:r>
              <a:rPr lang="en-GB" sz="2600" dirty="0" err="1" smtClean="0"/>
              <a:t>differenziano</a:t>
            </a:r>
            <a:r>
              <a:rPr lang="en-GB" sz="2600" dirty="0" smtClean="0"/>
              <a:t> </a:t>
            </a:r>
            <a:r>
              <a:rPr lang="en-GB" sz="2600" dirty="0" err="1" smtClean="0"/>
              <a:t>nel</a:t>
            </a:r>
            <a:r>
              <a:rPr lang="en-GB" sz="2600" dirty="0" smtClean="0"/>
              <a:t> </a:t>
            </a:r>
            <a:r>
              <a:rPr lang="en-GB" sz="2600" dirty="0" err="1" smtClean="0"/>
              <a:t>modo</a:t>
            </a:r>
            <a:r>
              <a:rPr lang="en-GB" sz="2600" dirty="0" smtClean="0"/>
              <a:t> in cui </a:t>
            </a:r>
            <a:r>
              <a:rPr lang="en-GB" sz="2600" dirty="0" err="1" smtClean="0"/>
              <a:t>il</a:t>
            </a:r>
            <a:r>
              <a:rPr lang="en-GB" sz="2600" dirty="0" smtClean="0"/>
              <a:t> </a:t>
            </a:r>
            <a:r>
              <a:rPr lang="en-GB" sz="2600" dirty="0" err="1" smtClean="0"/>
              <a:t>gruppo</a:t>
            </a:r>
            <a:r>
              <a:rPr lang="en-GB" sz="2600" dirty="0" smtClean="0"/>
              <a:t> di </a:t>
            </a:r>
            <a:r>
              <a:rPr lang="en-GB" sz="2600" dirty="0" err="1" smtClean="0"/>
              <a:t>controllo</a:t>
            </a:r>
            <a:r>
              <a:rPr lang="en-GB" sz="2600" dirty="0" smtClean="0"/>
              <a:t> è </a:t>
            </a:r>
            <a:r>
              <a:rPr lang="en-GB" sz="2600" dirty="0" err="1" smtClean="0"/>
              <a:t>ricavato</a:t>
            </a:r>
            <a:r>
              <a:rPr lang="en-GB" sz="2600" dirty="0" smtClean="0"/>
              <a:t>: </a:t>
            </a:r>
          </a:p>
          <a:p>
            <a:pPr marL="228600" lvl="1" algn="just">
              <a:spcBef>
                <a:spcPts val="1000"/>
              </a:spcBef>
            </a:pPr>
            <a:r>
              <a:rPr lang="en-GB" sz="2600" dirty="0" err="1" smtClean="0"/>
              <a:t>L’approccio</a:t>
            </a:r>
            <a:r>
              <a:rPr lang="en-GB" sz="2600" dirty="0" smtClean="0"/>
              <a:t> “</a:t>
            </a:r>
            <a:r>
              <a:rPr lang="en-GB" sz="2600" dirty="0" err="1" smtClean="0"/>
              <a:t>razionato</a:t>
            </a:r>
            <a:r>
              <a:rPr lang="en-GB" sz="2600" dirty="0" smtClean="0"/>
              <a:t>”: le </a:t>
            </a:r>
            <a:r>
              <a:rPr lang="en-GB" sz="2600" dirty="0" err="1" smtClean="0">
                <a:sym typeface="Wingdings" pitchFamily="2" charset="2"/>
              </a:rPr>
              <a:t>imprese</a:t>
            </a:r>
            <a:r>
              <a:rPr lang="en-GB" sz="2600" dirty="0" smtClean="0">
                <a:sym typeface="Wingdings" pitchFamily="2" charset="2"/>
              </a:rPr>
              <a:t> </a:t>
            </a:r>
            <a:r>
              <a:rPr lang="en-GB" sz="2600" dirty="0" err="1" smtClean="0">
                <a:sym typeface="Wingdings" pitchFamily="2" charset="2"/>
              </a:rPr>
              <a:t>ammesse</a:t>
            </a:r>
            <a:r>
              <a:rPr lang="en-GB" sz="2600" dirty="0" smtClean="0">
                <a:sym typeface="Wingdings" pitchFamily="2" charset="2"/>
              </a:rPr>
              <a:t> ma non </a:t>
            </a:r>
            <a:r>
              <a:rPr lang="en-GB" sz="2600" dirty="0" err="1" smtClean="0">
                <a:sym typeface="Wingdings" pitchFamily="2" charset="2"/>
              </a:rPr>
              <a:t>finanziate</a:t>
            </a:r>
            <a:r>
              <a:rPr lang="en-GB" sz="2600" dirty="0" smtClean="0">
                <a:sym typeface="Wingdings" pitchFamily="2" charset="2"/>
              </a:rPr>
              <a:t> </a:t>
            </a:r>
            <a:r>
              <a:rPr lang="en-GB" sz="2600" dirty="0" err="1" smtClean="0">
                <a:sym typeface="Wingdings" pitchFamily="2" charset="2"/>
              </a:rPr>
              <a:t>compongono</a:t>
            </a:r>
            <a:r>
              <a:rPr lang="en-GB" sz="2600" dirty="0" smtClean="0">
                <a:sym typeface="Wingdings" pitchFamily="2" charset="2"/>
              </a:rPr>
              <a:t> </a:t>
            </a:r>
            <a:r>
              <a:rPr lang="en-GB" sz="2600" dirty="0" err="1" smtClean="0">
                <a:sym typeface="Wingdings" pitchFamily="2" charset="2"/>
              </a:rPr>
              <a:t>il</a:t>
            </a:r>
            <a:r>
              <a:rPr lang="en-GB" sz="2600" dirty="0" smtClean="0">
                <a:sym typeface="Wingdings" pitchFamily="2" charset="2"/>
              </a:rPr>
              <a:t> </a:t>
            </a:r>
            <a:r>
              <a:rPr lang="en-GB" sz="2600" dirty="0" err="1" smtClean="0">
                <a:sym typeface="Wingdings" pitchFamily="2" charset="2"/>
              </a:rPr>
              <a:t>gruppo</a:t>
            </a:r>
            <a:r>
              <a:rPr lang="en-GB" sz="2600" dirty="0" smtClean="0">
                <a:sym typeface="Wingdings" pitchFamily="2" charset="2"/>
              </a:rPr>
              <a:t> di </a:t>
            </a:r>
            <a:r>
              <a:rPr lang="en-GB" sz="2600" dirty="0" err="1" smtClean="0">
                <a:sym typeface="Wingdings" pitchFamily="2" charset="2"/>
              </a:rPr>
              <a:t>controllo</a:t>
            </a:r>
            <a:r>
              <a:rPr lang="en-GB" sz="2600" dirty="0" smtClean="0">
                <a:sym typeface="Wingdings" pitchFamily="2" charset="2"/>
              </a:rPr>
              <a:t> </a:t>
            </a:r>
          </a:p>
          <a:p>
            <a:pPr marL="857250" lvl="2" indent="0" algn="just">
              <a:buNone/>
            </a:pPr>
            <a:r>
              <a:rPr lang="en-GB" sz="2200" dirty="0" smtClean="0"/>
              <a:t>in Umbria e Calabria dove solo </a:t>
            </a:r>
            <a:r>
              <a:rPr lang="en-GB" sz="2200" dirty="0" err="1" smtClean="0"/>
              <a:t>una</a:t>
            </a:r>
            <a:r>
              <a:rPr lang="en-GB" sz="2200" dirty="0" smtClean="0"/>
              <a:t> parte </a:t>
            </a:r>
            <a:r>
              <a:rPr lang="en-GB" sz="2200" dirty="0" err="1" smtClean="0"/>
              <a:t>delle</a:t>
            </a:r>
            <a:r>
              <a:rPr lang="en-GB" sz="2200" dirty="0" smtClean="0"/>
              <a:t> </a:t>
            </a:r>
            <a:r>
              <a:rPr lang="en-GB" sz="2200" dirty="0" err="1" smtClean="0"/>
              <a:t>imprese</a:t>
            </a:r>
            <a:r>
              <a:rPr lang="en-GB" sz="2200" dirty="0" smtClean="0"/>
              <a:t> </a:t>
            </a:r>
            <a:r>
              <a:rPr lang="en-GB" sz="2200" dirty="0" err="1" smtClean="0"/>
              <a:t>ammesse</a:t>
            </a:r>
            <a:r>
              <a:rPr lang="en-GB" sz="2200" dirty="0" smtClean="0"/>
              <a:t> </a:t>
            </a:r>
            <a:r>
              <a:rPr lang="en-GB" sz="2200" dirty="0" err="1" smtClean="0"/>
              <a:t>hanno</a:t>
            </a:r>
            <a:r>
              <a:rPr lang="en-GB" sz="2200" dirty="0" smtClean="0"/>
              <a:t> </a:t>
            </a:r>
            <a:r>
              <a:rPr lang="en-GB" sz="2200" dirty="0" err="1" smtClean="0"/>
              <a:t>ricevuto</a:t>
            </a:r>
            <a:r>
              <a:rPr lang="en-GB" sz="2200" dirty="0" smtClean="0"/>
              <a:t> </a:t>
            </a:r>
            <a:r>
              <a:rPr lang="en-GB" sz="2200" dirty="0" err="1" smtClean="0"/>
              <a:t>l’incentivo</a:t>
            </a:r>
            <a:r>
              <a:rPr lang="en-GB" sz="2200" dirty="0" smtClean="0"/>
              <a:t> a causa </a:t>
            </a:r>
            <a:r>
              <a:rPr lang="en-GB" sz="2200" dirty="0" err="1" smtClean="0"/>
              <a:t>dell’insufficienza</a:t>
            </a:r>
            <a:r>
              <a:rPr lang="en-GB" sz="2200" dirty="0" smtClean="0"/>
              <a:t> </a:t>
            </a:r>
            <a:r>
              <a:rPr lang="en-GB" sz="2200" dirty="0" err="1" smtClean="0"/>
              <a:t>delle</a:t>
            </a:r>
            <a:r>
              <a:rPr lang="en-GB" sz="2200" dirty="0" smtClean="0"/>
              <a:t> </a:t>
            </a:r>
            <a:r>
              <a:rPr lang="en-GB" sz="2200" dirty="0" err="1" smtClean="0"/>
              <a:t>risorse</a:t>
            </a:r>
            <a:r>
              <a:rPr lang="en-GB" sz="2200" dirty="0" smtClean="0"/>
              <a:t> </a:t>
            </a:r>
            <a:r>
              <a:rPr lang="en-GB" sz="2200" dirty="0" err="1" smtClean="0"/>
              <a:t>disponibili</a:t>
            </a:r>
            <a:endParaRPr lang="en-GB" sz="2200" dirty="0">
              <a:sym typeface="Wingdings" panose="05000000000000000000" pitchFamily="2" charset="2"/>
            </a:endParaRPr>
          </a:p>
          <a:p>
            <a:pPr marL="228600" lvl="1" algn="just">
              <a:spcBef>
                <a:spcPts val="1000"/>
              </a:spcBef>
            </a:pPr>
            <a:r>
              <a:rPr lang="en-GB" sz="2600" dirty="0" err="1" smtClean="0"/>
              <a:t>L’approccio</a:t>
            </a:r>
            <a:r>
              <a:rPr lang="en-GB" sz="2600" dirty="0" smtClean="0"/>
              <a:t> “non-</a:t>
            </a:r>
            <a:r>
              <a:rPr lang="en-GB" sz="2600" dirty="0" err="1" smtClean="0"/>
              <a:t>razionato</a:t>
            </a:r>
            <a:r>
              <a:rPr lang="en-GB" sz="2600" dirty="0"/>
              <a:t>”: </a:t>
            </a:r>
            <a:r>
              <a:rPr lang="en-GB" sz="2600" dirty="0" smtClean="0"/>
              <a:t>le </a:t>
            </a:r>
            <a:r>
              <a:rPr lang="en-GB" sz="2600" dirty="0" err="1" smtClean="0"/>
              <a:t>imprese</a:t>
            </a:r>
            <a:r>
              <a:rPr lang="en-GB" sz="2600" dirty="0" smtClean="0"/>
              <a:t> </a:t>
            </a:r>
            <a:r>
              <a:rPr lang="en-GB" sz="2600" dirty="0" err="1" smtClean="0"/>
              <a:t>che</a:t>
            </a:r>
            <a:r>
              <a:rPr lang="en-GB" sz="2600" dirty="0" smtClean="0"/>
              <a:t> non </a:t>
            </a:r>
            <a:r>
              <a:rPr lang="en-GB" sz="2600" dirty="0" err="1" smtClean="0"/>
              <a:t>hanno</a:t>
            </a:r>
            <a:r>
              <a:rPr lang="en-GB" sz="2600" dirty="0" smtClean="0"/>
              <a:t> </a:t>
            </a:r>
            <a:r>
              <a:rPr lang="en-GB" sz="2600" dirty="0" err="1" smtClean="0"/>
              <a:t>fatto</a:t>
            </a:r>
            <a:r>
              <a:rPr lang="en-GB" sz="2600" dirty="0" smtClean="0"/>
              <a:t> </a:t>
            </a:r>
            <a:r>
              <a:rPr lang="en-GB" sz="2600" dirty="0" err="1" smtClean="0"/>
              <a:t>domanda</a:t>
            </a:r>
            <a:r>
              <a:rPr lang="en-GB" sz="2600" dirty="0" smtClean="0"/>
              <a:t> </a:t>
            </a:r>
            <a:r>
              <a:rPr lang="en-GB" sz="2600" dirty="0" err="1">
                <a:sym typeface="Wingdings" pitchFamily="2" charset="2"/>
              </a:rPr>
              <a:t>compongono</a:t>
            </a:r>
            <a:r>
              <a:rPr lang="en-GB" sz="2600" dirty="0">
                <a:sym typeface="Wingdings" pitchFamily="2" charset="2"/>
              </a:rPr>
              <a:t> </a:t>
            </a:r>
            <a:r>
              <a:rPr lang="en-GB" sz="2600" dirty="0" err="1">
                <a:sym typeface="Wingdings" pitchFamily="2" charset="2"/>
              </a:rPr>
              <a:t>il</a:t>
            </a:r>
            <a:r>
              <a:rPr lang="en-GB" sz="2600" dirty="0">
                <a:sym typeface="Wingdings" pitchFamily="2" charset="2"/>
              </a:rPr>
              <a:t> </a:t>
            </a:r>
            <a:r>
              <a:rPr lang="en-GB" sz="2600" dirty="0" err="1">
                <a:sym typeface="Wingdings" pitchFamily="2" charset="2"/>
              </a:rPr>
              <a:t>gruppo</a:t>
            </a:r>
            <a:r>
              <a:rPr lang="en-GB" sz="2600" dirty="0">
                <a:sym typeface="Wingdings" pitchFamily="2" charset="2"/>
              </a:rPr>
              <a:t> di </a:t>
            </a:r>
            <a:r>
              <a:rPr lang="en-GB" sz="2600" dirty="0" err="1">
                <a:sym typeface="Wingdings" pitchFamily="2" charset="2"/>
              </a:rPr>
              <a:t>controllo</a:t>
            </a:r>
            <a:r>
              <a:rPr lang="en-GB" sz="2600" dirty="0">
                <a:sym typeface="Wingdings" pitchFamily="2" charset="2"/>
              </a:rPr>
              <a:t> </a:t>
            </a:r>
            <a:endParaRPr lang="en-GB" sz="2600" dirty="0" smtClean="0">
              <a:sym typeface="Wingdings" pitchFamily="2" charset="2"/>
            </a:endParaRPr>
          </a:p>
          <a:p>
            <a:pPr marL="857250" lvl="2" indent="0" algn="just">
              <a:buNone/>
            </a:pPr>
            <a:r>
              <a:rPr lang="en-GB" sz="2200" dirty="0" smtClean="0">
                <a:sym typeface="Wingdings" pitchFamily="2" charset="2"/>
              </a:rPr>
              <a:t>- </a:t>
            </a:r>
            <a:r>
              <a:rPr lang="en-GB" sz="2200" dirty="0" err="1" smtClean="0">
                <a:sym typeface="Wingdings" pitchFamily="2" charset="2"/>
              </a:rPr>
              <a:t>nelle</a:t>
            </a:r>
            <a:r>
              <a:rPr lang="en-GB" sz="2200" dirty="0" smtClean="0">
                <a:sym typeface="Wingdings" pitchFamily="2" charset="2"/>
              </a:rPr>
              <a:t> </a:t>
            </a:r>
            <a:r>
              <a:rPr lang="en-GB" sz="2200" dirty="0">
                <a:sym typeface="Wingdings" pitchFamily="2" charset="2"/>
              </a:rPr>
              <a:t>Marche </a:t>
            </a:r>
            <a:r>
              <a:rPr lang="en-GB" sz="2200" dirty="0" smtClean="0">
                <a:sym typeface="Wingdings" pitchFamily="2" charset="2"/>
              </a:rPr>
              <a:t>dove </a:t>
            </a:r>
            <a:r>
              <a:rPr lang="en-GB" sz="2200" dirty="0" err="1" smtClean="0"/>
              <a:t>tutte</a:t>
            </a:r>
            <a:r>
              <a:rPr lang="en-GB" sz="2200" dirty="0" smtClean="0"/>
              <a:t> </a:t>
            </a:r>
            <a:r>
              <a:rPr lang="en-GB" sz="2200" dirty="0"/>
              <a:t>le </a:t>
            </a:r>
            <a:r>
              <a:rPr lang="en-GB" sz="2200" dirty="0" err="1"/>
              <a:t>imprese</a:t>
            </a:r>
            <a:r>
              <a:rPr lang="en-GB" sz="2200" dirty="0"/>
              <a:t> </a:t>
            </a:r>
            <a:r>
              <a:rPr lang="en-GB" sz="2200" dirty="0" err="1"/>
              <a:t>ammesse</a:t>
            </a:r>
            <a:r>
              <a:rPr lang="en-GB" sz="2200" dirty="0"/>
              <a:t> </a:t>
            </a:r>
            <a:r>
              <a:rPr lang="en-GB" sz="2200" dirty="0" err="1"/>
              <a:t>sono</a:t>
            </a:r>
            <a:r>
              <a:rPr lang="en-GB" sz="2200" dirty="0"/>
              <a:t> state </a:t>
            </a:r>
            <a:r>
              <a:rPr lang="en-GB" sz="2200" dirty="0" err="1"/>
              <a:t>finanziate</a:t>
            </a:r>
            <a:endParaRPr lang="en-GB" sz="2200" dirty="0"/>
          </a:p>
          <a:p>
            <a:pPr marL="857250" lvl="2" indent="0" algn="just">
              <a:buNone/>
            </a:pPr>
            <a:r>
              <a:rPr lang="en-GB" sz="2200" dirty="0" smtClean="0"/>
              <a:t>- in </a:t>
            </a:r>
            <a:r>
              <a:rPr lang="en-GB" sz="2200" dirty="0"/>
              <a:t>Umbria </a:t>
            </a:r>
            <a:r>
              <a:rPr lang="en-GB" sz="2200" dirty="0" smtClean="0"/>
              <a:t>e Calabria </a:t>
            </a:r>
            <a:r>
              <a:rPr lang="en-GB" sz="2200" dirty="0"/>
              <a:t>per </a:t>
            </a:r>
            <a:r>
              <a:rPr lang="en-GB" sz="2200" dirty="0" err="1"/>
              <a:t>valutare</a:t>
            </a:r>
            <a:r>
              <a:rPr lang="en-GB" sz="2200" dirty="0"/>
              <a:t> </a:t>
            </a:r>
            <a:r>
              <a:rPr lang="en-GB" sz="2200" dirty="0" err="1"/>
              <a:t>eventuali</a:t>
            </a:r>
            <a:r>
              <a:rPr lang="en-GB" sz="2200" dirty="0"/>
              <a:t> </a:t>
            </a:r>
            <a:r>
              <a:rPr lang="en-GB" sz="2200" dirty="0" err="1"/>
              <a:t>differenze</a:t>
            </a:r>
            <a:r>
              <a:rPr lang="en-GB" sz="2200" dirty="0"/>
              <a:t> </a:t>
            </a:r>
            <a:r>
              <a:rPr lang="en-GB" sz="2200" dirty="0" err="1"/>
              <a:t>nelle</a:t>
            </a:r>
            <a:r>
              <a:rPr lang="en-GB" sz="2200" dirty="0"/>
              <a:t> </a:t>
            </a:r>
            <a:r>
              <a:rPr lang="en-GB" sz="2200" dirty="0" err="1"/>
              <a:t>stime</a:t>
            </a:r>
            <a:r>
              <a:rPr lang="en-GB" sz="2200" dirty="0"/>
              <a:t> di </a:t>
            </a:r>
            <a:r>
              <a:rPr lang="en-GB" sz="2200" dirty="0" err="1"/>
              <a:t>impatto</a:t>
            </a:r>
            <a:r>
              <a:rPr lang="en-GB" sz="2200" dirty="0"/>
              <a:t> 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1417639"/>
            <a:ext cx="10972800" cy="4708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3200" dirty="0" smtClean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755073" y="8777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metodologia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690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0478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Intervento oggetto della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5746" y="1650076"/>
            <a:ext cx="10972800" cy="4800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en-GB" sz="2400" dirty="0" smtClean="0"/>
          </a:p>
          <a:p>
            <a:pPr algn="just">
              <a:buNone/>
            </a:pPr>
            <a:r>
              <a:rPr lang="en-GB" sz="2400" dirty="0" smtClean="0"/>
              <a:t>AVVISO PUBBLICO “PRECARI” 2011: </a:t>
            </a:r>
            <a:r>
              <a:rPr lang="en-GB" sz="2400" dirty="0" err="1" smtClean="0"/>
              <a:t>contributi</a:t>
            </a:r>
            <a:r>
              <a:rPr lang="en-GB" sz="2400" dirty="0" smtClean="0"/>
              <a:t> per </a:t>
            </a:r>
            <a:r>
              <a:rPr lang="en-GB" sz="2400" dirty="0" err="1" smtClean="0"/>
              <a:t>datori</a:t>
            </a:r>
            <a:r>
              <a:rPr lang="en-GB" sz="2400" dirty="0" smtClean="0"/>
              <a:t> di </a:t>
            </a:r>
            <a:r>
              <a:rPr lang="en-GB" sz="2400" dirty="0" err="1" smtClean="0"/>
              <a:t>lavoro</a:t>
            </a:r>
            <a:r>
              <a:rPr lang="en-GB" sz="2400" dirty="0" smtClean="0"/>
              <a:t> </a:t>
            </a:r>
            <a:r>
              <a:rPr lang="en-GB" sz="2400" dirty="0" err="1" smtClean="0"/>
              <a:t>che</a:t>
            </a:r>
            <a:r>
              <a:rPr lang="en-GB" sz="2400" dirty="0" smtClean="0"/>
              <a:t>: </a:t>
            </a:r>
          </a:p>
          <a:p>
            <a:pPr algn="just">
              <a:buNone/>
            </a:pPr>
            <a:r>
              <a:rPr lang="en-GB" sz="2400" dirty="0" smtClean="0"/>
              <a:t>(</a:t>
            </a:r>
            <a:r>
              <a:rPr lang="en-GB" sz="2400" dirty="0" err="1" smtClean="0"/>
              <a:t>i</a:t>
            </a:r>
            <a:r>
              <a:rPr lang="en-GB" sz="2400" dirty="0" smtClean="0"/>
              <a:t>) </a:t>
            </a:r>
            <a:r>
              <a:rPr lang="en-GB" sz="2400" dirty="0" err="1" smtClean="0"/>
              <a:t>Trasformano</a:t>
            </a:r>
            <a:r>
              <a:rPr lang="en-GB" sz="2400" dirty="0" smtClean="0"/>
              <a:t> </a:t>
            </a:r>
            <a:r>
              <a:rPr lang="en-GB" sz="2400" dirty="0" err="1" smtClean="0"/>
              <a:t>contratti</a:t>
            </a:r>
            <a:r>
              <a:rPr lang="en-GB" sz="2400" dirty="0" smtClean="0"/>
              <a:t> </a:t>
            </a:r>
            <a:r>
              <a:rPr lang="en-GB" sz="2400" dirty="0" err="1" smtClean="0"/>
              <a:t>atipici</a:t>
            </a:r>
            <a:r>
              <a:rPr lang="en-GB" sz="2400" dirty="0" smtClean="0"/>
              <a:t>/tempo </a:t>
            </a:r>
            <a:r>
              <a:rPr lang="en-GB" sz="2400" dirty="0" err="1" smtClean="0"/>
              <a:t>determinato</a:t>
            </a:r>
            <a:r>
              <a:rPr lang="en-GB" sz="2400" dirty="0" smtClean="0"/>
              <a:t> in </a:t>
            </a:r>
            <a:r>
              <a:rPr lang="en-GB" sz="2400" dirty="0" err="1" smtClean="0"/>
              <a:t>contratti</a:t>
            </a:r>
            <a:r>
              <a:rPr lang="en-GB" sz="2400" dirty="0" smtClean="0"/>
              <a:t> a tempo </a:t>
            </a:r>
            <a:r>
              <a:rPr lang="en-GB" sz="2400" dirty="0" err="1" smtClean="0"/>
              <a:t>indeterminato</a:t>
            </a:r>
            <a:r>
              <a:rPr lang="en-GB" sz="2400" dirty="0" smtClean="0"/>
              <a:t>;</a:t>
            </a:r>
          </a:p>
          <a:p>
            <a:pPr algn="just">
              <a:buNone/>
            </a:pPr>
            <a:r>
              <a:rPr lang="en-GB" sz="2400" i="1" dirty="0" smtClean="0"/>
              <a:t>(ii) </a:t>
            </a:r>
            <a:r>
              <a:rPr lang="en-GB" sz="2400" i="1" dirty="0" err="1" smtClean="0"/>
              <a:t>Assumono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lavoratori</a:t>
            </a:r>
            <a:r>
              <a:rPr lang="en-GB" sz="2400" i="1" dirty="0" smtClean="0"/>
              <a:t> non </a:t>
            </a:r>
            <a:r>
              <a:rPr lang="en-GB" sz="2400" i="1" dirty="0" err="1" smtClean="0"/>
              <a:t>occupati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che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precedentemente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erano</a:t>
            </a:r>
            <a:r>
              <a:rPr lang="en-GB" sz="2400" i="1" dirty="0" smtClean="0"/>
              <a:t> in </a:t>
            </a:r>
            <a:r>
              <a:rPr lang="en-GB" sz="2400" i="1" dirty="0" err="1" smtClean="0"/>
              <a:t>possesso</a:t>
            </a:r>
            <a:r>
              <a:rPr lang="en-GB" sz="2400" i="1" dirty="0" smtClean="0"/>
              <a:t> di </a:t>
            </a:r>
            <a:r>
              <a:rPr lang="en-GB" sz="2400" i="1" dirty="0" err="1" smtClean="0"/>
              <a:t>contratti</a:t>
            </a:r>
            <a:r>
              <a:rPr lang="en-GB" sz="2400" i="1" dirty="0" smtClean="0"/>
              <a:t> a tempo </a:t>
            </a:r>
            <a:r>
              <a:rPr lang="en-GB" sz="2400" i="1" dirty="0" err="1" smtClean="0"/>
              <a:t>determinato</a:t>
            </a:r>
            <a:r>
              <a:rPr lang="en-GB" sz="2400" i="1" dirty="0" smtClean="0"/>
              <a:t>.</a:t>
            </a:r>
          </a:p>
          <a:p>
            <a:pPr algn="just">
              <a:buNone/>
            </a:pPr>
            <a:r>
              <a:rPr lang="en-GB" sz="2400" i="1" dirty="0" smtClean="0"/>
              <a:t> </a:t>
            </a:r>
            <a:r>
              <a:rPr lang="en-GB" sz="2400" dirty="0" smtClean="0">
                <a:sym typeface="Wingdings" pitchFamily="2" charset="2"/>
              </a:rPr>
              <a:t>La </a:t>
            </a:r>
            <a:r>
              <a:rPr lang="en-GB" sz="2400" dirty="0" err="1" smtClean="0">
                <a:sym typeface="Wingdings" pitchFamily="2" charset="2"/>
              </a:rPr>
              <a:t>misura</a:t>
            </a:r>
            <a:r>
              <a:rPr lang="en-GB" sz="2400" dirty="0" smtClean="0">
                <a:sym typeface="Wingdings" pitchFamily="2" charset="2"/>
              </a:rPr>
              <a:t> (</a:t>
            </a:r>
            <a:r>
              <a:rPr lang="en-GB" sz="2400" dirty="0" err="1" smtClean="0">
                <a:sym typeface="Wingdings" pitchFamily="2" charset="2"/>
              </a:rPr>
              <a:t>i</a:t>
            </a:r>
            <a:r>
              <a:rPr lang="en-GB" sz="2400" dirty="0" smtClean="0">
                <a:sym typeface="Wingdings" pitchFamily="2" charset="2"/>
              </a:rPr>
              <a:t>) è </a:t>
            </a:r>
            <a:r>
              <a:rPr lang="en-GB" sz="2400" dirty="0" err="1" smtClean="0">
                <a:sym typeface="Wingdings" pitchFamily="2" charset="2"/>
              </a:rPr>
              <a:t>stata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finanziata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all’interno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dell’asse</a:t>
            </a:r>
            <a:r>
              <a:rPr lang="en-GB" sz="2400" dirty="0" smtClean="0">
                <a:sym typeface="Wingdings" pitchFamily="2" charset="2"/>
              </a:rPr>
              <a:t> I “</a:t>
            </a:r>
            <a:r>
              <a:rPr lang="en-GB" sz="2400" dirty="0" err="1" smtClean="0">
                <a:sym typeface="Wingdings" pitchFamily="2" charset="2"/>
              </a:rPr>
              <a:t>adattabilità</a:t>
            </a:r>
            <a:r>
              <a:rPr lang="en-GB" sz="2400" dirty="0" smtClean="0">
                <a:sym typeface="Wingdings" pitchFamily="2" charset="2"/>
              </a:rPr>
              <a:t>”</a:t>
            </a:r>
            <a:r>
              <a:rPr lang="en-GB" sz="2400" dirty="0" smtClean="0"/>
              <a:t> del POR FSE Umbria 2007-2013 per un </a:t>
            </a:r>
            <a:r>
              <a:rPr lang="en-GB" sz="2400" dirty="0" err="1" smtClean="0"/>
              <a:t>valore</a:t>
            </a:r>
            <a:r>
              <a:rPr lang="en-GB" sz="2400" dirty="0" smtClean="0"/>
              <a:t> di € 3,3 </a:t>
            </a:r>
            <a:r>
              <a:rPr lang="en-GB" sz="2400" dirty="0" err="1" smtClean="0"/>
              <a:t>mln</a:t>
            </a:r>
            <a:endParaRPr lang="en-GB" sz="2400" dirty="0" smtClean="0"/>
          </a:p>
          <a:p>
            <a:pPr marL="360363" indent="-360363" algn="just">
              <a:tabLst>
                <a:tab pos="360363" algn="l"/>
              </a:tabLst>
            </a:pP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smtClean="0"/>
              <a:t>la </a:t>
            </a:r>
            <a:r>
              <a:rPr lang="en-GB" sz="2400" dirty="0" err="1" smtClean="0"/>
              <a:t>conversione</a:t>
            </a:r>
            <a:r>
              <a:rPr lang="en-GB" sz="2400" dirty="0" smtClean="0"/>
              <a:t> di </a:t>
            </a:r>
            <a:r>
              <a:rPr lang="en-GB" sz="2400" dirty="0" err="1" smtClean="0"/>
              <a:t>ogni</a:t>
            </a:r>
            <a:r>
              <a:rPr lang="en-GB" sz="2400" dirty="0" smtClean="0"/>
              <a:t> </a:t>
            </a:r>
            <a:r>
              <a:rPr lang="en-GB" sz="2400" dirty="0" err="1" smtClean="0"/>
              <a:t>contratto</a:t>
            </a:r>
            <a:r>
              <a:rPr lang="en-GB" sz="2400" dirty="0" smtClean="0"/>
              <a:t> </a:t>
            </a:r>
            <a:r>
              <a:rPr lang="en-GB" sz="2400" dirty="0" err="1" smtClean="0"/>
              <a:t>dà</a:t>
            </a:r>
            <a:r>
              <a:rPr lang="en-GB" sz="2400" dirty="0" smtClean="0"/>
              <a:t> </a:t>
            </a:r>
            <a:r>
              <a:rPr lang="en-GB" sz="2400" dirty="0" err="1" smtClean="0"/>
              <a:t>diritto</a:t>
            </a:r>
            <a:r>
              <a:rPr lang="en-GB" sz="2400" dirty="0" smtClean="0"/>
              <a:t> a un </a:t>
            </a:r>
            <a:r>
              <a:rPr lang="en-GB" sz="2400" dirty="0" err="1" smtClean="0"/>
              <a:t>contributo</a:t>
            </a:r>
            <a:r>
              <a:rPr lang="en-GB" sz="2400" dirty="0" smtClean="0"/>
              <a:t> </a:t>
            </a:r>
            <a:r>
              <a:rPr lang="en-GB" sz="2400" dirty="0" err="1" smtClean="0"/>
              <a:t>fino</a:t>
            </a:r>
            <a:r>
              <a:rPr lang="en-GB" sz="2400" dirty="0" smtClean="0"/>
              <a:t> a  9.000 € a </a:t>
            </a:r>
            <a:r>
              <a:rPr lang="en-GB" sz="2400" dirty="0" err="1" smtClean="0"/>
              <a:t>favore</a:t>
            </a:r>
            <a:r>
              <a:rPr lang="en-GB" sz="2400" dirty="0" smtClean="0"/>
              <a:t> del </a:t>
            </a:r>
            <a:r>
              <a:rPr lang="en-GB" sz="2400" dirty="0" err="1" smtClean="0"/>
              <a:t>datore</a:t>
            </a:r>
            <a:r>
              <a:rPr lang="en-GB" sz="2400" dirty="0" smtClean="0"/>
              <a:t> di </a:t>
            </a:r>
            <a:r>
              <a:rPr lang="en-GB" sz="2400" dirty="0" err="1" smtClean="0"/>
              <a:t>lavoro</a:t>
            </a:r>
            <a:endParaRPr lang="en-GB" sz="2400" dirty="0" smtClean="0"/>
          </a:p>
          <a:p>
            <a:pPr marL="360363" indent="-360363" algn="just">
              <a:tabLst>
                <a:tab pos="360363" algn="l"/>
              </a:tabLst>
            </a:pPr>
            <a:r>
              <a:rPr lang="en-GB" sz="2400" dirty="0" smtClean="0">
                <a:sym typeface="Wingdings" pitchFamily="2" charset="2"/>
              </a:rPr>
              <a:t>le </a:t>
            </a:r>
            <a:r>
              <a:rPr lang="en-GB" sz="2400" dirty="0" err="1" smtClean="0">
                <a:sym typeface="Wingdings" pitchFamily="2" charset="2"/>
              </a:rPr>
              <a:t>risorse</a:t>
            </a:r>
            <a:r>
              <a:rPr lang="en-GB" sz="2400" dirty="0" smtClean="0">
                <a:sym typeface="Wingdings" pitchFamily="2" charset="2"/>
              </a:rPr>
              <a:t> allocate non </a:t>
            </a:r>
            <a:r>
              <a:rPr lang="en-GB" sz="2400" dirty="0" err="1" smtClean="0">
                <a:sym typeface="Wingdings" pitchFamily="2" charset="2"/>
              </a:rPr>
              <a:t>sono</a:t>
            </a:r>
            <a:r>
              <a:rPr lang="en-GB" sz="2400" dirty="0" smtClean="0">
                <a:sym typeface="Wingdings" pitchFamily="2" charset="2"/>
              </a:rPr>
              <a:t> state </a:t>
            </a:r>
            <a:r>
              <a:rPr lang="en-GB" sz="2400" dirty="0" err="1" smtClean="0">
                <a:sym typeface="Wingdings" pitchFamily="2" charset="2"/>
              </a:rPr>
              <a:t>sufficienti</a:t>
            </a:r>
            <a:r>
              <a:rPr lang="en-GB" sz="2400" dirty="0" smtClean="0">
                <a:sym typeface="Wingdings" pitchFamily="2" charset="2"/>
              </a:rPr>
              <a:t> a </a:t>
            </a:r>
            <a:r>
              <a:rPr lang="en-GB" sz="2400" dirty="0" err="1" smtClean="0">
                <a:sym typeface="Wingdings" pitchFamily="2" charset="2"/>
              </a:rPr>
              <a:t>coprire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tutte</a:t>
            </a:r>
            <a:r>
              <a:rPr lang="en-GB" sz="2400" dirty="0" smtClean="0">
                <a:sym typeface="Wingdings" pitchFamily="2" charset="2"/>
              </a:rPr>
              <a:t> le </a:t>
            </a:r>
            <a:r>
              <a:rPr lang="en-GB" sz="2400" dirty="0" err="1" smtClean="0">
                <a:sym typeface="Wingdings" pitchFamily="2" charset="2"/>
              </a:rPr>
              <a:t>richieste</a:t>
            </a:r>
            <a:r>
              <a:rPr lang="en-GB" sz="2400" dirty="0" smtClean="0">
                <a:sym typeface="Wingdings" pitchFamily="2" charset="2"/>
              </a:rPr>
              <a:t> di </a:t>
            </a:r>
            <a:r>
              <a:rPr lang="en-GB" sz="2400" dirty="0" err="1" smtClean="0">
                <a:sym typeface="Wingdings" pitchFamily="2" charset="2"/>
              </a:rPr>
              <a:t>finanziamento</a:t>
            </a:r>
            <a:r>
              <a:rPr lang="en-GB" sz="2400" dirty="0" smtClean="0">
                <a:sym typeface="Wingdings" pitchFamily="2" charset="2"/>
              </a:rPr>
              <a:t>  (</a:t>
            </a:r>
            <a:r>
              <a:rPr lang="en-GB" sz="2400" dirty="0" err="1" smtClean="0">
                <a:sym typeface="Wingdings" pitchFamily="2" charset="2"/>
              </a:rPr>
              <a:t>effetto</a:t>
            </a:r>
            <a:r>
              <a:rPr lang="en-GB" sz="2400" dirty="0" smtClean="0">
                <a:sym typeface="Wingdings" pitchFamily="2" charset="2"/>
              </a:rPr>
              <a:t> RAZIONAMENTO)</a:t>
            </a:r>
          </a:p>
          <a:p>
            <a:pPr marL="360363" indent="-360363" algn="just">
              <a:tabLst>
                <a:tab pos="360363" algn="l"/>
              </a:tabLst>
            </a:pPr>
            <a:r>
              <a:rPr lang="en-GB" sz="2400" dirty="0" smtClean="0">
                <a:sym typeface="Wingdings" pitchFamily="2" charset="2"/>
              </a:rPr>
              <a:t>634 </a:t>
            </a:r>
            <a:r>
              <a:rPr lang="en-GB" sz="2400" dirty="0" err="1" smtClean="0">
                <a:sym typeface="Wingdings" pitchFamily="2" charset="2"/>
              </a:rPr>
              <a:t>domande</a:t>
            </a:r>
            <a:r>
              <a:rPr lang="en-GB" sz="2400" dirty="0" smtClean="0">
                <a:sym typeface="Wingdings" pitchFamily="2" charset="2"/>
              </a:rPr>
              <a:t> , 364 </a:t>
            </a:r>
            <a:r>
              <a:rPr lang="en-GB" sz="2400" dirty="0" err="1" smtClean="0">
                <a:sym typeface="Wingdings" pitchFamily="2" charset="2"/>
              </a:rPr>
              <a:t>ammesse</a:t>
            </a:r>
            <a:r>
              <a:rPr lang="en-GB" sz="2400" dirty="0" smtClean="0">
                <a:sym typeface="Wingdings" pitchFamily="2" charset="2"/>
              </a:rPr>
              <a:t>; 896 </a:t>
            </a:r>
            <a:r>
              <a:rPr lang="en-GB" sz="2400" dirty="0" err="1" smtClean="0">
                <a:sym typeface="Wingdings" pitchFamily="2" charset="2"/>
              </a:rPr>
              <a:t>stabilizzazioni</a:t>
            </a:r>
            <a:r>
              <a:rPr lang="en-GB" sz="2400" dirty="0" smtClean="0">
                <a:sym typeface="Wingdings" pitchFamily="2" charset="2"/>
              </a:rPr>
              <a:t>, </a:t>
            </a:r>
            <a:r>
              <a:rPr lang="en-GB" sz="2400" dirty="0" err="1" smtClean="0">
                <a:sym typeface="Wingdings" pitchFamily="2" charset="2"/>
              </a:rPr>
              <a:t>costo</a:t>
            </a:r>
            <a:r>
              <a:rPr lang="en-GB" sz="2400" dirty="0" smtClean="0">
                <a:sym typeface="Wingdings" pitchFamily="2" charset="2"/>
              </a:rPr>
              <a:t> </a:t>
            </a:r>
            <a:r>
              <a:rPr lang="en-GB" sz="2400" dirty="0" err="1" smtClean="0">
                <a:sym typeface="Wingdings" pitchFamily="2" charset="2"/>
              </a:rPr>
              <a:t>medio</a:t>
            </a:r>
            <a:r>
              <a:rPr lang="en-GB" sz="2400" dirty="0" smtClean="0">
                <a:sym typeface="Wingdings" pitchFamily="2" charset="2"/>
              </a:rPr>
              <a:t> € 8.100 </a:t>
            </a:r>
          </a:p>
          <a:p>
            <a:pPr algn="just"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	Risultati – Umbria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Le </a:t>
            </a:r>
            <a:r>
              <a:rPr lang="en-GB" dirty="0" err="1" smtClean="0"/>
              <a:t>stime</a:t>
            </a:r>
            <a:r>
              <a:rPr lang="en-GB" dirty="0" smtClean="0"/>
              <a:t> di </a:t>
            </a:r>
            <a:r>
              <a:rPr lang="en-GB" dirty="0" err="1" smtClean="0"/>
              <a:t>impatto</a:t>
            </a:r>
            <a:r>
              <a:rPr lang="en-GB" dirty="0" smtClean="0"/>
              <a:t> </a:t>
            </a:r>
            <a:r>
              <a:rPr lang="en-GB" dirty="0" err="1" smtClean="0"/>
              <a:t>mostrano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:</a:t>
            </a:r>
            <a:endParaRPr lang="it-IT" dirty="0" smtClean="0"/>
          </a:p>
          <a:p>
            <a:pPr lvl="0"/>
            <a:r>
              <a:rPr lang="en-GB" dirty="0" smtClean="0"/>
              <a:t>Vi è un </a:t>
            </a:r>
            <a:r>
              <a:rPr lang="en-GB" dirty="0" err="1" smtClean="0"/>
              <a:t>impatto</a:t>
            </a:r>
            <a:r>
              <a:rPr lang="en-GB" dirty="0" smtClean="0"/>
              <a:t> </a:t>
            </a:r>
            <a:r>
              <a:rPr lang="en-GB" dirty="0" err="1" smtClean="0"/>
              <a:t>positivo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misura</a:t>
            </a:r>
            <a:r>
              <a:rPr lang="en-GB" dirty="0" smtClean="0"/>
              <a:t>, </a:t>
            </a:r>
            <a:r>
              <a:rPr lang="en-GB" dirty="0" err="1" smtClean="0"/>
              <a:t>statisticamente</a:t>
            </a:r>
            <a:r>
              <a:rPr lang="en-GB" dirty="0" smtClean="0"/>
              <a:t> </a:t>
            </a:r>
            <a:r>
              <a:rPr lang="en-GB" dirty="0" err="1" smtClean="0"/>
              <a:t>solido</a:t>
            </a:r>
            <a:r>
              <a:rPr lang="en-GB" dirty="0" smtClean="0"/>
              <a:t>; </a:t>
            </a:r>
            <a:r>
              <a:rPr lang="en-GB" dirty="0" err="1" smtClean="0"/>
              <a:t>tuttavia</a:t>
            </a:r>
            <a:r>
              <a:rPr lang="en-GB" dirty="0" smtClean="0"/>
              <a:t> tale </a:t>
            </a:r>
            <a:r>
              <a:rPr lang="en-GB" dirty="0" err="1" smtClean="0"/>
              <a:t>impatto</a:t>
            </a:r>
            <a:r>
              <a:rPr lang="en-GB" dirty="0" smtClean="0"/>
              <a:t> è </a:t>
            </a:r>
            <a:r>
              <a:rPr lang="en-GB" dirty="0" err="1" smtClean="0"/>
              <a:t>parziale</a:t>
            </a:r>
            <a:r>
              <a:rPr lang="en-GB" dirty="0" smtClean="0"/>
              <a:t> e </a:t>
            </a:r>
            <a:r>
              <a:rPr lang="en-GB" dirty="0" err="1" smtClean="0"/>
              <a:t>varia</a:t>
            </a:r>
            <a:r>
              <a:rPr lang="en-GB" dirty="0" smtClean="0"/>
              <a:t> al </a:t>
            </a:r>
            <a:r>
              <a:rPr lang="en-GB" dirty="0" err="1" smtClean="0"/>
              <a:t>variare</a:t>
            </a:r>
            <a:r>
              <a:rPr lang="en-GB" dirty="0" smtClean="0"/>
              <a:t> </a:t>
            </a:r>
            <a:r>
              <a:rPr lang="en-GB" dirty="0" err="1" smtClean="0"/>
              <a:t>metodologia</a:t>
            </a:r>
            <a:r>
              <a:rPr lang="en-GB" dirty="0" smtClean="0"/>
              <a:t> </a:t>
            </a:r>
            <a:r>
              <a:rPr lang="en-GB" dirty="0" err="1" smtClean="0"/>
              <a:t>costruzione</a:t>
            </a:r>
            <a:r>
              <a:rPr lang="en-GB" dirty="0" smtClean="0"/>
              <a:t> </a:t>
            </a:r>
            <a:r>
              <a:rPr lang="en-GB" dirty="0" err="1" smtClean="0"/>
              <a:t>gruppo</a:t>
            </a:r>
            <a:r>
              <a:rPr lang="en-GB" dirty="0" smtClean="0"/>
              <a:t> di </a:t>
            </a:r>
            <a:r>
              <a:rPr lang="en-GB" dirty="0" err="1" smtClean="0"/>
              <a:t>controllo</a:t>
            </a:r>
            <a:endParaRPr lang="en-GB" dirty="0" smtClean="0"/>
          </a:p>
          <a:p>
            <a:pPr marL="571500" lvl="0" indent="-571500">
              <a:buAutoNum type="romanLcParenR"/>
            </a:pPr>
            <a:r>
              <a:rPr lang="en-GB" dirty="0" smtClean="0"/>
              <a:t>429-495 </a:t>
            </a:r>
            <a:r>
              <a:rPr lang="en-GB" dirty="0" err="1" smtClean="0"/>
              <a:t>nuove</a:t>
            </a:r>
            <a:r>
              <a:rPr lang="en-GB" dirty="0" smtClean="0"/>
              <a:t> </a:t>
            </a:r>
            <a:r>
              <a:rPr lang="en-GB" dirty="0" err="1" smtClean="0"/>
              <a:t>assunzioni</a:t>
            </a:r>
            <a:r>
              <a:rPr lang="en-GB" dirty="0" smtClean="0"/>
              <a:t> </a:t>
            </a:r>
            <a:r>
              <a:rPr lang="en-GB" dirty="0" err="1" smtClean="0"/>
              <a:t>attribuibili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msiura</a:t>
            </a:r>
            <a:r>
              <a:rPr lang="en-GB" dirty="0" smtClean="0"/>
              <a:t> (non </a:t>
            </a:r>
            <a:r>
              <a:rPr lang="en-GB" dirty="0" err="1" smtClean="0"/>
              <a:t>razionato</a:t>
            </a:r>
            <a:r>
              <a:rPr lang="en-GB" dirty="0" smtClean="0"/>
              <a:t>)</a:t>
            </a:r>
          </a:p>
          <a:p>
            <a:pPr marL="571500" lvl="0" indent="-571500">
              <a:buAutoNum type="romanLcParenR"/>
            </a:pPr>
            <a:r>
              <a:rPr lang="en-GB" dirty="0" smtClean="0"/>
              <a:t>172-221 </a:t>
            </a:r>
            <a:r>
              <a:rPr lang="en-GB" dirty="0" err="1" smtClean="0"/>
              <a:t>nuove</a:t>
            </a:r>
            <a:r>
              <a:rPr lang="en-GB" dirty="0" smtClean="0"/>
              <a:t> </a:t>
            </a:r>
            <a:r>
              <a:rPr lang="en-GB" dirty="0" err="1" smtClean="0"/>
              <a:t>assunzioni</a:t>
            </a:r>
            <a:r>
              <a:rPr lang="en-GB" dirty="0" smtClean="0"/>
              <a:t> (</a:t>
            </a:r>
            <a:r>
              <a:rPr lang="en-GB" dirty="0" err="1" smtClean="0"/>
              <a:t>razionato</a:t>
            </a:r>
            <a:r>
              <a:rPr lang="en-GB" dirty="0" smtClean="0"/>
              <a:t>)</a:t>
            </a:r>
            <a:endParaRPr lang="it-IT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1491</Words>
  <Application>Microsoft Office PowerPoint</Application>
  <PresentationFormat>Personalizzato</PresentationFormat>
  <Paragraphs>170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  La valutazione controfattuale degli incentivi regionali alla stabilizzazione</vt:lpstr>
      <vt:lpstr>         Il progetto</vt:lpstr>
      <vt:lpstr>Diapositiva 3</vt:lpstr>
      <vt:lpstr>       Obiettivi e metodi</vt:lpstr>
      <vt:lpstr>   Domande della valutazione</vt:lpstr>
      <vt:lpstr>La metodologia</vt:lpstr>
      <vt:lpstr>L’approccio metodologico</vt:lpstr>
      <vt:lpstr>    Intervento oggetto della valutazione</vt:lpstr>
      <vt:lpstr>     Risultati – Umbria</vt:lpstr>
      <vt:lpstr>     Risultati – Umbria</vt:lpstr>
      <vt:lpstr>    Risultati –Umbria</vt:lpstr>
      <vt:lpstr>Risultati a confronto</vt:lpstr>
      <vt:lpstr> Lezioni apprese – Disegno della policy</vt:lpstr>
      <vt:lpstr> Lezioni apprese – disegno valutazione</vt:lpstr>
      <vt:lpstr> Lezioni apprese – disegno della valutazione</vt:lpstr>
      <vt:lpstr> Lezioni apprese – Disegno della valutazione</vt:lpstr>
      <vt:lpstr>Riferimenti e contatti</vt:lpstr>
      <vt:lpstr>La metodologia</vt:lpstr>
      <vt:lpstr>      Attività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</dc:creator>
  <cp:lastModifiedBy>costanza pagnini</cp:lastModifiedBy>
  <cp:revision>38</cp:revision>
  <dcterms:created xsi:type="dcterms:W3CDTF">2016-06-29T15:46:14Z</dcterms:created>
  <dcterms:modified xsi:type="dcterms:W3CDTF">2016-07-08T06:58:55Z</dcterms:modified>
</cp:coreProperties>
</file>