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0" r:id="rId2"/>
  </p:sldIdLst>
  <p:sldSz cx="9672638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60" d="100"/>
          <a:sy n="60" d="100"/>
        </p:scale>
        <p:origin x="1982" y="60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405D40E-0DA0-4976-8A65-46A917E465AA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82A5338B-5215-4D63-AF6C-35CB0809C464}">
      <dgm:prSet phldrT="[Testo]" custT="1"/>
      <dgm:spPr>
        <a:solidFill>
          <a:schemeClr val="accent6"/>
        </a:solidFill>
      </dgm:spPr>
      <dgm:t>
        <a:bodyPr/>
        <a:lstStyle/>
        <a:p>
          <a:r>
            <a:rPr lang="it-IT" sz="1800" b="1" dirty="0">
              <a:latin typeface="Arial" panose="020B0604020202020204" pitchFamily="34" charset="0"/>
              <a:cs typeface="Arial" panose="020B0604020202020204" pitchFamily="34" charset="0"/>
            </a:rPr>
            <a:t>REGIONE UMBRIA</a:t>
          </a:r>
        </a:p>
      </dgm:t>
    </dgm:pt>
    <dgm:pt modelId="{777DA831-B4FF-4B7A-A6B7-937FD66E20B1}" type="parTrans" cxnId="{55C93335-F219-4969-8335-67D56BA3B35E}">
      <dgm:prSet/>
      <dgm:spPr/>
      <dgm:t>
        <a:bodyPr/>
        <a:lstStyle/>
        <a:p>
          <a:endParaRPr lang="it-IT"/>
        </a:p>
      </dgm:t>
    </dgm:pt>
    <dgm:pt modelId="{7D011F0D-605E-426F-A1AD-1F7049CB6503}" type="sibTrans" cxnId="{55C93335-F219-4969-8335-67D56BA3B35E}">
      <dgm:prSet/>
      <dgm:spPr/>
      <dgm:t>
        <a:bodyPr/>
        <a:lstStyle/>
        <a:p>
          <a:endParaRPr lang="it-IT"/>
        </a:p>
      </dgm:t>
    </dgm:pt>
    <dgm:pt modelId="{08DF62FC-B306-4C3C-ACB6-1562452B4B69}">
      <dgm:prSet phldrT="[Testo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it-IT" sz="9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3 A Parco Tecnologico</a:t>
          </a:r>
        </a:p>
        <a:p>
          <a:r>
            <a:rPr lang="it-IT" sz="9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(23,23%)</a:t>
          </a:r>
        </a:p>
      </dgm:t>
    </dgm:pt>
    <dgm:pt modelId="{A0577CB8-4667-43AA-84AE-EAA9481E0293}" type="parTrans" cxnId="{93A0BAD3-297A-4C5F-B0AC-C0C7AF33E163}">
      <dgm:prSet/>
      <dgm:spPr/>
      <dgm:t>
        <a:bodyPr/>
        <a:lstStyle/>
        <a:p>
          <a:endParaRPr lang="it-IT"/>
        </a:p>
      </dgm:t>
    </dgm:pt>
    <dgm:pt modelId="{97256538-AE5C-4DA7-8AFE-64DC002F7593}" type="sibTrans" cxnId="{93A0BAD3-297A-4C5F-B0AC-C0C7AF33E163}">
      <dgm:prSet/>
      <dgm:spPr/>
      <dgm:t>
        <a:bodyPr/>
        <a:lstStyle/>
        <a:p>
          <a:endParaRPr lang="it-IT"/>
        </a:p>
      </dgm:t>
    </dgm:pt>
    <dgm:pt modelId="{C31718FF-1CFF-4497-93DB-7F625EE5DEB9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Gepafin S.p.A. </a:t>
          </a:r>
        </a:p>
        <a:p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(48,85%)</a:t>
          </a:r>
        </a:p>
      </dgm:t>
    </dgm:pt>
    <dgm:pt modelId="{7906E732-79FC-49C1-A9AE-0AF99433B9BB}" type="parTrans" cxnId="{33E424B4-FA25-4347-A211-08C0F2EA27EA}">
      <dgm:prSet/>
      <dgm:spPr/>
      <dgm:t>
        <a:bodyPr/>
        <a:lstStyle/>
        <a:p>
          <a:endParaRPr lang="it-IT"/>
        </a:p>
      </dgm:t>
    </dgm:pt>
    <dgm:pt modelId="{4B2E3BC6-87C9-4CEF-B09F-370BAAF44270}" type="sibTrans" cxnId="{33E424B4-FA25-4347-A211-08C0F2EA27EA}">
      <dgm:prSet/>
      <dgm:spPr/>
      <dgm:t>
        <a:bodyPr/>
        <a:lstStyle/>
        <a:p>
          <a:endParaRPr lang="it-IT"/>
        </a:p>
      </dgm:t>
    </dgm:pt>
    <dgm:pt modelId="{DDF32FC8-7A50-4A02-8293-C8ADA494FA38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Sviluppumbria S.p.A.</a:t>
          </a:r>
        </a:p>
        <a:p>
          <a:r>
            <a:rPr lang="it-IT" sz="9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(92,30%)</a:t>
          </a:r>
          <a:endParaRPr lang="it-IT" sz="9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F66FE49-375A-4EED-BB25-BEA84DB5F3C5}" type="parTrans" cxnId="{9F912726-A934-4118-9B55-C1B94408125F}">
      <dgm:prSet/>
      <dgm:spPr/>
      <dgm:t>
        <a:bodyPr/>
        <a:lstStyle/>
        <a:p>
          <a:endParaRPr lang="it-IT"/>
        </a:p>
      </dgm:t>
    </dgm:pt>
    <dgm:pt modelId="{C9E59420-87FA-46F1-A487-7174CB839D9A}" type="sibTrans" cxnId="{9F912726-A934-4118-9B55-C1B94408125F}">
      <dgm:prSet/>
      <dgm:spPr/>
      <dgm:t>
        <a:bodyPr/>
        <a:lstStyle/>
        <a:p>
          <a:endParaRPr lang="it-IT"/>
        </a:p>
      </dgm:t>
    </dgm:pt>
    <dgm:pt modelId="{4B954A6F-82E1-49BF-9B32-D941A338BC57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Umbria TPL e Mobilità S.p.A.</a:t>
          </a:r>
        </a:p>
        <a:p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(27,78%)</a:t>
          </a:r>
        </a:p>
      </dgm:t>
    </dgm:pt>
    <dgm:pt modelId="{89C55FA3-3B9C-4B28-A836-F04C4B5CCE11}" type="parTrans" cxnId="{BEA0F478-BA6E-467D-95C3-12A6866DDF68}">
      <dgm:prSet/>
      <dgm:spPr/>
      <dgm:t>
        <a:bodyPr/>
        <a:lstStyle/>
        <a:p>
          <a:endParaRPr lang="it-IT"/>
        </a:p>
      </dgm:t>
    </dgm:pt>
    <dgm:pt modelId="{11FE6BAF-8806-4955-804C-FC967000A05F}" type="sibTrans" cxnId="{BEA0F478-BA6E-467D-95C3-12A6866DDF68}">
      <dgm:prSet/>
      <dgm:spPr/>
      <dgm:t>
        <a:bodyPr/>
        <a:lstStyle/>
        <a:p>
          <a:endParaRPr lang="it-IT"/>
        </a:p>
      </dgm:t>
    </dgm:pt>
    <dgm:pt modelId="{09A6D57F-1F62-43DE-98E4-8B74D1F7A04B}">
      <dgm:prSet phldrT="[Testo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it-IT" sz="9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PuntoZero</a:t>
          </a:r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it-IT" sz="9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S.c.a.r.l</a:t>
          </a:r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.</a:t>
          </a:r>
        </a:p>
        <a:p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(73,037247%)</a:t>
          </a:r>
        </a:p>
      </dgm:t>
    </dgm:pt>
    <dgm:pt modelId="{BA7B369D-B20E-4F39-86FB-95B2BD9245DA}" type="sibTrans" cxnId="{E2C04475-86B3-4641-B6DB-0F0EAA57DC28}">
      <dgm:prSet/>
      <dgm:spPr/>
      <dgm:t>
        <a:bodyPr/>
        <a:lstStyle/>
        <a:p>
          <a:endParaRPr lang="it-IT"/>
        </a:p>
      </dgm:t>
    </dgm:pt>
    <dgm:pt modelId="{5B98532E-14FF-4D1C-A77E-EFACE0A4D1E7}" type="parTrans" cxnId="{E2C04475-86B3-4641-B6DB-0F0EAA57DC28}">
      <dgm:prSet/>
      <dgm:spPr/>
      <dgm:t>
        <a:bodyPr/>
        <a:lstStyle/>
        <a:p>
          <a:endParaRPr lang="it-IT"/>
        </a:p>
      </dgm:t>
    </dgm:pt>
    <dgm:pt modelId="{CE006EFE-3EFC-4CA9-93E1-4202CFB067DB}" type="pres">
      <dgm:prSet presAssocID="{4405D40E-0DA0-4976-8A65-46A917E465AA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2FC1C55B-30E5-4A40-A2BE-A7C46147CE76}" type="pres">
      <dgm:prSet presAssocID="{82A5338B-5215-4D63-AF6C-35CB0809C464}" presName="centerShape" presStyleLbl="node0" presStyleIdx="0" presStyleCnt="1" custScaleX="186611" custScaleY="141943"/>
      <dgm:spPr/>
    </dgm:pt>
    <dgm:pt modelId="{68CF8321-06C3-4E4B-8DD2-4525E33815BD}" type="pres">
      <dgm:prSet presAssocID="{A0577CB8-4667-43AA-84AE-EAA9481E0293}" presName="Name9" presStyleLbl="parChTrans1D2" presStyleIdx="0" presStyleCnt="5"/>
      <dgm:spPr/>
    </dgm:pt>
    <dgm:pt modelId="{150A0102-388B-4BDF-9A9C-B2CF652C2B22}" type="pres">
      <dgm:prSet presAssocID="{A0577CB8-4667-43AA-84AE-EAA9481E0293}" presName="connTx" presStyleLbl="parChTrans1D2" presStyleIdx="0" presStyleCnt="5"/>
      <dgm:spPr/>
    </dgm:pt>
    <dgm:pt modelId="{3C8A568B-E1E0-43F8-9324-3471D66191F7}" type="pres">
      <dgm:prSet presAssocID="{08DF62FC-B306-4C3C-ACB6-1562452B4B69}" presName="node" presStyleLbl="node1" presStyleIdx="0" presStyleCnt="5" custScaleX="99361" custScaleY="94626" custRadScaleRad="100165" custRadScaleInc="-5762">
        <dgm:presLayoutVars>
          <dgm:bulletEnabled val="1"/>
        </dgm:presLayoutVars>
      </dgm:prSet>
      <dgm:spPr/>
    </dgm:pt>
    <dgm:pt modelId="{DB97499E-85FF-428C-9FC0-AA37554DBFD2}" type="pres">
      <dgm:prSet presAssocID="{7906E732-79FC-49C1-A9AE-0AF99433B9BB}" presName="Name9" presStyleLbl="parChTrans1D2" presStyleIdx="1" presStyleCnt="5"/>
      <dgm:spPr/>
    </dgm:pt>
    <dgm:pt modelId="{30252410-29FC-479E-BEA2-DD45A6A63A55}" type="pres">
      <dgm:prSet presAssocID="{7906E732-79FC-49C1-A9AE-0AF99433B9BB}" presName="connTx" presStyleLbl="parChTrans1D2" presStyleIdx="1" presStyleCnt="5"/>
      <dgm:spPr/>
    </dgm:pt>
    <dgm:pt modelId="{D96F5DC4-92EA-4362-86A5-86576C907CF4}" type="pres">
      <dgm:prSet presAssocID="{C31718FF-1CFF-4497-93DB-7F625EE5DEB9}" presName="node" presStyleLbl="node1" presStyleIdx="1" presStyleCnt="5" custScaleX="107323" custRadScaleRad="123462" custRadScaleInc="13610">
        <dgm:presLayoutVars>
          <dgm:bulletEnabled val="1"/>
        </dgm:presLayoutVars>
      </dgm:prSet>
      <dgm:spPr/>
    </dgm:pt>
    <dgm:pt modelId="{649D2DA3-B96F-4260-9E5C-AA79A84B42C8}" type="pres">
      <dgm:prSet presAssocID="{2F66FE49-375A-4EED-BB25-BEA84DB5F3C5}" presName="Name9" presStyleLbl="parChTrans1D2" presStyleIdx="2" presStyleCnt="5"/>
      <dgm:spPr/>
    </dgm:pt>
    <dgm:pt modelId="{B8450C6C-38C3-49D9-9B1A-B27BBF157B1F}" type="pres">
      <dgm:prSet presAssocID="{2F66FE49-375A-4EED-BB25-BEA84DB5F3C5}" presName="connTx" presStyleLbl="parChTrans1D2" presStyleIdx="2" presStyleCnt="5"/>
      <dgm:spPr/>
    </dgm:pt>
    <dgm:pt modelId="{0DB6A2C6-6821-4431-93D9-471DBF91DBF5}" type="pres">
      <dgm:prSet presAssocID="{DDF32FC8-7A50-4A02-8293-C8ADA494FA38}" presName="node" presStyleLbl="node1" presStyleIdx="2" presStyleCnt="5" custScaleX="105961" custRadScaleRad="122611" custRadScaleInc="-33495">
        <dgm:presLayoutVars>
          <dgm:bulletEnabled val="1"/>
        </dgm:presLayoutVars>
      </dgm:prSet>
      <dgm:spPr/>
    </dgm:pt>
    <dgm:pt modelId="{38027A89-290A-488B-A61B-1B4927ADD3CB}" type="pres">
      <dgm:prSet presAssocID="{89C55FA3-3B9C-4B28-A836-F04C4B5CCE11}" presName="Name9" presStyleLbl="parChTrans1D2" presStyleIdx="3" presStyleCnt="5"/>
      <dgm:spPr/>
    </dgm:pt>
    <dgm:pt modelId="{3437B959-673C-4358-BC64-AB5517ADF63D}" type="pres">
      <dgm:prSet presAssocID="{89C55FA3-3B9C-4B28-A836-F04C4B5CCE11}" presName="connTx" presStyleLbl="parChTrans1D2" presStyleIdx="3" presStyleCnt="5"/>
      <dgm:spPr/>
    </dgm:pt>
    <dgm:pt modelId="{80543210-0DA3-4D9B-AC3A-DE48610A7CB0}" type="pres">
      <dgm:prSet presAssocID="{4B954A6F-82E1-49BF-9B32-D941A338BC57}" presName="node" presStyleLbl="node1" presStyleIdx="3" presStyleCnt="5" custScaleX="104712" custRadScaleRad="122986" custRadScaleInc="33930">
        <dgm:presLayoutVars>
          <dgm:bulletEnabled val="1"/>
        </dgm:presLayoutVars>
      </dgm:prSet>
      <dgm:spPr/>
    </dgm:pt>
    <dgm:pt modelId="{D1D32721-C980-4DB5-B742-4D03F6F366E9}" type="pres">
      <dgm:prSet presAssocID="{5B98532E-14FF-4D1C-A77E-EFACE0A4D1E7}" presName="Name9" presStyleLbl="parChTrans1D2" presStyleIdx="4" presStyleCnt="5"/>
      <dgm:spPr/>
    </dgm:pt>
    <dgm:pt modelId="{2C4D4395-42CF-49DC-B62D-75127625C6F0}" type="pres">
      <dgm:prSet presAssocID="{5B98532E-14FF-4D1C-A77E-EFACE0A4D1E7}" presName="connTx" presStyleLbl="parChTrans1D2" presStyleIdx="4" presStyleCnt="5"/>
      <dgm:spPr/>
    </dgm:pt>
    <dgm:pt modelId="{47D5F1DB-5EA2-44FF-B29E-0609C4686F7B}" type="pres">
      <dgm:prSet presAssocID="{09A6D57F-1F62-43DE-98E4-8B74D1F7A04B}" presName="node" presStyleLbl="node1" presStyleIdx="4" presStyleCnt="5" custScaleX="106849" custScaleY="102706" custRadScaleRad="129247" custRadScaleInc="-27471">
        <dgm:presLayoutVars>
          <dgm:bulletEnabled val="1"/>
        </dgm:presLayoutVars>
      </dgm:prSet>
      <dgm:spPr/>
    </dgm:pt>
  </dgm:ptLst>
  <dgm:cxnLst>
    <dgm:cxn modelId="{9F912726-A934-4118-9B55-C1B94408125F}" srcId="{82A5338B-5215-4D63-AF6C-35CB0809C464}" destId="{DDF32FC8-7A50-4A02-8293-C8ADA494FA38}" srcOrd="2" destOrd="0" parTransId="{2F66FE49-375A-4EED-BB25-BEA84DB5F3C5}" sibTransId="{C9E59420-87FA-46F1-A487-7174CB839D9A}"/>
    <dgm:cxn modelId="{EC8A1D35-B5C3-496E-AF55-0D4D1098678E}" type="presOf" srcId="{C31718FF-1CFF-4497-93DB-7F625EE5DEB9}" destId="{D96F5DC4-92EA-4362-86A5-86576C907CF4}" srcOrd="0" destOrd="0" presId="urn:microsoft.com/office/officeart/2005/8/layout/radial1"/>
    <dgm:cxn modelId="{55C93335-F219-4969-8335-67D56BA3B35E}" srcId="{4405D40E-0DA0-4976-8A65-46A917E465AA}" destId="{82A5338B-5215-4D63-AF6C-35CB0809C464}" srcOrd="0" destOrd="0" parTransId="{777DA831-B4FF-4B7A-A6B7-937FD66E20B1}" sibTransId="{7D011F0D-605E-426F-A1AD-1F7049CB6503}"/>
    <dgm:cxn modelId="{D5408D37-0560-4F4B-97C3-73885B4654C4}" type="presOf" srcId="{89C55FA3-3B9C-4B28-A836-F04C4B5CCE11}" destId="{3437B959-673C-4358-BC64-AB5517ADF63D}" srcOrd="1" destOrd="0" presId="urn:microsoft.com/office/officeart/2005/8/layout/radial1"/>
    <dgm:cxn modelId="{18ED0C3F-81D4-460F-94BF-9DF8F8FAD48B}" type="presOf" srcId="{DDF32FC8-7A50-4A02-8293-C8ADA494FA38}" destId="{0DB6A2C6-6821-4431-93D9-471DBF91DBF5}" srcOrd="0" destOrd="0" presId="urn:microsoft.com/office/officeart/2005/8/layout/radial1"/>
    <dgm:cxn modelId="{5E1DDE62-A2DF-4D10-9A51-58D72E544EF3}" type="presOf" srcId="{08DF62FC-B306-4C3C-ACB6-1562452B4B69}" destId="{3C8A568B-E1E0-43F8-9324-3471D66191F7}" srcOrd="0" destOrd="0" presId="urn:microsoft.com/office/officeart/2005/8/layout/radial1"/>
    <dgm:cxn modelId="{D2B0D652-F013-4B1A-8011-DCFEBA21BE15}" type="presOf" srcId="{4405D40E-0DA0-4976-8A65-46A917E465AA}" destId="{CE006EFE-3EFC-4CA9-93E1-4202CFB067DB}" srcOrd="0" destOrd="0" presId="urn:microsoft.com/office/officeart/2005/8/layout/radial1"/>
    <dgm:cxn modelId="{E2C04475-86B3-4641-B6DB-0F0EAA57DC28}" srcId="{82A5338B-5215-4D63-AF6C-35CB0809C464}" destId="{09A6D57F-1F62-43DE-98E4-8B74D1F7A04B}" srcOrd="4" destOrd="0" parTransId="{5B98532E-14FF-4D1C-A77E-EFACE0A4D1E7}" sibTransId="{BA7B369D-B20E-4F39-86FB-95B2BD9245DA}"/>
    <dgm:cxn modelId="{0136D875-9F6F-41EA-9D01-93FC25E0A176}" type="presOf" srcId="{2F66FE49-375A-4EED-BB25-BEA84DB5F3C5}" destId="{649D2DA3-B96F-4260-9E5C-AA79A84B42C8}" srcOrd="0" destOrd="0" presId="urn:microsoft.com/office/officeart/2005/8/layout/radial1"/>
    <dgm:cxn modelId="{BEA0F478-BA6E-467D-95C3-12A6866DDF68}" srcId="{82A5338B-5215-4D63-AF6C-35CB0809C464}" destId="{4B954A6F-82E1-49BF-9B32-D941A338BC57}" srcOrd="3" destOrd="0" parTransId="{89C55FA3-3B9C-4B28-A836-F04C4B5CCE11}" sibTransId="{11FE6BAF-8806-4955-804C-FC967000A05F}"/>
    <dgm:cxn modelId="{CA64507B-3C90-4B2F-836D-9B552E8CC8E6}" type="presOf" srcId="{A0577CB8-4667-43AA-84AE-EAA9481E0293}" destId="{150A0102-388B-4BDF-9A9C-B2CF652C2B22}" srcOrd="1" destOrd="0" presId="urn:microsoft.com/office/officeart/2005/8/layout/radial1"/>
    <dgm:cxn modelId="{78E5157C-0252-42EC-846F-F2FE3E5EE53F}" type="presOf" srcId="{5B98532E-14FF-4D1C-A77E-EFACE0A4D1E7}" destId="{D1D32721-C980-4DB5-B742-4D03F6F366E9}" srcOrd="0" destOrd="0" presId="urn:microsoft.com/office/officeart/2005/8/layout/radial1"/>
    <dgm:cxn modelId="{6171297D-0636-4087-B329-F673DC7E4152}" type="presOf" srcId="{5B98532E-14FF-4D1C-A77E-EFACE0A4D1E7}" destId="{2C4D4395-42CF-49DC-B62D-75127625C6F0}" srcOrd="1" destOrd="0" presId="urn:microsoft.com/office/officeart/2005/8/layout/radial1"/>
    <dgm:cxn modelId="{E577569E-20C7-43A5-A601-1DFB211A75B6}" type="presOf" srcId="{7906E732-79FC-49C1-A9AE-0AF99433B9BB}" destId="{30252410-29FC-479E-BEA2-DD45A6A63A55}" srcOrd="1" destOrd="0" presId="urn:microsoft.com/office/officeart/2005/8/layout/radial1"/>
    <dgm:cxn modelId="{916FC9A2-82B6-4EF9-A33C-95187225D6D7}" type="presOf" srcId="{82A5338B-5215-4D63-AF6C-35CB0809C464}" destId="{2FC1C55B-30E5-4A40-A2BE-A7C46147CE76}" srcOrd="0" destOrd="0" presId="urn:microsoft.com/office/officeart/2005/8/layout/radial1"/>
    <dgm:cxn modelId="{A43317AF-B2DD-4357-B86B-5825293D068E}" type="presOf" srcId="{A0577CB8-4667-43AA-84AE-EAA9481E0293}" destId="{68CF8321-06C3-4E4B-8DD2-4525E33815BD}" srcOrd="0" destOrd="0" presId="urn:microsoft.com/office/officeart/2005/8/layout/radial1"/>
    <dgm:cxn modelId="{33E424B4-FA25-4347-A211-08C0F2EA27EA}" srcId="{82A5338B-5215-4D63-AF6C-35CB0809C464}" destId="{C31718FF-1CFF-4497-93DB-7F625EE5DEB9}" srcOrd="1" destOrd="0" parTransId="{7906E732-79FC-49C1-A9AE-0AF99433B9BB}" sibTransId="{4B2E3BC6-87C9-4CEF-B09F-370BAAF44270}"/>
    <dgm:cxn modelId="{93A0BAD3-297A-4C5F-B0AC-C0C7AF33E163}" srcId="{82A5338B-5215-4D63-AF6C-35CB0809C464}" destId="{08DF62FC-B306-4C3C-ACB6-1562452B4B69}" srcOrd="0" destOrd="0" parTransId="{A0577CB8-4667-43AA-84AE-EAA9481E0293}" sibTransId="{97256538-AE5C-4DA7-8AFE-64DC002F7593}"/>
    <dgm:cxn modelId="{E01A9EDC-CB88-487A-8D2D-1F2A8D2E583D}" type="presOf" srcId="{2F66FE49-375A-4EED-BB25-BEA84DB5F3C5}" destId="{B8450C6C-38C3-49D9-9B1A-B27BBF157B1F}" srcOrd="1" destOrd="0" presId="urn:microsoft.com/office/officeart/2005/8/layout/radial1"/>
    <dgm:cxn modelId="{296B81DD-025F-4903-90C3-79B200E63D1D}" type="presOf" srcId="{4B954A6F-82E1-49BF-9B32-D941A338BC57}" destId="{80543210-0DA3-4D9B-AC3A-DE48610A7CB0}" srcOrd="0" destOrd="0" presId="urn:microsoft.com/office/officeart/2005/8/layout/radial1"/>
    <dgm:cxn modelId="{460783E2-B68C-4CFD-B6D8-28B068A09DA8}" type="presOf" srcId="{09A6D57F-1F62-43DE-98E4-8B74D1F7A04B}" destId="{47D5F1DB-5EA2-44FF-B29E-0609C4686F7B}" srcOrd="0" destOrd="0" presId="urn:microsoft.com/office/officeart/2005/8/layout/radial1"/>
    <dgm:cxn modelId="{BCAF16EB-97A3-44C3-B07E-227C1BC16E54}" type="presOf" srcId="{89C55FA3-3B9C-4B28-A836-F04C4B5CCE11}" destId="{38027A89-290A-488B-A61B-1B4927ADD3CB}" srcOrd="0" destOrd="0" presId="urn:microsoft.com/office/officeart/2005/8/layout/radial1"/>
    <dgm:cxn modelId="{A5F6BCF5-E66B-4137-9E06-DAFFBD9937A6}" type="presOf" srcId="{7906E732-79FC-49C1-A9AE-0AF99433B9BB}" destId="{DB97499E-85FF-428C-9FC0-AA37554DBFD2}" srcOrd="0" destOrd="0" presId="urn:microsoft.com/office/officeart/2005/8/layout/radial1"/>
    <dgm:cxn modelId="{F03A829F-03AB-4B75-B544-822127D40536}" type="presParOf" srcId="{CE006EFE-3EFC-4CA9-93E1-4202CFB067DB}" destId="{2FC1C55B-30E5-4A40-A2BE-A7C46147CE76}" srcOrd="0" destOrd="0" presId="urn:microsoft.com/office/officeart/2005/8/layout/radial1"/>
    <dgm:cxn modelId="{A3554922-D226-4EF7-AB1E-DC1DA6BD1822}" type="presParOf" srcId="{CE006EFE-3EFC-4CA9-93E1-4202CFB067DB}" destId="{68CF8321-06C3-4E4B-8DD2-4525E33815BD}" srcOrd="1" destOrd="0" presId="urn:microsoft.com/office/officeart/2005/8/layout/radial1"/>
    <dgm:cxn modelId="{204CEEA5-2CEE-420B-99B2-52CC31100E91}" type="presParOf" srcId="{68CF8321-06C3-4E4B-8DD2-4525E33815BD}" destId="{150A0102-388B-4BDF-9A9C-B2CF652C2B22}" srcOrd="0" destOrd="0" presId="urn:microsoft.com/office/officeart/2005/8/layout/radial1"/>
    <dgm:cxn modelId="{9736EE61-813F-49B5-A468-A3CEA8DDFB2C}" type="presParOf" srcId="{CE006EFE-3EFC-4CA9-93E1-4202CFB067DB}" destId="{3C8A568B-E1E0-43F8-9324-3471D66191F7}" srcOrd="2" destOrd="0" presId="urn:microsoft.com/office/officeart/2005/8/layout/radial1"/>
    <dgm:cxn modelId="{CF72FC73-F9C4-4334-88DA-A9670416BCB8}" type="presParOf" srcId="{CE006EFE-3EFC-4CA9-93E1-4202CFB067DB}" destId="{DB97499E-85FF-428C-9FC0-AA37554DBFD2}" srcOrd="3" destOrd="0" presId="urn:microsoft.com/office/officeart/2005/8/layout/radial1"/>
    <dgm:cxn modelId="{29C6A2E6-F6EB-48FE-919E-A37B64B76905}" type="presParOf" srcId="{DB97499E-85FF-428C-9FC0-AA37554DBFD2}" destId="{30252410-29FC-479E-BEA2-DD45A6A63A55}" srcOrd="0" destOrd="0" presId="urn:microsoft.com/office/officeart/2005/8/layout/radial1"/>
    <dgm:cxn modelId="{B466032F-997E-47DC-A5F8-604F51531910}" type="presParOf" srcId="{CE006EFE-3EFC-4CA9-93E1-4202CFB067DB}" destId="{D96F5DC4-92EA-4362-86A5-86576C907CF4}" srcOrd="4" destOrd="0" presId="urn:microsoft.com/office/officeart/2005/8/layout/radial1"/>
    <dgm:cxn modelId="{47F62B4E-6F02-4B47-993D-6FDEE21095B1}" type="presParOf" srcId="{CE006EFE-3EFC-4CA9-93E1-4202CFB067DB}" destId="{649D2DA3-B96F-4260-9E5C-AA79A84B42C8}" srcOrd="5" destOrd="0" presId="urn:microsoft.com/office/officeart/2005/8/layout/radial1"/>
    <dgm:cxn modelId="{E516BEF1-2BE5-410D-A186-F26F7C8CEA16}" type="presParOf" srcId="{649D2DA3-B96F-4260-9E5C-AA79A84B42C8}" destId="{B8450C6C-38C3-49D9-9B1A-B27BBF157B1F}" srcOrd="0" destOrd="0" presId="urn:microsoft.com/office/officeart/2005/8/layout/radial1"/>
    <dgm:cxn modelId="{E0EB933F-76F3-444D-A122-B17100E14A0E}" type="presParOf" srcId="{CE006EFE-3EFC-4CA9-93E1-4202CFB067DB}" destId="{0DB6A2C6-6821-4431-93D9-471DBF91DBF5}" srcOrd="6" destOrd="0" presId="urn:microsoft.com/office/officeart/2005/8/layout/radial1"/>
    <dgm:cxn modelId="{B9E5A765-D5C7-418B-B44C-E052CDCDF0D6}" type="presParOf" srcId="{CE006EFE-3EFC-4CA9-93E1-4202CFB067DB}" destId="{38027A89-290A-488B-A61B-1B4927ADD3CB}" srcOrd="7" destOrd="0" presId="urn:microsoft.com/office/officeart/2005/8/layout/radial1"/>
    <dgm:cxn modelId="{F42BFBFE-CDBF-4703-BD1D-91566794D992}" type="presParOf" srcId="{38027A89-290A-488B-A61B-1B4927ADD3CB}" destId="{3437B959-673C-4358-BC64-AB5517ADF63D}" srcOrd="0" destOrd="0" presId="urn:microsoft.com/office/officeart/2005/8/layout/radial1"/>
    <dgm:cxn modelId="{BB0A10B8-06D5-41C2-96A7-689C1A0D4F97}" type="presParOf" srcId="{CE006EFE-3EFC-4CA9-93E1-4202CFB067DB}" destId="{80543210-0DA3-4D9B-AC3A-DE48610A7CB0}" srcOrd="8" destOrd="0" presId="urn:microsoft.com/office/officeart/2005/8/layout/radial1"/>
    <dgm:cxn modelId="{C451149A-C780-4A7A-8393-AE7EE20AA733}" type="presParOf" srcId="{CE006EFE-3EFC-4CA9-93E1-4202CFB067DB}" destId="{D1D32721-C980-4DB5-B742-4D03F6F366E9}" srcOrd="9" destOrd="0" presId="urn:microsoft.com/office/officeart/2005/8/layout/radial1"/>
    <dgm:cxn modelId="{DC2A4393-1A89-4B53-B24E-99D417D10756}" type="presParOf" srcId="{D1D32721-C980-4DB5-B742-4D03F6F366E9}" destId="{2C4D4395-42CF-49DC-B62D-75127625C6F0}" srcOrd="0" destOrd="0" presId="urn:microsoft.com/office/officeart/2005/8/layout/radial1"/>
    <dgm:cxn modelId="{B4552CAC-412A-449A-924F-5660A2346F9B}" type="presParOf" srcId="{CE006EFE-3EFC-4CA9-93E1-4202CFB067DB}" destId="{47D5F1DB-5EA2-44FF-B29E-0609C4686F7B}" srcOrd="10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C1C55B-30E5-4A40-A2BE-A7C46147CE76}">
      <dsp:nvSpPr>
        <dsp:cNvPr id="0" name=""/>
        <dsp:cNvSpPr/>
      </dsp:nvSpPr>
      <dsp:spPr>
        <a:xfrm>
          <a:off x="2326913" y="1750384"/>
          <a:ext cx="2995321" cy="2278348"/>
        </a:xfrm>
        <a:prstGeom prst="ellipse">
          <a:avLst/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kern="1200" dirty="0">
              <a:latin typeface="Arial" panose="020B0604020202020204" pitchFamily="34" charset="0"/>
              <a:cs typeface="Arial" panose="020B0604020202020204" pitchFamily="34" charset="0"/>
            </a:rPr>
            <a:t>REGIONE UMBRIA</a:t>
          </a:r>
        </a:p>
      </dsp:txBody>
      <dsp:txXfrm>
        <a:off x="2765568" y="2084040"/>
        <a:ext cx="2118011" cy="1611036"/>
      </dsp:txXfrm>
    </dsp:sp>
    <dsp:sp modelId="{68CF8321-06C3-4E4B-8DD2-4525E33815BD}">
      <dsp:nvSpPr>
        <dsp:cNvPr id="0" name=""/>
        <dsp:cNvSpPr/>
      </dsp:nvSpPr>
      <dsp:spPr>
        <a:xfrm rot="16075541">
          <a:off x="3684284" y="1636417"/>
          <a:ext cx="191169" cy="37752"/>
        </a:xfrm>
        <a:custGeom>
          <a:avLst/>
          <a:gdLst/>
          <a:ahLst/>
          <a:cxnLst/>
          <a:rect l="0" t="0" r="0" b="0"/>
          <a:pathLst>
            <a:path>
              <a:moveTo>
                <a:pt x="0" y="18876"/>
              </a:moveTo>
              <a:lnTo>
                <a:pt x="191169" y="1887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 rot="10800000">
        <a:off x="3775090" y="1650514"/>
        <a:ext cx="9558" cy="9558"/>
      </dsp:txXfrm>
    </dsp:sp>
    <dsp:sp modelId="{3C8A568B-E1E0-43F8-9324-3471D66191F7}">
      <dsp:nvSpPr>
        <dsp:cNvPr id="0" name=""/>
        <dsp:cNvSpPr/>
      </dsp:nvSpPr>
      <dsp:spPr>
        <a:xfrm>
          <a:off x="2951490" y="41367"/>
          <a:ext cx="1594858" cy="1518856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b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3 A Parco Tecnologico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b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(23,23%)</a:t>
          </a:r>
        </a:p>
      </dsp:txBody>
      <dsp:txXfrm>
        <a:off x="3185052" y="263798"/>
        <a:ext cx="1127734" cy="1073994"/>
      </dsp:txXfrm>
    </dsp:sp>
    <dsp:sp modelId="{DB97499E-85FF-428C-9FC0-AA37554DBFD2}">
      <dsp:nvSpPr>
        <dsp:cNvPr id="0" name=""/>
        <dsp:cNvSpPr/>
      </dsp:nvSpPr>
      <dsp:spPr>
        <a:xfrm rot="20813976">
          <a:off x="5253481" y="2509311"/>
          <a:ext cx="247878" cy="37752"/>
        </a:xfrm>
        <a:custGeom>
          <a:avLst/>
          <a:gdLst/>
          <a:ahLst/>
          <a:cxnLst/>
          <a:rect l="0" t="0" r="0" b="0"/>
          <a:pathLst>
            <a:path>
              <a:moveTo>
                <a:pt x="0" y="18876"/>
              </a:moveTo>
              <a:lnTo>
                <a:pt x="247878" y="1887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>
        <a:off x="5371223" y="2521991"/>
        <a:ext cx="12393" cy="12393"/>
      </dsp:txXfrm>
    </dsp:sp>
    <dsp:sp modelId="{D96F5DC4-92EA-4362-86A5-86576C907CF4}">
      <dsp:nvSpPr>
        <dsp:cNvPr id="0" name=""/>
        <dsp:cNvSpPr/>
      </dsp:nvSpPr>
      <dsp:spPr>
        <a:xfrm>
          <a:off x="5472465" y="1503068"/>
          <a:ext cx="1722657" cy="1605114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Gepafin S.p.A. 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(48,85%)</a:t>
          </a:r>
        </a:p>
      </dsp:txBody>
      <dsp:txXfrm>
        <a:off x="5724742" y="1738132"/>
        <a:ext cx="1218103" cy="1134986"/>
      </dsp:txXfrm>
    </dsp:sp>
    <dsp:sp modelId="{649D2DA3-B96F-4260-9E5C-AA79A84B42C8}">
      <dsp:nvSpPr>
        <dsp:cNvPr id="0" name=""/>
        <dsp:cNvSpPr/>
      </dsp:nvSpPr>
      <dsp:spPr>
        <a:xfrm rot="2516508">
          <a:off x="4737176" y="3883740"/>
          <a:ext cx="429627" cy="37752"/>
        </a:xfrm>
        <a:custGeom>
          <a:avLst/>
          <a:gdLst/>
          <a:ahLst/>
          <a:cxnLst/>
          <a:rect l="0" t="0" r="0" b="0"/>
          <a:pathLst>
            <a:path>
              <a:moveTo>
                <a:pt x="0" y="18876"/>
              </a:moveTo>
              <a:lnTo>
                <a:pt x="429627" y="1887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>
        <a:off x="4941249" y="3891875"/>
        <a:ext cx="21481" cy="21481"/>
      </dsp:txXfrm>
    </dsp:sp>
    <dsp:sp modelId="{0DB6A2C6-6821-4431-93D9-471DBF91DBF5}">
      <dsp:nvSpPr>
        <dsp:cNvPr id="0" name=""/>
        <dsp:cNvSpPr/>
      </dsp:nvSpPr>
      <dsp:spPr>
        <a:xfrm>
          <a:off x="4877258" y="3797046"/>
          <a:ext cx="1700795" cy="1605114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Sviluppumbria S.p.A.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(92,30%)</a:t>
          </a:r>
          <a:endParaRPr lang="it-IT" sz="9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126334" y="4032110"/>
        <a:ext cx="1202643" cy="1134986"/>
      </dsp:txXfrm>
    </dsp:sp>
    <dsp:sp modelId="{38027A89-290A-488B-A61B-1B4927ADD3CB}">
      <dsp:nvSpPr>
        <dsp:cNvPr id="0" name=""/>
        <dsp:cNvSpPr/>
      </dsp:nvSpPr>
      <dsp:spPr>
        <a:xfrm rot="8292888">
          <a:off x="2468457" y="3885271"/>
          <a:ext cx="441539" cy="37752"/>
        </a:xfrm>
        <a:custGeom>
          <a:avLst/>
          <a:gdLst/>
          <a:ahLst/>
          <a:cxnLst/>
          <a:rect l="0" t="0" r="0" b="0"/>
          <a:pathLst>
            <a:path>
              <a:moveTo>
                <a:pt x="0" y="18876"/>
              </a:moveTo>
              <a:lnTo>
                <a:pt x="441539" y="1887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 rot="10800000">
        <a:off x="2678188" y="3893109"/>
        <a:ext cx="22076" cy="22076"/>
      </dsp:txXfrm>
    </dsp:sp>
    <dsp:sp modelId="{80543210-0DA3-4D9B-AC3A-DE48610A7CB0}">
      <dsp:nvSpPr>
        <dsp:cNvPr id="0" name=""/>
        <dsp:cNvSpPr/>
      </dsp:nvSpPr>
      <dsp:spPr>
        <a:xfrm>
          <a:off x="1070616" y="3797053"/>
          <a:ext cx="1680747" cy="1605114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Umbria TPL e Mobilità S.p.A.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(27,78%)</a:t>
          </a:r>
        </a:p>
      </dsp:txBody>
      <dsp:txXfrm>
        <a:off x="1316756" y="4032117"/>
        <a:ext cx="1188467" cy="1134986"/>
      </dsp:txXfrm>
    </dsp:sp>
    <dsp:sp modelId="{D1D32721-C980-4DB5-B742-4D03F6F366E9}">
      <dsp:nvSpPr>
        <dsp:cNvPr id="0" name=""/>
        <dsp:cNvSpPr/>
      </dsp:nvSpPr>
      <dsp:spPr>
        <a:xfrm rot="11286626">
          <a:off x="2001051" y="2635986"/>
          <a:ext cx="353240" cy="37752"/>
        </a:xfrm>
        <a:custGeom>
          <a:avLst/>
          <a:gdLst/>
          <a:ahLst/>
          <a:cxnLst/>
          <a:rect l="0" t="0" r="0" b="0"/>
          <a:pathLst>
            <a:path>
              <a:moveTo>
                <a:pt x="0" y="18876"/>
              </a:moveTo>
              <a:lnTo>
                <a:pt x="353240" y="1887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 rot="10800000">
        <a:off x="2168841" y="2646032"/>
        <a:ext cx="17662" cy="17662"/>
      </dsp:txXfrm>
    </dsp:sp>
    <dsp:sp modelId="{47D5F1DB-5EA2-44FF-B29E-0609C4686F7B}">
      <dsp:nvSpPr>
        <dsp:cNvPr id="0" name=""/>
        <dsp:cNvSpPr/>
      </dsp:nvSpPr>
      <dsp:spPr>
        <a:xfrm>
          <a:off x="297040" y="1684788"/>
          <a:ext cx="1715049" cy="1648549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PuntoZero</a:t>
          </a: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it-IT" sz="90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S.c.a.r.l</a:t>
          </a: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.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(73,037247%)</a:t>
          </a:r>
        </a:p>
      </dsp:txBody>
      <dsp:txXfrm>
        <a:off x="548203" y="1926212"/>
        <a:ext cx="1212723" cy="11657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5448" y="1122363"/>
            <a:ext cx="8221742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9080" y="3602038"/>
            <a:ext cx="7254479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26/03/2026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1123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26/03/2026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04795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21982" y="365125"/>
            <a:ext cx="2085663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4994" y="365125"/>
            <a:ext cx="6136080" cy="5811838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26/03/2026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21632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26/03/2026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64889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9957" y="1709740"/>
            <a:ext cx="834265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9957" y="4589465"/>
            <a:ext cx="834265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26/03/2026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52815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4994" y="1825625"/>
            <a:ext cx="4110871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6773" y="1825625"/>
            <a:ext cx="4110871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26/03/2026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2783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254" y="365127"/>
            <a:ext cx="834265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6255" y="1681163"/>
            <a:ext cx="4091979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255" y="2505075"/>
            <a:ext cx="4091979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6774" y="1681163"/>
            <a:ext cx="411213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6774" y="2505075"/>
            <a:ext cx="4112131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26/03/2026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88509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26/03/2026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06780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26/03/2026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6684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253" y="457200"/>
            <a:ext cx="31196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12131" y="987427"/>
            <a:ext cx="489677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6253" y="2057400"/>
            <a:ext cx="31196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26/03/2026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6157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253" y="457200"/>
            <a:ext cx="31196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12131" y="987427"/>
            <a:ext cx="489677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6253" y="2057400"/>
            <a:ext cx="31196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26/03/2026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17095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4994" y="365127"/>
            <a:ext cx="834265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4994" y="1825625"/>
            <a:ext cx="83426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4994" y="6356352"/>
            <a:ext cx="217634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99C7A0-C233-43D7-A400-1180ED52FB5B}" type="datetimeFigureOut">
              <a:rPr lang="it-IT" smtClean="0"/>
              <a:t>26/03/2026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4062" y="6356352"/>
            <a:ext cx="32645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31300" y="6356352"/>
            <a:ext cx="217634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14035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2.png"/><Relationship Id="rId7" Type="http://schemas.openxmlformats.org/officeDocument/2006/relationships/diagramQuickStyle" Target="../diagrams/quickStyle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3.png"/><Relationship Id="rId9" Type="http://schemas.microsoft.com/office/2007/relationships/diagramDrawing" Target="../diagrams/drawin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tangolo 13"/>
          <p:cNvSpPr/>
          <p:nvPr/>
        </p:nvSpPr>
        <p:spPr>
          <a:xfrm>
            <a:off x="0" y="0"/>
            <a:ext cx="9672638" cy="535459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5" name="Immagin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321648"/>
            <a:ext cx="9672638" cy="536352"/>
          </a:xfrm>
          <a:prstGeom prst="rect">
            <a:avLst/>
          </a:prstGeom>
        </p:spPr>
      </p:pic>
      <p:sp>
        <p:nvSpPr>
          <p:cNvPr id="16" name="Rettangolo 15"/>
          <p:cNvSpPr/>
          <p:nvPr/>
        </p:nvSpPr>
        <p:spPr>
          <a:xfrm>
            <a:off x="0" y="0"/>
            <a:ext cx="543697" cy="6450227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7" name="Immagine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28941" y="267729"/>
            <a:ext cx="542591" cy="6450127"/>
          </a:xfrm>
          <a:prstGeom prst="rect">
            <a:avLst/>
          </a:prstGeom>
        </p:spPr>
      </p:pic>
      <p:pic>
        <p:nvPicPr>
          <p:cNvPr id="6" name="Immagin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6614" y="603936"/>
            <a:ext cx="1385538" cy="670706"/>
          </a:xfrm>
          <a:prstGeom prst="rect">
            <a:avLst/>
          </a:prstGeom>
        </p:spPr>
      </p:pic>
      <p:graphicFrame>
        <p:nvGraphicFramePr>
          <p:cNvPr id="22" name="Diagramma 21"/>
          <p:cNvGraphicFramePr/>
          <p:nvPr>
            <p:extLst>
              <p:ext uri="{D42A27DB-BD31-4B8C-83A1-F6EECF244321}">
                <p14:modId xmlns:p14="http://schemas.microsoft.com/office/powerpoint/2010/main" val="705659106"/>
              </p:ext>
            </p:extLst>
          </p:nvPr>
        </p:nvGraphicFramePr>
        <p:xfrm>
          <a:off x="1087394" y="897924"/>
          <a:ext cx="7652952" cy="54237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9" name="CasellaDiTesto 8"/>
          <p:cNvSpPr txBox="1"/>
          <p:nvPr/>
        </p:nvSpPr>
        <p:spPr>
          <a:xfrm>
            <a:off x="504439" y="488164"/>
            <a:ext cx="5460213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900" b="1" dirty="0"/>
              <a:t>TRASPARENZA – Società partecipate (</a:t>
            </a:r>
            <a:r>
              <a:rPr lang="it-IT" sz="1900" b="1"/>
              <a:t>al 31/12/2025)</a:t>
            </a:r>
            <a:endParaRPr lang="it-IT" sz="1900" b="1" dirty="0"/>
          </a:p>
          <a:p>
            <a:r>
              <a:rPr lang="it-IT" sz="1600" dirty="0"/>
              <a:t>(d.lgs. 33/2013 – art. 22, c.1, lett. b)</a:t>
            </a:r>
          </a:p>
        </p:txBody>
      </p:sp>
    </p:spTree>
    <p:extLst>
      <p:ext uri="{BB962C8B-B14F-4D97-AF65-F5344CB8AC3E}">
        <p14:creationId xmlns:p14="http://schemas.microsoft.com/office/powerpoint/2010/main" val="27810992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237</TotalTime>
  <Words>83</Words>
  <Application>Microsoft Office PowerPoint</Application>
  <PresentationFormat>Personalizzato</PresentationFormat>
  <Paragraphs>13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Meri Ripalvella</dc:creator>
  <cp:lastModifiedBy>Consuelo Giungi</cp:lastModifiedBy>
  <cp:revision>44</cp:revision>
  <dcterms:created xsi:type="dcterms:W3CDTF">2022-05-04T11:22:12Z</dcterms:created>
  <dcterms:modified xsi:type="dcterms:W3CDTF">2026-03-26T11:03:43Z</dcterms:modified>
</cp:coreProperties>
</file>