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9" r:id="rId11"/>
    <p:sldId id="268"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80537" autoAdjust="0"/>
  </p:normalViewPr>
  <p:slideViewPr>
    <p:cSldViewPr snapToGrid="0" showGuides="1">
      <p:cViewPr varScale="1">
        <p:scale>
          <a:sx n="91" d="100"/>
          <a:sy n="91" d="100"/>
        </p:scale>
        <p:origin x="94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305AA-0D11-4F17-BBCF-B7426ED9F6CB}" type="datetimeFigureOut">
              <a:rPr lang="it-IT" smtClean="0"/>
              <a:t>03/05/2024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F182A-3451-4133-8EA9-8C2C13E1F045}" type="slidenum">
              <a:rPr lang="it-IT" smtClean="0"/>
              <a:t>‹N›</a:t>
            </a:fld>
            <a:endParaRPr lang="it-IT"/>
          </a:p>
        </p:txBody>
      </p:sp>
    </p:spTree>
    <p:extLst>
      <p:ext uri="{BB962C8B-B14F-4D97-AF65-F5344CB8AC3E}">
        <p14:creationId xmlns:p14="http://schemas.microsoft.com/office/powerpoint/2010/main" val="63355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9EF182A-3451-4133-8EA9-8C2C13E1F045}" type="slidenum">
              <a:rPr lang="it-IT" smtClean="0"/>
              <a:t>1</a:t>
            </a:fld>
            <a:endParaRPr lang="it-IT"/>
          </a:p>
        </p:txBody>
      </p:sp>
    </p:spTree>
    <p:extLst>
      <p:ext uri="{BB962C8B-B14F-4D97-AF65-F5344CB8AC3E}">
        <p14:creationId xmlns:p14="http://schemas.microsoft.com/office/powerpoint/2010/main" val="292142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9EF182A-3451-4133-8EA9-8C2C13E1F045}" type="slidenum">
              <a:rPr lang="it-IT" smtClean="0"/>
              <a:t>2</a:t>
            </a:fld>
            <a:endParaRPr lang="it-IT"/>
          </a:p>
        </p:txBody>
      </p:sp>
    </p:spTree>
    <p:extLst>
      <p:ext uri="{BB962C8B-B14F-4D97-AF65-F5344CB8AC3E}">
        <p14:creationId xmlns:p14="http://schemas.microsoft.com/office/powerpoint/2010/main" val="68708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9EF182A-3451-4133-8EA9-8C2C13E1F045}" type="slidenum">
              <a:rPr lang="it-IT" smtClean="0"/>
              <a:t>3</a:t>
            </a:fld>
            <a:endParaRPr lang="it-IT"/>
          </a:p>
        </p:txBody>
      </p:sp>
    </p:spTree>
    <p:extLst>
      <p:ext uri="{BB962C8B-B14F-4D97-AF65-F5344CB8AC3E}">
        <p14:creationId xmlns:p14="http://schemas.microsoft.com/office/powerpoint/2010/main" val="281988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9EF182A-3451-4133-8EA9-8C2C13E1F045}" type="slidenum">
              <a:rPr lang="it-IT" smtClean="0"/>
              <a:t>4</a:t>
            </a:fld>
            <a:endParaRPr lang="it-IT"/>
          </a:p>
        </p:txBody>
      </p:sp>
    </p:spTree>
    <p:extLst>
      <p:ext uri="{BB962C8B-B14F-4D97-AF65-F5344CB8AC3E}">
        <p14:creationId xmlns:p14="http://schemas.microsoft.com/office/powerpoint/2010/main" val="30320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9EF182A-3451-4133-8EA9-8C2C13E1F045}" type="slidenum">
              <a:rPr lang="it-IT" smtClean="0"/>
              <a:t>5</a:t>
            </a:fld>
            <a:endParaRPr lang="it-IT"/>
          </a:p>
        </p:txBody>
      </p:sp>
    </p:spTree>
    <p:extLst>
      <p:ext uri="{BB962C8B-B14F-4D97-AF65-F5344CB8AC3E}">
        <p14:creationId xmlns:p14="http://schemas.microsoft.com/office/powerpoint/2010/main" val="374547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9EF182A-3451-4133-8EA9-8C2C13E1F045}" type="slidenum">
              <a:rPr lang="it-IT" smtClean="0"/>
              <a:t>6</a:t>
            </a:fld>
            <a:endParaRPr lang="it-IT"/>
          </a:p>
        </p:txBody>
      </p:sp>
    </p:spTree>
    <p:extLst>
      <p:ext uri="{BB962C8B-B14F-4D97-AF65-F5344CB8AC3E}">
        <p14:creationId xmlns:p14="http://schemas.microsoft.com/office/powerpoint/2010/main" val="408981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9EF182A-3451-4133-8EA9-8C2C13E1F045}" type="slidenum">
              <a:rPr lang="it-IT" smtClean="0"/>
              <a:t>7</a:t>
            </a:fld>
            <a:endParaRPr lang="it-IT"/>
          </a:p>
        </p:txBody>
      </p:sp>
    </p:spTree>
    <p:extLst>
      <p:ext uri="{BB962C8B-B14F-4D97-AF65-F5344CB8AC3E}">
        <p14:creationId xmlns:p14="http://schemas.microsoft.com/office/powerpoint/2010/main" val="295621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5"/>
          </p:nvPr>
        </p:nvSpPr>
        <p:spPr/>
        <p:txBody>
          <a:bodyPr/>
          <a:lstStyle/>
          <a:p>
            <a:fld id="{59EF182A-3451-4133-8EA9-8C2C13E1F045}" type="slidenum">
              <a:rPr lang="it-IT" smtClean="0"/>
              <a:t>8</a:t>
            </a:fld>
            <a:endParaRPr lang="it-IT"/>
          </a:p>
        </p:txBody>
      </p:sp>
    </p:spTree>
    <p:extLst>
      <p:ext uri="{BB962C8B-B14F-4D97-AF65-F5344CB8AC3E}">
        <p14:creationId xmlns:p14="http://schemas.microsoft.com/office/powerpoint/2010/main" val="919787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568D9A-A639-D379-D5ED-13B639C221D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3D066AF-DFA5-D8AA-E888-D56B20C22B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75888AF-2D71-80C9-6B2D-78D46F51F63A}"/>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5" name="Segnaposto piè di pagina 4">
            <a:extLst>
              <a:ext uri="{FF2B5EF4-FFF2-40B4-BE49-F238E27FC236}">
                <a16:creationId xmlns:a16="http://schemas.microsoft.com/office/drawing/2014/main" id="{DD009D87-682A-2C5E-8054-54DF084664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BD9C77-D904-7C15-E387-4128A511FBD1}"/>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3948274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F7CAE7-AF0A-10E6-7615-5D23FD6631B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28D1891-E3C4-87EB-D6A5-FCF65655BAE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F357C21-386D-E9C4-57BB-3940E5FCC20C}"/>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5" name="Segnaposto piè di pagina 4">
            <a:extLst>
              <a:ext uri="{FF2B5EF4-FFF2-40B4-BE49-F238E27FC236}">
                <a16:creationId xmlns:a16="http://schemas.microsoft.com/office/drawing/2014/main" id="{0648393F-36F4-3ECC-84E6-4596DC33F62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1F9E4A8-632C-F0D8-CAE1-0EB7748144EA}"/>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340611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6730AEB-6E53-EEF4-7AD3-360E9CCCC62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2793063-90DE-C386-33C2-2CA94F6D22D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EB68B58-C7D4-1F6D-D7CC-7F2A52B7EE50}"/>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5" name="Segnaposto piè di pagina 4">
            <a:extLst>
              <a:ext uri="{FF2B5EF4-FFF2-40B4-BE49-F238E27FC236}">
                <a16:creationId xmlns:a16="http://schemas.microsoft.com/office/drawing/2014/main" id="{84012678-5915-63F8-7FD4-BA7F7CF7F3C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D2173F-AC86-AE99-7A2B-3C312145E0FD}"/>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25751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A8AC74-C475-8EF9-58AB-FF25CFF2C59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A3D3A18-6F1F-F2CE-CBD8-43ADE58B113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FCC88F-C9AF-175D-C877-E2742D3D67A9}"/>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5" name="Segnaposto piè di pagina 4">
            <a:extLst>
              <a:ext uri="{FF2B5EF4-FFF2-40B4-BE49-F238E27FC236}">
                <a16:creationId xmlns:a16="http://schemas.microsoft.com/office/drawing/2014/main" id="{D3B13C7E-F493-594F-4210-A09D2CF9E82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9B08C2B-D28E-3D7D-D169-D3D8F72F824B}"/>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1596778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036124-CF4E-E2A3-AC51-BFF64B08B75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268AD28-5345-7F9D-67AE-9552916A5F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A0AF706-E033-F808-0D05-5D541EAC9757}"/>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5" name="Segnaposto piè di pagina 4">
            <a:extLst>
              <a:ext uri="{FF2B5EF4-FFF2-40B4-BE49-F238E27FC236}">
                <a16:creationId xmlns:a16="http://schemas.microsoft.com/office/drawing/2014/main" id="{58A0E3AE-2952-0954-3C10-8C7B9E2341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15DBE2E-DE88-4AA6-46F0-B7B3F4C55AD0}"/>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2790886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D41552-4FAA-56EB-C2E5-DED7AE85D5E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E3331F6-9ED0-E540-7B4E-49A23A72EF1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7EFEB35-F567-480A-63A1-B4917C912D8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4F7856C-A922-8A32-E416-F5F1C563DF1F}"/>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6" name="Segnaposto piè di pagina 5">
            <a:extLst>
              <a:ext uri="{FF2B5EF4-FFF2-40B4-BE49-F238E27FC236}">
                <a16:creationId xmlns:a16="http://schemas.microsoft.com/office/drawing/2014/main" id="{11E10B05-E2F7-DD84-E728-2066AACB5A8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E5DA02D-5DE3-657F-A559-09521442C801}"/>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201824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171B0E-082F-D875-ADC5-54AB75A7A8D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AE0DFA-DA3F-9B4C-6C24-CD7499D97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3EFB35E-D5EA-5A19-B2B0-49EE24C3B27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86390B3-ADCD-B443-2FE9-5D6411CC4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F0ED64D-A105-8812-E00F-2DE8296FCFA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43CAF79-1ED7-4BB2-7CA9-B6A7F3E2D376}"/>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8" name="Segnaposto piè di pagina 7">
            <a:extLst>
              <a:ext uri="{FF2B5EF4-FFF2-40B4-BE49-F238E27FC236}">
                <a16:creationId xmlns:a16="http://schemas.microsoft.com/office/drawing/2014/main" id="{57F31C1E-3A8E-AF11-72B9-3D62B88CF09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0A4D55E-9A6B-5501-A61A-68399D87771A}"/>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2963550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92673-2A56-6B72-DB8D-7BD362FC7EB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FDCD8A2-0DE2-CF70-14AA-A09FA8429A94}"/>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4" name="Segnaposto piè di pagina 3">
            <a:extLst>
              <a:ext uri="{FF2B5EF4-FFF2-40B4-BE49-F238E27FC236}">
                <a16:creationId xmlns:a16="http://schemas.microsoft.com/office/drawing/2014/main" id="{2E1546A2-4C3F-3CAB-D8DE-7400BF05A70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542D014-CCA3-6902-4A2E-1CDA810F5C71}"/>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227308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AC2A3DD-3FE2-EA21-61D0-63658420E104}"/>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3" name="Segnaposto piè di pagina 2">
            <a:extLst>
              <a:ext uri="{FF2B5EF4-FFF2-40B4-BE49-F238E27FC236}">
                <a16:creationId xmlns:a16="http://schemas.microsoft.com/office/drawing/2014/main" id="{C915F815-08DD-4AF3-D0CF-DB9B3B3D0A1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ADD09D8-6BAB-D946-82A9-4D688065168C}"/>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375270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041E76-965D-8906-C0EA-DCB478E9D65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46BF1FA-A2DC-0CE6-1FF9-FB1F66808F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BE2014A-C615-8552-40F8-CF0EC9570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82AF5F6-A9C0-EB56-943E-2A2353FE045D}"/>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6" name="Segnaposto piè di pagina 5">
            <a:extLst>
              <a:ext uri="{FF2B5EF4-FFF2-40B4-BE49-F238E27FC236}">
                <a16:creationId xmlns:a16="http://schemas.microsoft.com/office/drawing/2014/main" id="{74F39D03-51D6-9B23-178C-23F81096E30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E980344-57CE-2A1B-C57B-D56D543D5211}"/>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12693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0122F3-9A88-B33D-3DAE-67B3FDED585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CB49229-577F-50E9-4B20-3C32084009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857B272-7AF9-DB80-D6F1-6D3A980EB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4B8CA18-2709-0B7E-3793-E39F32700D6C}"/>
              </a:ext>
            </a:extLst>
          </p:cNvPr>
          <p:cNvSpPr>
            <a:spLocks noGrp="1"/>
          </p:cNvSpPr>
          <p:nvPr>
            <p:ph type="dt" sz="half" idx="10"/>
          </p:nvPr>
        </p:nvSpPr>
        <p:spPr/>
        <p:txBody>
          <a:bodyPr/>
          <a:lstStyle/>
          <a:p>
            <a:fld id="{060AC35E-F67A-0341-AE6D-ACC40FE5FC4F}" type="datetimeFigureOut">
              <a:rPr lang="it-IT" smtClean="0"/>
              <a:t>03/05/2024</a:t>
            </a:fld>
            <a:endParaRPr lang="it-IT"/>
          </a:p>
        </p:txBody>
      </p:sp>
      <p:sp>
        <p:nvSpPr>
          <p:cNvPr id="6" name="Segnaposto piè di pagina 5">
            <a:extLst>
              <a:ext uri="{FF2B5EF4-FFF2-40B4-BE49-F238E27FC236}">
                <a16:creationId xmlns:a16="http://schemas.microsoft.com/office/drawing/2014/main" id="{386B5158-916E-33A9-BD7F-ACC62F2DAA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47B3E8D-ED6C-3E1D-5F87-B07FFB9475F9}"/>
              </a:ext>
            </a:extLst>
          </p:cNvPr>
          <p:cNvSpPr>
            <a:spLocks noGrp="1"/>
          </p:cNvSpPr>
          <p:nvPr>
            <p:ph type="sldNum" sz="quarter" idx="12"/>
          </p:nvPr>
        </p:nvSpPr>
        <p:spPr/>
        <p:txBody>
          <a:bodyPr/>
          <a:lstStyle/>
          <a:p>
            <a:fld id="{A457A541-106A-244B-BA81-345A7F064669}" type="slidenum">
              <a:rPr lang="it-IT" smtClean="0"/>
              <a:t>‹N›</a:t>
            </a:fld>
            <a:endParaRPr lang="it-IT"/>
          </a:p>
        </p:txBody>
      </p:sp>
    </p:spTree>
    <p:extLst>
      <p:ext uri="{BB962C8B-B14F-4D97-AF65-F5344CB8AC3E}">
        <p14:creationId xmlns:p14="http://schemas.microsoft.com/office/powerpoint/2010/main" val="1631378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669C0DF-7A6B-80D2-4F14-5DA373284E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CA5289D-F3E3-CF10-7139-03040BCA2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5A7EE12-5FFB-600D-F74D-D8D4C3614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AC35E-F67A-0341-AE6D-ACC40FE5FC4F}" type="datetimeFigureOut">
              <a:rPr lang="it-IT" smtClean="0"/>
              <a:t>03/05/2024</a:t>
            </a:fld>
            <a:endParaRPr lang="it-IT"/>
          </a:p>
        </p:txBody>
      </p:sp>
      <p:sp>
        <p:nvSpPr>
          <p:cNvPr id="5" name="Segnaposto piè di pagina 4">
            <a:extLst>
              <a:ext uri="{FF2B5EF4-FFF2-40B4-BE49-F238E27FC236}">
                <a16:creationId xmlns:a16="http://schemas.microsoft.com/office/drawing/2014/main" id="{19023406-7A3D-7A91-8B84-B686359028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15CB060-F85D-9D07-C3C2-D854C9BAE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7A541-106A-244B-BA81-345A7F064669}" type="slidenum">
              <a:rPr lang="it-IT" smtClean="0"/>
              <a:t>‹N›</a:t>
            </a:fld>
            <a:endParaRPr lang="it-IT"/>
          </a:p>
        </p:txBody>
      </p:sp>
    </p:spTree>
    <p:extLst>
      <p:ext uri="{BB962C8B-B14F-4D97-AF65-F5344CB8AC3E}">
        <p14:creationId xmlns:p14="http://schemas.microsoft.com/office/powerpoint/2010/main" val="132843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247E6AC-7252-70ED-DB8C-C05FB707E4C9}"/>
              </a:ext>
            </a:extLst>
          </p:cNvPr>
          <p:cNvSpPr txBox="1">
            <a:spLocks/>
          </p:cNvSpPr>
          <p:nvPr/>
        </p:nvSpPr>
        <p:spPr>
          <a:xfrm>
            <a:off x="6263014" y="3003115"/>
            <a:ext cx="5523978" cy="1180578"/>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4300" dirty="0">
                <a:solidFill>
                  <a:srgbClr val="194191"/>
                </a:solidFill>
                <a:latin typeface="Helvetica" pitchFamily="2" charset="0"/>
              </a:rPr>
              <a:t>Servizio Idrografico Regionale</a:t>
            </a:r>
          </a:p>
          <a:p>
            <a:endParaRPr lang="it-IT" sz="4000" dirty="0">
              <a:solidFill>
                <a:srgbClr val="194191"/>
              </a:solidFill>
              <a:latin typeface="Helvetica" pitchFamily="2" charset="0"/>
            </a:endParaRPr>
          </a:p>
          <a:p>
            <a:r>
              <a:rPr lang="it-IT" sz="4000" dirty="0">
                <a:solidFill>
                  <a:srgbClr val="194191"/>
                </a:solidFill>
                <a:latin typeface="Helvetica" pitchFamily="2" charset="0"/>
              </a:rPr>
              <a:t>Ing. Marco Stelluti</a:t>
            </a:r>
          </a:p>
        </p:txBody>
      </p:sp>
    </p:spTree>
    <p:extLst>
      <p:ext uri="{BB962C8B-B14F-4D97-AF65-F5344CB8AC3E}">
        <p14:creationId xmlns:p14="http://schemas.microsoft.com/office/powerpoint/2010/main" val="3541479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683BE51B-879C-DACA-1801-E5E83A5F22FB}"/>
              </a:ext>
            </a:extLst>
          </p:cNvPr>
          <p:cNvSpPr txBox="1">
            <a:spLocks noChangeArrowheads="1"/>
          </p:cNvSpPr>
          <p:nvPr/>
        </p:nvSpPr>
        <p:spPr bwMode="auto">
          <a:xfrm>
            <a:off x="-1" y="827087"/>
            <a:ext cx="4038601" cy="493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0488" tIns="44450" rIns="90488" bIns="44450">
            <a:spAutoFit/>
          </a:bodyPr>
          <a:lstStyle/>
          <a:p>
            <a:pPr algn="ctr" eaLnBrk="1" hangingPunct="1">
              <a:lnSpc>
                <a:spcPct val="120000"/>
              </a:lnSpc>
              <a:spcBef>
                <a:spcPct val="20000"/>
              </a:spcBef>
              <a:buSzPct val="85000"/>
              <a:defRPr/>
            </a:pPr>
            <a:r>
              <a:rPr lang="it-IT" sz="2400" b="1" dirty="0">
                <a:solidFill>
                  <a:srgbClr val="FF0000"/>
                </a:solidFill>
                <a:effectLst>
                  <a:outerShdw blurRad="38100" dist="38100" dir="2700000" algn="tl">
                    <a:srgbClr val="000000"/>
                  </a:outerShdw>
                </a:effectLst>
                <a:latin typeface="Georgia" pitchFamily="18" charset="0"/>
              </a:rPr>
              <a:t>RIMU – SIR RU</a:t>
            </a:r>
          </a:p>
        </p:txBody>
      </p:sp>
      <p:sp>
        <p:nvSpPr>
          <p:cNvPr id="5" name="Titolo 1">
            <a:extLst>
              <a:ext uri="{FF2B5EF4-FFF2-40B4-BE49-F238E27FC236}">
                <a16:creationId xmlns:a16="http://schemas.microsoft.com/office/drawing/2014/main" id="{7B4FAD9F-8B97-ECDC-5542-198E73E8DBC2}"/>
              </a:ext>
            </a:extLst>
          </p:cNvPr>
          <p:cNvSpPr txBox="1">
            <a:spLocks noChangeArrowheads="1"/>
          </p:cNvSpPr>
          <p:nvPr/>
        </p:nvSpPr>
        <p:spPr>
          <a:xfrm>
            <a:off x="4703121" y="1274625"/>
            <a:ext cx="4194316" cy="111112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3200" b="1" dirty="0">
                <a:solidFill>
                  <a:schemeClr val="bg1"/>
                </a:solidFill>
                <a:effectLst>
                  <a:outerShdw blurRad="38100" dist="38100" dir="2700000" algn="tl">
                    <a:srgbClr val="000000">
                      <a:alpha val="43137"/>
                    </a:srgbClr>
                  </a:outerShdw>
                </a:effectLst>
              </a:rPr>
              <a:t>RIMU – CLIMA</a:t>
            </a:r>
          </a:p>
          <a:p>
            <a:pPr algn="ctr"/>
            <a:r>
              <a:rPr lang="it-IT" sz="1800" dirty="0">
                <a:solidFill>
                  <a:schemeClr val="bg1"/>
                </a:solidFill>
                <a:latin typeface="Calibri" panose="020F0502020204030204" pitchFamily="34" charset="0"/>
              </a:rPr>
              <a:t>Rete Integrata Metereologica Umbra e Strumenti per l’analisi climatica in Umbria</a:t>
            </a:r>
          </a:p>
        </p:txBody>
      </p:sp>
      <p:sp>
        <p:nvSpPr>
          <p:cNvPr id="6" name="CasellaDiTesto 5">
            <a:extLst>
              <a:ext uri="{FF2B5EF4-FFF2-40B4-BE49-F238E27FC236}">
                <a16:creationId xmlns:a16="http://schemas.microsoft.com/office/drawing/2014/main" id="{11913003-E8B2-FCF1-1475-FC45485E0F5A}"/>
              </a:ext>
            </a:extLst>
          </p:cNvPr>
          <p:cNvSpPr txBox="1"/>
          <p:nvPr/>
        </p:nvSpPr>
        <p:spPr>
          <a:xfrm>
            <a:off x="9797535" y="1245412"/>
            <a:ext cx="2064357" cy="584775"/>
          </a:xfrm>
          <a:prstGeom prst="rect">
            <a:avLst/>
          </a:prstGeom>
          <a:noFill/>
        </p:spPr>
        <p:txBody>
          <a:bodyPr wrap="square">
            <a:spAutoFit/>
          </a:bodyPr>
          <a:lstStyle/>
          <a:p>
            <a:pPr algn="ctr">
              <a:spcAft>
                <a:spcPts val="800"/>
              </a:spcAft>
            </a:pPr>
            <a:r>
              <a:rPr lang="it-IT" sz="1600" b="1" dirty="0">
                <a:solidFill>
                  <a:srgbClr val="000000"/>
                </a:solidFill>
                <a:latin typeface="Calibri" panose="020F0502020204030204" pitchFamily="34" charset="0"/>
              </a:rPr>
              <a:t>Budget  Complessivo</a:t>
            </a:r>
            <a:br>
              <a:rPr lang="it-IT" sz="1600" b="1" dirty="0">
                <a:solidFill>
                  <a:srgbClr val="000000"/>
                </a:solidFill>
                <a:latin typeface="Calibri" panose="020F0502020204030204" pitchFamily="34" charset="0"/>
              </a:rPr>
            </a:br>
            <a:r>
              <a:rPr lang="it-IT" sz="1600" b="1" dirty="0">
                <a:solidFill>
                  <a:srgbClr val="000000"/>
                </a:solidFill>
                <a:latin typeface="Calibri" panose="020F0502020204030204" pitchFamily="34" charset="0"/>
              </a:rPr>
              <a:t>€ 3.800.000</a:t>
            </a:r>
          </a:p>
        </p:txBody>
      </p:sp>
      <p:sp>
        <p:nvSpPr>
          <p:cNvPr id="7" name="CasellaDiTesto 6">
            <a:extLst>
              <a:ext uri="{FF2B5EF4-FFF2-40B4-BE49-F238E27FC236}">
                <a16:creationId xmlns:a16="http://schemas.microsoft.com/office/drawing/2014/main" id="{47D03B20-9E02-58ED-A65A-14C1FF8E2E31}"/>
              </a:ext>
            </a:extLst>
          </p:cNvPr>
          <p:cNvSpPr txBox="1"/>
          <p:nvPr/>
        </p:nvSpPr>
        <p:spPr>
          <a:xfrm>
            <a:off x="7019881" y="4486832"/>
            <a:ext cx="4842011" cy="159017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spcAft>
                <a:spcPts val="800"/>
              </a:spcAft>
            </a:pPr>
            <a:r>
              <a:rPr lang="it-IT" sz="1400" b="1" dirty="0">
                <a:solidFill>
                  <a:schemeClr val="tx1"/>
                </a:solidFill>
                <a:effectLst>
                  <a:outerShdw blurRad="38100" dist="38100" dir="2700000" algn="tl">
                    <a:srgbClr val="000000">
                      <a:alpha val="43137"/>
                    </a:srgbClr>
                  </a:outerShdw>
                </a:effectLst>
                <a:latin typeface="Calibri" panose="020F0502020204030204" pitchFamily="34" charset="0"/>
              </a:rPr>
              <a:t>Implementazione di sistemi per la previsione meteorologica più moderni.</a:t>
            </a:r>
          </a:p>
          <a:p>
            <a:pPr algn="just">
              <a:spcAft>
                <a:spcPts val="800"/>
              </a:spcAft>
            </a:pPr>
            <a:r>
              <a:rPr lang="it-IT" sz="1400" b="1" dirty="0">
                <a:solidFill>
                  <a:schemeClr val="tx1"/>
                </a:solidFill>
                <a:effectLst>
                  <a:outerShdw blurRad="38100" dist="38100" dir="2700000" algn="tl">
                    <a:srgbClr val="000000">
                      <a:alpha val="43137"/>
                    </a:srgbClr>
                  </a:outerShdw>
                </a:effectLst>
                <a:latin typeface="Calibri" panose="020F0502020204030204" pitchFamily="34" charset="0"/>
              </a:rPr>
              <a:t>Strumenti e azioni per la formazione di modelli di evoluzione del clima, scenari climatici previsti di medio-lungo periodo.</a:t>
            </a:r>
          </a:p>
          <a:p>
            <a:pPr algn="just">
              <a:spcAft>
                <a:spcPts val="800"/>
              </a:spcAft>
            </a:pPr>
            <a:r>
              <a:rPr lang="it-IT" sz="1400" b="1" dirty="0">
                <a:solidFill>
                  <a:schemeClr val="tx1"/>
                </a:solidFill>
                <a:effectLst>
                  <a:outerShdw blurRad="38100" dist="38100" dir="2700000" algn="tl">
                    <a:srgbClr val="000000">
                      <a:alpha val="43137"/>
                    </a:srgbClr>
                  </a:outerShdw>
                </a:effectLst>
                <a:latin typeface="Calibri" panose="020F0502020204030204" pitchFamily="34" charset="0"/>
              </a:rPr>
              <a:t>Specifiche dotazioni informatiche e sistemi di monitoraggio meteo di ultima generazione.</a:t>
            </a:r>
            <a:endParaRPr lang="it-IT" sz="1400" b="1" dirty="0">
              <a:solidFill>
                <a:schemeClr val="tx1"/>
              </a:solidFill>
              <a:effectLst>
                <a:outerShdw blurRad="38100" dist="38100" dir="2700000" algn="tl">
                  <a:srgbClr val="000000">
                    <a:alpha val="43137"/>
                  </a:srgbClr>
                </a:outerShdw>
              </a:effectLst>
            </a:endParaRPr>
          </a:p>
        </p:txBody>
      </p:sp>
      <p:sp>
        <p:nvSpPr>
          <p:cNvPr id="8" name="CasellaDiTesto 7">
            <a:extLst>
              <a:ext uri="{FF2B5EF4-FFF2-40B4-BE49-F238E27FC236}">
                <a16:creationId xmlns:a16="http://schemas.microsoft.com/office/drawing/2014/main" id="{88E3A235-2022-5420-A940-E896E743EBD8}"/>
              </a:ext>
            </a:extLst>
          </p:cNvPr>
          <p:cNvSpPr txBox="1"/>
          <p:nvPr/>
        </p:nvSpPr>
        <p:spPr>
          <a:xfrm>
            <a:off x="4703121" y="2734594"/>
            <a:ext cx="4194316" cy="64633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it-IT" altLang="it-IT" b="1" dirty="0">
                <a:effectLst>
                  <a:outerShdw blurRad="38100" dist="38100" dir="2700000" algn="tl">
                    <a:srgbClr val="000000">
                      <a:alpha val="43137"/>
                    </a:srgbClr>
                  </a:outerShdw>
                </a:effectLst>
              </a:rPr>
              <a:t>Strategia Regionale di Adattamento ai cambiamenti climatici</a:t>
            </a:r>
          </a:p>
        </p:txBody>
      </p:sp>
      <p:sp>
        <p:nvSpPr>
          <p:cNvPr id="9" name="CasellaDiTesto 8">
            <a:extLst>
              <a:ext uri="{FF2B5EF4-FFF2-40B4-BE49-F238E27FC236}">
                <a16:creationId xmlns:a16="http://schemas.microsoft.com/office/drawing/2014/main" id="{8CF620AE-F713-AB59-322B-042779041EDE}"/>
              </a:ext>
            </a:extLst>
          </p:cNvPr>
          <p:cNvSpPr txBox="1"/>
          <p:nvPr/>
        </p:nvSpPr>
        <p:spPr>
          <a:xfrm>
            <a:off x="4703121" y="3721994"/>
            <a:ext cx="4194316" cy="36933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it-IT" b="1" dirty="0">
                <a:solidFill>
                  <a:schemeClr val="bg1"/>
                </a:solidFill>
                <a:effectLst>
                  <a:outerShdw blurRad="38100" dist="38100" dir="2700000" algn="tl">
                    <a:srgbClr val="000000">
                      <a:alpha val="43137"/>
                    </a:srgbClr>
                  </a:outerShdw>
                </a:effectLst>
                <a:latin typeface="Calibri" panose="020F0502020204030204" pitchFamily="34" charset="0"/>
              </a:rPr>
              <a:t>Strategia Regionale di Sviluppo Sostenibile</a:t>
            </a:r>
            <a:endParaRPr lang="it-IT" altLang="it-IT" b="1" dirty="0">
              <a:solidFill>
                <a:schemeClr val="bg1"/>
              </a:solidFill>
              <a:effectLst>
                <a:outerShdw blurRad="38100" dist="38100" dir="2700000" algn="tl">
                  <a:srgbClr val="000000">
                    <a:alpha val="43137"/>
                  </a:srgbClr>
                </a:outerShdw>
              </a:effectLst>
            </a:endParaRPr>
          </a:p>
        </p:txBody>
      </p:sp>
      <p:sp>
        <p:nvSpPr>
          <p:cNvPr id="10" name="CasellaDiTesto 9">
            <a:extLst>
              <a:ext uri="{FF2B5EF4-FFF2-40B4-BE49-F238E27FC236}">
                <a16:creationId xmlns:a16="http://schemas.microsoft.com/office/drawing/2014/main" id="{2FD3248F-65D2-A963-58EB-08D9CC75BD3F}"/>
              </a:ext>
            </a:extLst>
          </p:cNvPr>
          <p:cNvSpPr txBox="1"/>
          <p:nvPr/>
        </p:nvSpPr>
        <p:spPr>
          <a:xfrm>
            <a:off x="1188366" y="3549354"/>
            <a:ext cx="2393344" cy="52322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lgn="just">
              <a:spcBef>
                <a:spcPts val="0"/>
              </a:spcBef>
              <a:spcAft>
                <a:spcPts val="800"/>
              </a:spcAft>
              <a:defRPr sz="1400" b="1" i="0" u="none" strike="noStrike">
                <a:effectLst>
                  <a:outerShdw blurRad="38100" dist="38100" dir="2700000" algn="tl">
                    <a:srgbClr val="000000">
                      <a:alpha val="43137"/>
                    </a:srgbClr>
                  </a:outerShdw>
                </a:effectLst>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solidFill>
                  <a:schemeClr val="tx1"/>
                </a:solidFill>
              </a:rPr>
              <a:t>Aggiornamento del progetto SECLI, POR-FESR 2007-2013. </a:t>
            </a:r>
          </a:p>
        </p:txBody>
      </p:sp>
      <p:sp>
        <p:nvSpPr>
          <p:cNvPr id="11" name="CasellaDiTesto 10">
            <a:extLst>
              <a:ext uri="{FF2B5EF4-FFF2-40B4-BE49-F238E27FC236}">
                <a16:creationId xmlns:a16="http://schemas.microsoft.com/office/drawing/2014/main" id="{B48205FC-4F7B-2523-74C8-BEEB0D6F8240}"/>
              </a:ext>
            </a:extLst>
          </p:cNvPr>
          <p:cNvSpPr txBox="1"/>
          <p:nvPr/>
        </p:nvSpPr>
        <p:spPr>
          <a:xfrm>
            <a:off x="948619" y="4594553"/>
            <a:ext cx="4842011" cy="137473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lgn="just">
              <a:spcBef>
                <a:spcPts val="0"/>
              </a:spcBef>
              <a:spcAft>
                <a:spcPts val="800"/>
              </a:spcAft>
              <a:defRPr sz="1400" b="1" i="0" u="none" strike="noStrike">
                <a:solidFill>
                  <a:schemeClr val="lt1"/>
                </a:solidFill>
                <a:effectLst>
                  <a:outerShdw blurRad="38100" dist="38100" dir="2700000" algn="tl">
                    <a:srgbClr val="000000">
                      <a:alpha val="43137"/>
                    </a:srgbClr>
                  </a:outerShdw>
                </a:effectLst>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solidFill>
                  <a:schemeClr val="tx1"/>
                </a:solidFill>
              </a:rPr>
              <a:t>Strumenti e sistemi per l’allertamento delle popolazioni esposte a rischi.</a:t>
            </a:r>
          </a:p>
          <a:p>
            <a:r>
              <a:rPr lang="it-IT" dirty="0">
                <a:solidFill>
                  <a:schemeClr val="tx1"/>
                </a:solidFill>
              </a:rPr>
              <a:t>Strumenti e sistemi per il “</a:t>
            </a:r>
            <a:r>
              <a:rPr lang="it-IT" dirty="0" err="1">
                <a:solidFill>
                  <a:schemeClr val="tx1"/>
                </a:solidFill>
              </a:rPr>
              <a:t>now</a:t>
            </a:r>
            <a:r>
              <a:rPr lang="it-IT" dirty="0">
                <a:solidFill>
                  <a:schemeClr val="tx1"/>
                </a:solidFill>
              </a:rPr>
              <a:t>-casting” dei rischi.</a:t>
            </a:r>
          </a:p>
          <a:p>
            <a:r>
              <a:rPr lang="it-IT" dirty="0">
                <a:solidFill>
                  <a:schemeClr val="tx1"/>
                </a:solidFill>
              </a:rPr>
              <a:t>Strumenti di supporto alle decisioni (web-</a:t>
            </a:r>
            <a:r>
              <a:rPr lang="it-IT" dirty="0" err="1">
                <a:solidFill>
                  <a:schemeClr val="tx1"/>
                </a:solidFill>
              </a:rPr>
              <a:t>based</a:t>
            </a:r>
            <a:r>
              <a:rPr lang="it-IT" dirty="0">
                <a:solidFill>
                  <a:schemeClr val="tx1"/>
                </a:solidFill>
              </a:rPr>
              <a:t> - GIS) per le autorità di protezione civile e per l’informazione al cittadino.</a:t>
            </a:r>
          </a:p>
        </p:txBody>
      </p:sp>
      <p:sp>
        <p:nvSpPr>
          <p:cNvPr id="12" name="Freccia in giù 11">
            <a:extLst>
              <a:ext uri="{FF2B5EF4-FFF2-40B4-BE49-F238E27FC236}">
                <a16:creationId xmlns:a16="http://schemas.microsoft.com/office/drawing/2014/main" id="{974557A7-8FFB-BA3B-B7FA-BD37B124DC6C}"/>
              </a:ext>
            </a:extLst>
          </p:cNvPr>
          <p:cNvSpPr/>
          <p:nvPr/>
        </p:nvSpPr>
        <p:spPr>
          <a:xfrm>
            <a:off x="6390787" y="2405215"/>
            <a:ext cx="954157" cy="329378"/>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B95B71DE-4E07-815D-BBBF-6F5ABD3BAB81}"/>
              </a:ext>
            </a:extLst>
          </p:cNvPr>
          <p:cNvSpPr/>
          <p:nvPr/>
        </p:nvSpPr>
        <p:spPr>
          <a:xfrm>
            <a:off x="6390786" y="3384665"/>
            <a:ext cx="954157" cy="329378"/>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a gomito 13">
            <a:extLst>
              <a:ext uri="{FF2B5EF4-FFF2-40B4-BE49-F238E27FC236}">
                <a16:creationId xmlns:a16="http://schemas.microsoft.com/office/drawing/2014/main" id="{07E5C352-F383-C516-7FD2-D9670F7B3088}"/>
              </a:ext>
            </a:extLst>
          </p:cNvPr>
          <p:cNvCxnSpPr>
            <a:cxnSpLocks/>
            <a:stCxn id="5" idx="3"/>
            <a:endCxn id="7" idx="0"/>
          </p:cNvCxnSpPr>
          <p:nvPr/>
        </p:nvCxnSpPr>
        <p:spPr>
          <a:xfrm>
            <a:off x="8897437" y="1830188"/>
            <a:ext cx="543450" cy="2656644"/>
          </a:xfrm>
          <a:prstGeom prst="bentConnector2">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a gomito 14">
            <a:extLst>
              <a:ext uri="{FF2B5EF4-FFF2-40B4-BE49-F238E27FC236}">
                <a16:creationId xmlns:a16="http://schemas.microsoft.com/office/drawing/2014/main" id="{01EF81BC-CD73-D6E1-B6FC-7A304F6E00B5}"/>
              </a:ext>
            </a:extLst>
          </p:cNvPr>
          <p:cNvCxnSpPr>
            <a:cxnSpLocks/>
            <a:stCxn id="5" idx="1"/>
            <a:endCxn id="10" idx="0"/>
          </p:cNvCxnSpPr>
          <p:nvPr/>
        </p:nvCxnSpPr>
        <p:spPr>
          <a:xfrm rot="10800000" flipV="1">
            <a:off x="2385039" y="1830188"/>
            <a:ext cx="2318083" cy="1719166"/>
          </a:xfrm>
          <a:prstGeom prst="bentConnector2">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a gomito 15">
            <a:extLst>
              <a:ext uri="{FF2B5EF4-FFF2-40B4-BE49-F238E27FC236}">
                <a16:creationId xmlns:a16="http://schemas.microsoft.com/office/drawing/2014/main" id="{731C9982-FE1F-8351-F504-8BFCBD753E19}"/>
              </a:ext>
            </a:extLst>
          </p:cNvPr>
          <p:cNvCxnSpPr>
            <a:cxnSpLocks/>
            <a:stCxn id="5" idx="1"/>
            <a:endCxn id="11" idx="1"/>
          </p:cNvCxnSpPr>
          <p:nvPr/>
        </p:nvCxnSpPr>
        <p:spPr>
          <a:xfrm rot="10800000" flipV="1">
            <a:off x="948619" y="1830187"/>
            <a:ext cx="3754502" cy="3451733"/>
          </a:xfrm>
          <a:prstGeom prst="bentConnector3">
            <a:avLst>
              <a:gd name="adj1" fmla="val 114296"/>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73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247E6AC-7252-70ED-DB8C-C05FB707E4C9}"/>
              </a:ext>
            </a:extLst>
          </p:cNvPr>
          <p:cNvSpPr txBox="1">
            <a:spLocks/>
          </p:cNvSpPr>
          <p:nvPr/>
        </p:nvSpPr>
        <p:spPr>
          <a:xfrm>
            <a:off x="6263014" y="3003115"/>
            <a:ext cx="5523978" cy="1180578"/>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t-IT" sz="4300" dirty="0">
                <a:solidFill>
                  <a:srgbClr val="194191"/>
                </a:solidFill>
                <a:latin typeface="Helvetica" pitchFamily="2" charset="0"/>
              </a:rPr>
              <a:t>Servizio Idrografico Regionale</a:t>
            </a:r>
          </a:p>
          <a:p>
            <a:endParaRPr lang="it-IT" sz="4000" dirty="0">
              <a:solidFill>
                <a:srgbClr val="194191"/>
              </a:solidFill>
              <a:latin typeface="Helvetica" pitchFamily="2" charset="0"/>
            </a:endParaRPr>
          </a:p>
          <a:p>
            <a:r>
              <a:rPr lang="it-IT" sz="4000" dirty="0">
                <a:solidFill>
                  <a:srgbClr val="194191"/>
                </a:solidFill>
                <a:latin typeface="Helvetica" pitchFamily="2" charset="0"/>
              </a:rPr>
              <a:t>Ing. Marco Stelluti</a:t>
            </a:r>
          </a:p>
        </p:txBody>
      </p:sp>
      <p:sp>
        <p:nvSpPr>
          <p:cNvPr id="2" name="CasellaDiTesto 1">
            <a:extLst>
              <a:ext uri="{FF2B5EF4-FFF2-40B4-BE49-F238E27FC236}">
                <a16:creationId xmlns:a16="http://schemas.microsoft.com/office/drawing/2014/main" id="{2AC174D2-6234-D10E-9F2B-56963609EEF4}"/>
              </a:ext>
            </a:extLst>
          </p:cNvPr>
          <p:cNvSpPr txBox="1"/>
          <p:nvPr/>
        </p:nvSpPr>
        <p:spPr>
          <a:xfrm>
            <a:off x="558801" y="2921168"/>
            <a:ext cx="4699000" cy="101566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it-IT" sz="3000" dirty="0"/>
              <a:t>Grazie per l’attenzione</a:t>
            </a:r>
          </a:p>
          <a:p>
            <a:pPr algn="ctr"/>
            <a:r>
              <a:rPr lang="it-IT" sz="3000" dirty="0"/>
              <a:t>mstelluti@regione.umbria.it</a:t>
            </a:r>
          </a:p>
        </p:txBody>
      </p:sp>
    </p:spTree>
    <p:extLst>
      <p:ext uri="{BB962C8B-B14F-4D97-AF65-F5344CB8AC3E}">
        <p14:creationId xmlns:p14="http://schemas.microsoft.com/office/powerpoint/2010/main" val="103212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8738848-C92B-1120-2488-81BC87B1B47F}"/>
              </a:ext>
            </a:extLst>
          </p:cNvPr>
          <p:cNvPicPr>
            <a:picLocks noChangeAspect="1"/>
          </p:cNvPicPr>
          <p:nvPr/>
        </p:nvPicPr>
        <p:blipFill rotWithShape="1">
          <a:blip r:embed="rId4"/>
          <a:srcRect b="11236"/>
          <a:stretch/>
        </p:blipFill>
        <p:spPr>
          <a:xfrm>
            <a:off x="0" y="3429000"/>
            <a:ext cx="6177274" cy="2917658"/>
          </a:xfrm>
          <a:prstGeom prst="rect">
            <a:avLst/>
          </a:prstGeom>
        </p:spPr>
      </p:pic>
      <p:pic>
        <p:nvPicPr>
          <p:cNvPr id="3" name="Immagine 2">
            <a:extLst>
              <a:ext uri="{FF2B5EF4-FFF2-40B4-BE49-F238E27FC236}">
                <a16:creationId xmlns:a16="http://schemas.microsoft.com/office/drawing/2014/main" id="{6D99EB9B-1611-1A0A-AE61-4C39418D3985}"/>
              </a:ext>
            </a:extLst>
          </p:cNvPr>
          <p:cNvPicPr>
            <a:picLocks noChangeAspect="1"/>
          </p:cNvPicPr>
          <p:nvPr/>
        </p:nvPicPr>
        <p:blipFill>
          <a:blip r:embed="rId5"/>
          <a:stretch>
            <a:fillRect/>
          </a:stretch>
        </p:blipFill>
        <p:spPr>
          <a:xfrm>
            <a:off x="6010090" y="779338"/>
            <a:ext cx="6177275" cy="3449839"/>
          </a:xfrm>
          <a:prstGeom prst="rect">
            <a:avLst/>
          </a:prstGeom>
        </p:spPr>
      </p:pic>
      <p:pic>
        <p:nvPicPr>
          <p:cNvPr id="4" name="Immagine 3">
            <a:extLst>
              <a:ext uri="{FF2B5EF4-FFF2-40B4-BE49-F238E27FC236}">
                <a16:creationId xmlns:a16="http://schemas.microsoft.com/office/drawing/2014/main" id="{28E54A8E-9EC6-27D3-E61D-D16A6D32418C}"/>
              </a:ext>
            </a:extLst>
          </p:cNvPr>
          <p:cNvPicPr>
            <a:picLocks noChangeAspect="1"/>
          </p:cNvPicPr>
          <p:nvPr/>
        </p:nvPicPr>
        <p:blipFill rotWithShape="1">
          <a:blip r:embed="rId6"/>
          <a:srcRect r="823" b="17183"/>
          <a:stretch/>
        </p:blipFill>
        <p:spPr>
          <a:xfrm>
            <a:off x="0" y="816330"/>
            <a:ext cx="5630333" cy="3281537"/>
          </a:xfrm>
          <a:prstGeom prst="rect">
            <a:avLst/>
          </a:prstGeom>
        </p:spPr>
      </p:pic>
      <p:sp>
        <p:nvSpPr>
          <p:cNvPr id="5" name="Text Box 4">
            <a:extLst>
              <a:ext uri="{FF2B5EF4-FFF2-40B4-BE49-F238E27FC236}">
                <a16:creationId xmlns:a16="http://schemas.microsoft.com/office/drawing/2014/main" id="{03F7E9A0-8E80-C7B7-9B73-CA27C37D7067}"/>
              </a:ext>
            </a:extLst>
          </p:cNvPr>
          <p:cNvSpPr txBox="1">
            <a:spLocks noChangeArrowheads="1"/>
          </p:cNvSpPr>
          <p:nvPr/>
        </p:nvSpPr>
        <p:spPr bwMode="auto">
          <a:xfrm>
            <a:off x="3883025" y="1314380"/>
            <a:ext cx="4425950" cy="680699"/>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square" lIns="90488" tIns="44450" rIns="90488" bIns="44450">
            <a:spAutoFit/>
          </a:bodyPr>
          <a:lstStyle/>
          <a:p>
            <a:pPr algn="ctr">
              <a:lnSpc>
                <a:spcPct val="80000"/>
              </a:lnSpc>
              <a:buClr>
                <a:srgbClr val="000099"/>
              </a:buClr>
              <a:buSzPct val="75000"/>
              <a:buFont typeface="Times New Roman" pitchFamily="18" charset="0"/>
              <a:buNone/>
              <a:defRPr/>
            </a:pPr>
            <a:r>
              <a:rPr lang="it-IT" sz="2400" dirty="0">
                <a:solidFill>
                  <a:prstClr val="black"/>
                </a:solidFill>
                <a:effectLst>
                  <a:outerShdw blurRad="38100" dist="38100" dir="2700000" algn="tl">
                    <a:srgbClr val="000000"/>
                  </a:outerShdw>
                </a:effectLst>
                <a:latin typeface="Arial" charset="0"/>
                <a:cs typeface="Arial" charset="0"/>
              </a:rPr>
              <a:t>23 giugno 2023 evento</a:t>
            </a:r>
            <a:br>
              <a:rPr lang="it-IT" sz="2400" dirty="0">
                <a:solidFill>
                  <a:prstClr val="black"/>
                </a:solidFill>
                <a:effectLst>
                  <a:outerShdw blurRad="38100" dist="38100" dir="2700000" algn="tl">
                    <a:srgbClr val="000000"/>
                  </a:outerShdw>
                </a:effectLst>
                <a:latin typeface="Arial" charset="0"/>
                <a:cs typeface="Arial" charset="0"/>
              </a:rPr>
            </a:br>
            <a:r>
              <a:rPr lang="it-IT" sz="2400" dirty="0">
                <a:solidFill>
                  <a:prstClr val="black"/>
                </a:solidFill>
                <a:effectLst>
                  <a:outerShdw blurRad="38100" dist="38100" dir="2700000" algn="tl">
                    <a:srgbClr val="000000"/>
                  </a:outerShdw>
                </a:effectLst>
                <a:latin typeface="Arial" charset="0"/>
                <a:cs typeface="Arial" charset="0"/>
              </a:rPr>
              <a:t>Assisi-Bastia Umbra</a:t>
            </a:r>
            <a:endParaRPr lang="it-IT" sz="2000" dirty="0">
              <a:solidFill>
                <a:prstClr val="black"/>
              </a:solidFill>
              <a:effectLst>
                <a:outerShdw blurRad="38100" dist="38100" dir="2700000" algn="tl">
                  <a:srgbClr val="000000"/>
                </a:outerShdw>
              </a:effectLst>
              <a:latin typeface="Arial" charset="0"/>
              <a:cs typeface="Arial" charset="0"/>
            </a:endParaRPr>
          </a:p>
        </p:txBody>
      </p:sp>
      <p:pic>
        <p:nvPicPr>
          <p:cNvPr id="7" name="Immagine 6">
            <a:extLst>
              <a:ext uri="{FF2B5EF4-FFF2-40B4-BE49-F238E27FC236}">
                <a16:creationId xmlns:a16="http://schemas.microsoft.com/office/drawing/2014/main" id="{D07A21B9-51C2-2BC0-7536-0D5C5B9E8947}"/>
              </a:ext>
            </a:extLst>
          </p:cNvPr>
          <p:cNvPicPr>
            <a:picLocks noChangeAspect="1"/>
          </p:cNvPicPr>
          <p:nvPr/>
        </p:nvPicPr>
        <p:blipFill rotWithShape="1">
          <a:blip r:embed="rId7"/>
          <a:srcRect l="89" t="31363" r="-89" b="-16092"/>
          <a:stretch/>
        </p:blipFill>
        <p:spPr>
          <a:xfrm>
            <a:off x="6967027" y="4165600"/>
            <a:ext cx="5224973" cy="2692400"/>
          </a:xfrm>
          <a:prstGeom prst="rect">
            <a:avLst/>
          </a:prstGeom>
        </p:spPr>
      </p:pic>
      <p:sp>
        <p:nvSpPr>
          <p:cNvPr id="8" name="CasellaDiTesto 7">
            <a:extLst>
              <a:ext uri="{FF2B5EF4-FFF2-40B4-BE49-F238E27FC236}">
                <a16:creationId xmlns:a16="http://schemas.microsoft.com/office/drawing/2014/main" id="{892D4079-751A-CC4A-6FB5-3D4593F2D012}"/>
              </a:ext>
            </a:extLst>
          </p:cNvPr>
          <p:cNvSpPr txBox="1"/>
          <p:nvPr/>
        </p:nvSpPr>
        <p:spPr bwMode="auto">
          <a:xfrm>
            <a:off x="3482543" y="6003447"/>
            <a:ext cx="269473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defRPr/>
            </a:pPr>
            <a:r>
              <a:rPr lang="it-IT" b="1" dirty="0">
                <a:cs typeface="Times New Roman" pitchFamily="18" charset="0"/>
              </a:rPr>
              <a:t>Immagine dal web</a:t>
            </a:r>
          </a:p>
        </p:txBody>
      </p:sp>
      <p:sp>
        <p:nvSpPr>
          <p:cNvPr id="10" name="CasellaDiTesto 9">
            <a:extLst>
              <a:ext uri="{FF2B5EF4-FFF2-40B4-BE49-F238E27FC236}">
                <a16:creationId xmlns:a16="http://schemas.microsoft.com/office/drawing/2014/main" id="{9A35696C-7F44-2180-98F7-0A4332A75423}"/>
              </a:ext>
            </a:extLst>
          </p:cNvPr>
          <p:cNvSpPr txBox="1"/>
          <p:nvPr/>
        </p:nvSpPr>
        <p:spPr bwMode="auto">
          <a:xfrm>
            <a:off x="9492634" y="6003447"/>
            <a:ext cx="269473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defRPr/>
            </a:pPr>
            <a:r>
              <a:rPr lang="it-IT" b="1" dirty="0">
                <a:cs typeface="Times New Roman" pitchFamily="18" charset="0"/>
              </a:rPr>
              <a:t>Immagine dal web</a:t>
            </a:r>
          </a:p>
        </p:txBody>
      </p:sp>
      <p:sp>
        <p:nvSpPr>
          <p:cNvPr id="11" name="CasellaDiTesto 10">
            <a:extLst>
              <a:ext uri="{FF2B5EF4-FFF2-40B4-BE49-F238E27FC236}">
                <a16:creationId xmlns:a16="http://schemas.microsoft.com/office/drawing/2014/main" id="{19B8AA02-A90A-DC7C-E436-72051F71B2BA}"/>
              </a:ext>
            </a:extLst>
          </p:cNvPr>
          <p:cNvSpPr txBox="1"/>
          <p:nvPr/>
        </p:nvSpPr>
        <p:spPr bwMode="auto">
          <a:xfrm>
            <a:off x="5909725" y="3330298"/>
            <a:ext cx="269473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defRPr/>
            </a:pPr>
            <a:r>
              <a:rPr lang="it-IT" b="1" dirty="0">
                <a:cs typeface="Times New Roman" pitchFamily="18" charset="0"/>
              </a:rPr>
              <a:t>Immagine dal web</a:t>
            </a:r>
          </a:p>
        </p:txBody>
      </p:sp>
      <p:sp>
        <p:nvSpPr>
          <p:cNvPr id="12" name="Text Box 4">
            <a:extLst>
              <a:ext uri="{FF2B5EF4-FFF2-40B4-BE49-F238E27FC236}">
                <a16:creationId xmlns:a16="http://schemas.microsoft.com/office/drawing/2014/main" id="{724E88DB-D5F8-A4BE-5B1D-9A04D7737922}"/>
              </a:ext>
            </a:extLst>
          </p:cNvPr>
          <p:cNvSpPr txBox="1">
            <a:spLocks noChangeArrowheads="1"/>
          </p:cNvSpPr>
          <p:nvPr/>
        </p:nvSpPr>
        <p:spPr bwMode="auto">
          <a:xfrm>
            <a:off x="0" y="827087"/>
            <a:ext cx="5300133" cy="493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0488" tIns="44450" rIns="90488" bIns="44450">
            <a:spAutoFit/>
          </a:bodyPr>
          <a:lstStyle/>
          <a:p>
            <a:pPr algn="ctr" eaLnBrk="1" hangingPunct="1">
              <a:lnSpc>
                <a:spcPct val="120000"/>
              </a:lnSpc>
              <a:spcBef>
                <a:spcPct val="20000"/>
              </a:spcBef>
              <a:buSzPct val="85000"/>
              <a:defRPr/>
            </a:pPr>
            <a:r>
              <a:rPr lang="it-IT" sz="2400" b="1" dirty="0">
                <a:solidFill>
                  <a:srgbClr val="FF0000"/>
                </a:solidFill>
                <a:effectLst>
                  <a:outerShdw blurRad="38100" dist="38100" dir="2700000" algn="tl">
                    <a:srgbClr val="000000"/>
                  </a:outerShdw>
                </a:effectLst>
                <a:latin typeface="Georgia" pitchFamily="18" charset="0"/>
              </a:rPr>
              <a:t>Perché monitorare il territorio</a:t>
            </a:r>
          </a:p>
        </p:txBody>
      </p:sp>
    </p:spTree>
    <p:extLst>
      <p:ext uri="{BB962C8B-B14F-4D97-AF65-F5344CB8AC3E}">
        <p14:creationId xmlns:p14="http://schemas.microsoft.com/office/powerpoint/2010/main" val="32767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10AC346-5A2C-AF1C-8B9D-2B9CA27684D5}"/>
              </a:ext>
            </a:extLst>
          </p:cNvPr>
          <p:cNvPicPr>
            <a:picLocks noChangeAspect="1"/>
          </p:cNvPicPr>
          <p:nvPr/>
        </p:nvPicPr>
        <p:blipFill rotWithShape="1">
          <a:blip r:embed="rId4"/>
          <a:srcRect l="19467" r="4784"/>
          <a:stretch/>
        </p:blipFill>
        <p:spPr>
          <a:xfrm>
            <a:off x="0" y="827087"/>
            <a:ext cx="5096933" cy="3642791"/>
          </a:xfrm>
          <a:prstGeom prst="rect">
            <a:avLst/>
          </a:prstGeom>
        </p:spPr>
      </p:pic>
      <p:pic>
        <p:nvPicPr>
          <p:cNvPr id="3" name="Immagine 2">
            <a:extLst>
              <a:ext uri="{FF2B5EF4-FFF2-40B4-BE49-F238E27FC236}">
                <a16:creationId xmlns:a16="http://schemas.microsoft.com/office/drawing/2014/main" id="{E7AF5CE2-DBCF-D91F-1EB3-00E0ED46B71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6663" y="3429000"/>
            <a:ext cx="6495337" cy="2922633"/>
          </a:xfrm>
          <a:prstGeom prst="rect">
            <a:avLst/>
          </a:prstGeom>
          <a:noFill/>
          <a:ln>
            <a:noFill/>
          </a:ln>
        </p:spPr>
      </p:pic>
      <p:pic>
        <p:nvPicPr>
          <p:cNvPr id="4" name="Immagine 3">
            <a:extLst>
              <a:ext uri="{FF2B5EF4-FFF2-40B4-BE49-F238E27FC236}">
                <a16:creationId xmlns:a16="http://schemas.microsoft.com/office/drawing/2014/main" id="{D32A2A8F-0A23-F505-95AE-E2F728E34D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3913"/>
          <a:stretch/>
        </p:blipFill>
        <p:spPr bwMode="auto">
          <a:xfrm>
            <a:off x="-1" y="3648028"/>
            <a:ext cx="4707467" cy="2692383"/>
          </a:xfrm>
          <a:prstGeom prst="rect">
            <a:avLst/>
          </a:prstGeom>
          <a:noFill/>
          <a:ln>
            <a:noFill/>
          </a:ln>
        </p:spPr>
      </p:pic>
      <p:pic>
        <p:nvPicPr>
          <p:cNvPr id="5" name="Immagine 4">
            <a:extLst>
              <a:ext uri="{FF2B5EF4-FFF2-40B4-BE49-F238E27FC236}">
                <a16:creationId xmlns:a16="http://schemas.microsoft.com/office/drawing/2014/main" id="{03B963B0-8EB2-DF14-03E8-493FA6AC90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9276" y="827087"/>
            <a:ext cx="5870110" cy="2641549"/>
          </a:xfrm>
          <a:prstGeom prst="rect">
            <a:avLst/>
          </a:prstGeom>
        </p:spPr>
      </p:pic>
      <p:sp>
        <p:nvSpPr>
          <p:cNvPr id="6" name="Text Box 4">
            <a:extLst>
              <a:ext uri="{FF2B5EF4-FFF2-40B4-BE49-F238E27FC236}">
                <a16:creationId xmlns:a16="http://schemas.microsoft.com/office/drawing/2014/main" id="{3C56C705-9002-81BC-51EF-0209A6BC09F5}"/>
              </a:ext>
            </a:extLst>
          </p:cNvPr>
          <p:cNvSpPr txBox="1">
            <a:spLocks noChangeArrowheads="1"/>
          </p:cNvSpPr>
          <p:nvPr/>
        </p:nvSpPr>
        <p:spPr bwMode="auto">
          <a:xfrm>
            <a:off x="4115067" y="1353697"/>
            <a:ext cx="3788417" cy="680699"/>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square" lIns="90488" tIns="44450" rIns="90488" bIns="44450">
            <a:spAutoFit/>
          </a:bodyPr>
          <a:lstStyle>
            <a:defPPr>
              <a:defRPr lang="it-IT"/>
            </a:defPPr>
            <a:lvl1pPr algn="ctr">
              <a:lnSpc>
                <a:spcPct val="80000"/>
              </a:lnSpc>
              <a:buClr>
                <a:srgbClr val="000099"/>
              </a:buClr>
              <a:buSzPct val="75000"/>
              <a:buFont typeface="Times New Roman" pitchFamily="18" charset="0"/>
              <a:buNone/>
              <a:defRPr sz="2400">
                <a:solidFill>
                  <a:prstClr val="black"/>
                </a:solidFill>
                <a:effectLst>
                  <a:outerShdw blurRad="38100" dist="38100" dir="2700000" algn="tl">
                    <a:srgbClr val="000000"/>
                  </a:outerShdw>
                </a:effectLst>
                <a:latin typeface="Arial" charset="0"/>
                <a:cs typeface="Arial" charset="0"/>
              </a:defRPr>
            </a:lvl1pPr>
          </a:lstStyle>
          <a:p>
            <a:r>
              <a:rPr lang="it-IT" dirty="0"/>
              <a:t>15 settembre 2022 evento</a:t>
            </a:r>
            <a:br>
              <a:rPr lang="it-IT" dirty="0"/>
            </a:br>
            <a:r>
              <a:rPr lang="it-IT" dirty="0"/>
              <a:t>Marche - Umbria</a:t>
            </a:r>
          </a:p>
        </p:txBody>
      </p:sp>
      <p:sp>
        <p:nvSpPr>
          <p:cNvPr id="7" name="Text Box 4">
            <a:extLst>
              <a:ext uri="{FF2B5EF4-FFF2-40B4-BE49-F238E27FC236}">
                <a16:creationId xmlns:a16="http://schemas.microsoft.com/office/drawing/2014/main" id="{89279E08-4CFB-4ADC-1E44-7F4A7D44E0B7}"/>
              </a:ext>
            </a:extLst>
          </p:cNvPr>
          <p:cNvSpPr txBox="1">
            <a:spLocks noChangeArrowheads="1"/>
          </p:cNvSpPr>
          <p:nvPr/>
        </p:nvSpPr>
        <p:spPr bwMode="auto">
          <a:xfrm>
            <a:off x="0" y="827087"/>
            <a:ext cx="5300133" cy="493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0488" tIns="44450" rIns="90488" bIns="44450">
            <a:spAutoFit/>
          </a:bodyPr>
          <a:lstStyle/>
          <a:p>
            <a:pPr algn="ctr" eaLnBrk="1" hangingPunct="1">
              <a:lnSpc>
                <a:spcPct val="120000"/>
              </a:lnSpc>
              <a:spcBef>
                <a:spcPct val="20000"/>
              </a:spcBef>
              <a:buSzPct val="85000"/>
              <a:defRPr/>
            </a:pPr>
            <a:r>
              <a:rPr lang="it-IT" sz="2400" b="1" dirty="0">
                <a:solidFill>
                  <a:srgbClr val="FF0000"/>
                </a:solidFill>
                <a:effectLst>
                  <a:outerShdw blurRad="38100" dist="38100" dir="2700000" algn="tl">
                    <a:srgbClr val="000000"/>
                  </a:outerShdw>
                </a:effectLst>
                <a:latin typeface="Georgia" pitchFamily="18" charset="0"/>
              </a:rPr>
              <a:t>Perché monitorare il territorio</a:t>
            </a:r>
          </a:p>
        </p:txBody>
      </p:sp>
    </p:spTree>
    <p:extLst>
      <p:ext uri="{BB962C8B-B14F-4D97-AF65-F5344CB8AC3E}">
        <p14:creationId xmlns:p14="http://schemas.microsoft.com/office/powerpoint/2010/main" val="1894352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4DFB5EA7-9821-3580-0C5F-52D500668969}"/>
              </a:ext>
            </a:extLst>
          </p:cNvPr>
          <p:cNvPicPr>
            <a:picLocks noChangeAspect="1"/>
          </p:cNvPicPr>
          <p:nvPr/>
        </p:nvPicPr>
        <p:blipFill rotWithShape="1">
          <a:blip r:embed="rId4"/>
          <a:srcRect l="3105" t="11726"/>
          <a:stretch/>
        </p:blipFill>
        <p:spPr>
          <a:xfrm>
            <a:off x="0" y="819264"/>
            <a:ext cx="5242818" cy="3629188"/>
          </a:xfrm>
          <a:prstGeom prst="rect">
            <a:avLst/>
          </a:prstGeom>
        </p:spPr>
      </p:pic>
      <p:pic>
        <p:nvPicPr>
          <p:cNvPr id="17" name="Immagine 16">
            <a:extLst>
              <a:ext uri="{FF2B5EF4-FFF2-40B4-BE49-F238E27FC236}">
                <a16:creationId xmlns:a16="http://schemas.microsoft.com/office/drawing/2014/main" id="{2C474AA8-9D2D-B906-C237-2CC94252B3CB}"/>
              </a:ext>
            </a:extLst>
          </p:cNvPr>
          <p:cNvPicPr>
            <a:picLocks noChangeAspect="1"/>
          </p:cNvPicPr>
          <p:nvPr/>
        </p:nvPicPr>
        <p:blipFill>
          <a:blip r:embed="rId5"/>
          <a:stretch>
            <a:fillRect/>
          </a:stretch>
        </p:blipFill>
        <p:spPr>
          <a:xfrm>
            <a:off x="-1" y="3723114"/>
            <a:ext cx="3107885" cy="2591208"/>
          </a:xfrm>
          <a:prstGeom prst="rect">
            <a:avLst/>
          </a:prstGeom>
        </p:spPr>
      </p:pic>
      <p:pic>
        <p:nvPicPr>
          <p:cNvPr id="18" name="Immagine 17">
            <a:extLst>
              <a:ext uri="{FF2B5EF4-FFF2-40B4-BE49-F238E27FC236}">
                <a16:creationId xmlns:a16="http://schemas.microsoft.com/office/drawing/2014/main" id="{277A1AB2-88C8-E950-22A4-09847B927FF8}"/>
              </a:ext>
            </a:extLst>
          </p:cNvPr>
          <p:cNvPicPr>
            <a:picLocks noChangeAspect="1"/>
          </p:cNvPicPr>
          <p:nvPr/>
        </p:nvPicPr>
        <p:blipFill>
          <a:blip r:embed="rId6"/>
          <a:stretch>
            <a:fillRect/>
          </a:stretch>
        </p:blipFill>
        <p:spPr>
          <a:xfrm>
            <a:off x="6244723" y="843087"/>
            <a:ext cx="5863671" cy="3605365"/>
          </a:xfrm>
          <a:prstGeom prst="rect">
            <a:avLst/>
          </a:prstGeom>
        </p:spPr>
      </p:pic>
      <p:pic>
        <p:nvPicPr>
          <p:cNvPr id="19" name="Immagine 18">
            <a:extLst>
              <a:ext uri="{FF2B5EF4-FFF2-40B4-BE49-F238E27FC236}">
                <a16:creationId xmlns:a16="http://schemas.microsoft.com/office/drawing/2014/main" id="{93236432-8DE3-F83C-63EC-49EDD8EC6619}"/>
              </a:ext>
            </a:extLst>
          </p:cNvPr>
          <p:cNvPicPr>
            <a:picLocks noChangeAspect="1"/>
          </p:cNvPicPr>
          <p:nvPr/>
        </p:nvPicPr>
        <p:blipFill rotWithShape="1">
          <a:blip r:embed="rId7"/>
          <a:srcRect l="9011" t="10998" r="26995" b="17714"/>
          <a:stretch/>
        </p:blipFill>
        <p:spPr>
          <a:xfrm>
            <a:off x="3141444" y="2733058"/>
            <a:ext cx="4287819" cy="3596840"/>
          </a:xfrm>
          <a:prstGeom prst="rect">
            <a:avLst/>
          </a:prstGeom>
        </p:spPr>
      </p:pic>
      <p:cxnSp>
        <p:nvCxnSpPr>
          <p:cNvPr id="20" name="Connettore 2 19">
            <a:extLst>
              <a:ext uri="{FF2B5EF4-FFF2-40B4-BE49-F238E27FC236}">
                <a16:creationId xmlns:a16="http://schemas.microsoft.com/office/drawing/2014/main" id="{F6F660FC-DED8-894A-965C-29963AF25EE7}"/>
              </a:ext>
            </a:extLst>
          </p:cNvPr>
          <p:cNvCxnSpPr>
            <a:cxnSpLocks/>
            <a:stCxn id="21" idx="2"/>
          </p:cNvCxnSpPr>
          <p:nvPr/>
        </p:nvCxnSpPr>
        <p:spPr>
          <a:xfrm flipH="1">
            <a:off x="6736193" y="3668484"/>
            <a:ext cx="2176172" cy="1195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e 20">
            <a:extLst>
              <a:ext uri="{FF2B5EF4-FFF2-40B4-BE49-F238E27FC236}">
                <a16:creationId xmlns:a16="http://schemas.microsoft.com/office/drawing/2014/main" id="{88C878CB-DE44-009D-A42C-A5D32D17D816}"/>
              </a:ext>
            </a:extLst>
          </p:cNvPr>
          <p:cNvSpPr/>
          <p:nvPr/>
        </p:nvSpPr>
        <p:spPr>
          <a:xfrm>
            <a:off x="8912365" y="3291717"/>
            <a:ext cx="898464" cy="75353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CasellaDiTesto 22">
            <a:extLst>
              <a:ext uri="{FF2B5EF4-FFF2-40B4-BE49-F238E27FC236}">
                <a16:creationId xmlns:a16="http://schemas.microsoft.com/office/drawing/2014/main" id="{605A9C39-2C12-B33C-8C37-9E82AFD64CD5}"/>
              </a:ext>
            </a:extLst>
          </p:cNvPr>
          <p:cNvSpPr txBox="1"/>
          <p:nvPr/>
        </p:nvSpPr>
        <p:spPr>
          <a:xfrm>
            <a:off x="7865531" y="4336241"/>
            <a:ext cx="1689102" cy="738664"/>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lIns="0" tIns="0" rIns="0" bIns="0">
            <a:spAutoFit/>
          </a:bodyPr>
          <a:lstStyle/>
          <a:p>
            <a:pPr algn="ctr"/>
            <a:r>
              <a:rPr lang="it-IT" sz="2400" b="1" dirty="0">
                <a:effectLst>
                  <a:outerShdw blurRad="38100" dist="38100" dir="2700000" algn="tl">
                    <a:srgbClr val="000000">
                      <a:alpha val="43137"/>
                    </a:srgbClr>
                  </a:outerShdw>
                </a:effectLst>
              </a:rPr>
              <a:t>-2.63 m </a:t>
            </a:r>
            <a:r>
              <a:rPr lang="it-IT" sz="2400" b="1" dirty="0" err="1">
                <a:effectLst>
                  <a:outerShdw blurRad="38100" dist="38100" dir="2700000" algn="tl">
                    <a:srgbClr val="000000">
                      <a:alpha val="43137"/>
                    </a:srgbClr>
                  </a:outerShdw>
                </a:effectLst>
              </a:rPr>
              <a:t>s.z.i</a:t>
            </a:r>
            <a:r>
              <a:rPr lang="it-IT" sz="2400" b="1" dirty="0">
                <a:effectLst>
                  <a:outerShdw blurRad="38100" dist="38100" dir="2700000" algn="tl">
                    <a:srgbClr val="000000">
                      <a:alpha val="43137"/>
                    </a:srgbClr>
                  </a:outerShdw>
                </a:effectLst>
              </a:rPr>
              <a:t>. 1958</a:t>
            </a:r>
          </a:p>
        </p:txBody>
      </p:sp>
      <p:sp>
        <p:nvSpPr>
          <p:cNvPr id="24" name="CasellaDiTesto 23">
            <a:extLst>
              <a:ext uri="{FF2B5EF4-FFF2-40B4-BE49-F238E27FC236}">
                <a16:creationId xmlns:a16="http://schemas.microsoft.com/office/drawing/2014/main" id="{60C88EB6-5451-69BF-A964-41C8D5FAEDF7}"/>
              </a:ext>
            </a:extLst>
          </p:cNvPr>
          <p:cNvSpPr txBox="1"/>
          <p:nvPr/>
        </p:nvSpPr>
        <p:spPr>
          <a:xfrm>
            <a:off x="10309226" y="4747342"/>
            <a:ext cx="1689102" cy="738664"/>
          </a:xfrm>
          <a:prstGeom prst="rect">
            <a:avLst/>
          </a:prstGeom>
          <a:solidFill>
            <a:srgbClr val="FFC000"/>
          </a:solidFill>
        </p:spPr>
        <p:style>
          <a:lnRef idx="1">
            <a:schemeClr val="accent2"/>
          </a:lnRef>
          <a:fillRef idx="3">
            <a:schemeClr val="accent2"/>
          </a:fillRef>
          <a:effectRef idx="2">
            <a:schemeClr val="accent2"/>
          </a:effectRef>
          <a:fontRef idx="minor">
            <a:schemeClr val="lt1"/>
          </a:fontRef>
        </p:style>
        <p:txBody>
          <a:bodyPr wrap="square" lIns="0" tIns="0" rIns="0" bIns="0">
            <a:spAutoFit/>
          </a:bodyPr>
          <a:lstStyle/>
          <a:p>
            <a:pPr algn="ctr"/>
            <a:r>
              <a:rPr lang="it-IT" sz="2400" b="1" dirty="0">
                <a:effectLst>
                  <a:outerShdw blurRad="38100" dist="38100" dir="2700000" algn="tl">
                    <a:srgbClr val="000000">
                      <a:alpha val="43137"/>
                    </a:srgbClr>
                  </a:outerShdw>
                </a:effectLst>
              </a:rPr>
              <a:t>-1.18 m </a:t>
            </a:r>
            <a:r>
              <a:rPr lang="it-IT" sz="2400" b="1" dirty="0" err="1">
                <a:effectLst>
                  <a:outerShdw blurRad="38100" dist="38100" dir="2700000" algn="tl">
                    <a:srgbClr val="000000">
                      <a:alpha val="43137"/>
                    </a:srgbClr>
                  </a:outerShdw>
                </a:effectLst>
              </a:rPr>
              <a:t>s.z.i</a:t>
            </a:r>
            <a:r>
              <a:rPr lang="it-IT" sz="2400" b="1" dirty="0">
                <a:effectLst>
                  <a:outerShdw blurRad="38100" dist="38100" dir="2700000" algn="tl">
                    <a:srgbClr val="000000">
                      <a:alpha val="43137"/>
                    </a:srgbClr>
                  </a:outerShdw>
                </a:effectLst>
              </a:rPr>
              <a:t>. 2024</a:t>
            </a:r>
          </a:p>
        </p:txBody>
      </p:sp>
      <p:cxnSp>
        <p:nvCxnSpPr>
          <p:cNvPr id="25" name="Connettore 2 24">
            <a:extLst>
              <a:ext uri="{FF2B5EF4-FFF2-40B4-BE49-F238E27FC236}">
                <a16:creationId xmlns:a16="http://schemas.microsoft.com/office/drawing/2014/main" id="{D40E1772-26F9-7070-09ED-80DF4C0E12A4}"/>
              </a:ext>
            </a:extLst>
          </p:cNvPr>
          <p:cNvCxnSpPr>
            <a:cxnSpLocks/>
          </p:cNvCxnSpPr>
          <p:nvPr/>
        </p:nvCxnSpPr>
        <p:spPr>
          <a:xfrm>
            <a:off x="11714072" y="3343158"/>
            <a:ext cx="61322" cy="140418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 Box 4">
            <a:extLst>
              <a:ext uri="{FF2B5EF4-FFF2-40B4-BE49-F238E27FC236}">
                <a16:creationId xmlns:a16="http://schemas.microsoft.com/office/drawing/2014/main" id="{D2198194-266E-AC61-9CA8-A23A935BAEF6}"/>
              </a:ext>
            </a:extLst>
          </p:cNvPr>
          <p:cNvSpPr txBox="1">
            <a:spLocks noChangeArrowheads="1"/>
          </p:cNvSpPr>
          <p:nvPr/>
        </p:nvSpPr>
        <p:spPr bwMode="auto">
          <a:xfrm>
            <a:off x="0" y="827087"/>
            <a:ext cx="5300133" cy="493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0488" tIns="44450" rIns="90488" bIns="44450">
            <a:spAutoFit/>
          </a:bodyPr>
          <a:lstStyle/>
          <a:p>
            <a:pPr algn="ctr" eaLnBrk="1" hangingPunct="1">
              <a:lnSpc>
                <a:spcPct val="120000"/>
              </a:lnSpc>
              <a:spcBef>
                <a:spcPct val="20000"/>
              </a:spcBef>
              <a:buSzPct val="85000"/>
              <a:defRPr/>
            </a:pPr>
            <a:r>
              <a:rPr lang="it-IT" sz="2400" b="1" dirty="0">
                <a:solidFill>
                  <a:srgbClr val="FF0000"/>
                </a:solidFill>
                <a:effectLst>
                  <a:outerShdw blurRad="38100" dist="38100" dir="2700000" algn="tl">
                    <a:srgbClr val="000000"/>
                  </a:outerShdw>
                </a:effectLst>
                <a:latin typeface="Georgia" pitchFamily="18" charset="0"/>
              </a:rPr>
              <a:t>Perché monitorare il territorio</a:t>
            </a:r>
          </a:p>
        </p:txBody>
      </p:sp>
    </p:spTree>
    <p:extLst>
      <p:ext uri="{BB962C8B-B14F-4D97-AF65-F5344CB8AC3E}">
        <p14:creationId xmlns:p14="http://schemas.microsoft.com/office/powerpoint/2010/main" val="2830611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2" descr="Leonardo1">
            <a:extLst>
              <a:ext uri="{FF2B5EF4-FFF2-40B4-BE49-F238E27FC236}">
                <a16:creationId xmlns:a16="http://schemas.microsoft.com/office/drawing/2014/main" id="{99232D32-2241-B9C7-4314-265871547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272" y="2599530"/>
            <a:ext cx="6334595" cy="3674269"/>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storica(1705 clitunno)">
            <a:extLst>
              <a:ext uri="{FF2B5EF4-FFF2-40B4-BE49-F238E27FC236}">
                <a16:creationId xmlns:a16="http://schemas.microsoft.com/office/drawing/2014/main" id="{ECA30F55-8F3B-8B34-7F02-6BBE33810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33" y="860850"/>
            <a:ext cx="6141168" cy="3674269"/>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
            <a:extLst>
              <a:ext uri="{FF2B5EF4-FFF2-40B4-BE49-F238E27FC236}">
                <a16:creationId xmlns:a16="http://schemas.microsoft.com/office/drawing/2014/main" id="{62014E9B-8F29-3D8F-5BF9-E36D4EE0F6F7}"/>
              </a:ext>
            </a:extLst>
          </p:cNvPr>
          <p:cNvSpPr txBox="1">
            <a:spLocks noChangeArrowheads="1"/>
          </p:cNvSpPr>
          <p:nvPr/>
        </p:nvSpPr>
        <p:spPr bwMode="auto">
          <a:xfrm>
            <a:off x="0" y="4134404"/>
            <a:ext cx="6210301" cy="434478"/>
          </a:xfrm>
          <a:prstGeom prst="rect">
            <a:avLst/>
          </a:prstGeom>
          <a:noFill/>
          <a:ln w="9525">
            <a:noFill/>
            <a:miter lim="800000"/>
            <a:headEnd/>
            <a:tailEnd/>
          </a:ln>
          <a:effectLst/>
        </p:spPr>
        <p:txBody>
          <a:bodyPr wrap="square" lIns="90488" tIns="44450" rIns="90488" bIns="44450">
            <a:spAutoFit/>
          </a:bodyPr>
          <a:lstStyle/>
          <a:p>
            <a:pPr algn="ctr">
              <a:lnSpc>
                <a:spcPct val="80000"/>
              </a:lnSpc>
              <a:buClr>
                <a:srgbClr val="000099"/>
              </a:buClr>
              <a:buSzPct val="75000"/>
              <a:buFont typeface="Times New Roman" pitchFamily="18" charset="0"/>
              <a:buNone/>
              <a:defRPr/>
            </a:pPr>
            <a:r>
              <a:rPr lang="it-IT" sz="2800" b="1" dirty="0">
                <a:solidFill>
                  <a:srgbClr val="FFFF00"/>
                </a:solidFill>
                <a:effectLst>
                  <a:outerShdw blurRad="38100" dist="38100" dir="2700000" algn="tl">
                    <a:srgbClr val="000000"/>
                  </a:outerShdw>
                </a:effectLst>
                <a:latin typeface="Times New Roman" pitchFamily="18" charset="0"/>
              </a:rPr>
              <a:t>Sistemazione del Clitunno </a:t>
            </a:r>
            <a:r>
              <a:rPr lang="it-IT" sz="2400" b="1" dirty="0">
                <a:solidFill>
                  <a:srgbClr val="FFFF00"/>
                </a:solidFill>
                <a:effectLst>
                  <a:outerShdw blurRad="38100" dist="38100" dir="2700000" algn="tl">
                    <a:srgbClr val="000000"/>
                  </a:outerShdw>
                </a:effectLst>
                <a:latin typeface="Times New Roman" pitchFamily="18" charset="0"/>
              </a:rPr>
              <a:t>(1705)</a:t>
            </a:r>
          </a:p>
        </p:txBody>
      </p:sp>
      <p:sp>
        <p:nvSpPr>
          <p:cNvPr id="11" name="CasellaDiTesto 6">
            <a:extLst>
              <a:ext uri="{FF2B5EF4-FFF2-40B4-BE49-F238E27FC236}">
                <a16:creationId xmlns:a16="http://schemas.microsoft.com/office/drawing/2014/main" id="{5CAC03FE-FA71-D25A-CC71-4E219451F6B7}"/>
              </a:ext>
            </a:extLst>
          </p:cNvPr>
          <p:cNvSpPr txBox="1">
            <a:spLocks noChangeArrowheads="1"/>
          </p:cNvSpPr>
          <p:nvPr/>
        </p:nvSpPr>
        <p:spPr bwMode="auto">
          <a:xfrm>
            <a:off x="69133" y="4665795"/>
            <a:ext cx="56022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1800" dirty="0">
                <a:solidFill>
                  <a:srgbClr val="424753"/>
                </a:solidFill>
                <a:latin typeface="Raleway" pitchFamily="2" charset="0"/>
              </a:rPr>
              <a:t>Leonardo percorse il territorio toscano ed in parte umbro, realizzando accurati rilievi topografici grazie ai quali ha prodotto mappe idrografiche che mostrano un’evidente intenzionalità progettuale per la regimazione delle acque.</a:t>
            </a:r>
            <a:endParaRPr lang="it-IT" altLang="it-IT" sz="1800" dirty="0"/>
          </a:p>
        </p:txBody>
      </p:sp>
      <p:sp>
        <p:nvSpPr>
          <p:cNvPr id="12" name="Text Box 4">
            <a:extLst>
              <a:ext uri="{FF2B5EF4-FFF2-40B4-BE49-F238E27FC236}">
                <a16:creationId xmlns:a16="http://schemas.microsoft.com/office/drawing/2014/main" id="{F71D0475-D3CE-845E-4C54-F202884BD0B5}"/>
              </a:ext>
            </a:extLst>
          </p:cNvPr>
          <p:cNvSpPr txBox="1">
            <a:spLocks noChangeArrowheads="1"/>
          </p:cNvSpPr>
          <p:nvPr/>
        </p:nvSpPr>
        <p:spPr bwMode="auto">
          <a:xfrm>
            <a:off x="0" y="827087"/>
            <a:ext cx="5300133" cy="493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0488" tIns="44450" rIns="90488" bIns="44450">
            <a:spAutoFit/>
          </a:bodyPr>
          <a:lstStyle/>
          <a:p>
            <a:pPr algn="ctr" eaLnBrk="1" hangingPunct="1">
              <a:lnSpc>
                <a:spcPct val="120000"/>
              </a:lnSpc>
              <a:spcBef>
                <a:spcPct val="20000"/>
              </a:spcBef>
              <a:buSzPct val="85000"/>
              <a:defRPr/>
            </a:pPr>
            <a:r>
              <a:rPr lang="it-IT" sz="2400" b="1" dirty="0">
                <a:solidFill>
                  <a:srgbClr val="FF0000"/>
                </a:solidFill>
                <a:effectLst>
                  <a:outerShdw blurRad="38100" dist="38100" dir="2700000" algn="tl">
                    <a:srgbClr val="000000"/>
                  </a:outerShdw>
                </a:effectLst>
                <a:latin typeface="Georgia" pitchFamily="18" charset="0"/>
              </a:rPr>
              <a:t>Perché monitorare il territorio</a:t>
            </a:r>
          </a:p>
        </p:txBody>
      </p:sp>
      <p:sp>
        <p:nvSpPr>
          <p:cNvPr id="13" name="Text Box 3">
            <a:extLst>
              <a:ext uri="{FF2B5EF4-FFF2-40B4-BE49-F238E27FC236}">
                <a16:creationId xmlns:a16="http://schemas.microsoft.com/office/drawing/2014/main" id="{0D6DD15A-080C-B7D6-11A7-35DF9C591510}"/>
              </a:ext>
            </a:extLst>
          </p:cNvPr>
          <p:cNvSpPr txBox="1">
            <a:spLocks noChangeArrowheads="1"/>
          </p:cNvSpPr>
          <p:nvPr/>
        </p:nvSpPr>
        <p:spPr bwMode="auto">
          <a:xfrm>
            <a:off x="8220792" y="5543549"/>
            <a:ext cx="3902075" cy="730250"/>
          </a:xfrm>
          <a:prstGeom prst="rect">
            <a:avLst/>
          </a:prstGeom>
          <a:noFill/>
          <a:ln w="9525">
            <a:noFill/>
            <a:miter lim="800000"/>
            <a:headEnd/>
            <a:tailEnd/>
          </a:ln>
          <a:effectLst/>
        </p:spPr>
        <p:txBody>
          <a:bodyPr lIns="90488" tIns="44450" rIns="90488" bIns="44450">
            <a:spAutoFit/>
          </a:bodyPr>
          <a:ls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lnSpc>
                <a:spcPct val="80000"/>
              </a:lnSpc>
              <a:buClr>
                <a:srgbClr val="000099"/>
              </a:buClr>
              <a:buSzPct val="75000"/>
              <a:buFont typeface="Times New Roman" pitchFamily="18" charset="0"/>
              <a:buNone/>
              <a:defRPr/>
            </a:pPr>
            <a:r>
              <a:rPr lang="it-IT" sz="2800" b="1" dirty="0">
                <a:solidFill>
                  <a:schemeClr val="accent1">
                    <a:lumMod val="75000"/>
                  </a:schemeClr>
                </a:solidFill>
                <a:effectLst>
                  <a:outerShdw blurRad="38100" dist="38100" dir="2700000" algn="tl">
                    <a:srgbClr val="000000"/>
                  </a:outerShdw>
                </a:effectLst>
                <a:latin typeface="Times New Roman" pitchFamily="18" charset="0"/>
              </a:rPr>
              <a:t>Leonardo da Vinci 1502</a:t>
            </a:r>
          </a:p>
          <a:p>
            <a:pPr algn="ctr">
              <a:lnSpc>
                <a:spcPct val="80000"/>
              </a:lnSpc>
              <a:buClr>
                <a:srgbClr val="000099"/>
              </a:buClr>
              <a:buSzPct val="75000"/>
              <a:buFont typeface="Times New Roman" pitchFamily="18" charset="0"/>
              <a:buNone/>
              <a:defRPr/>
            </a:pPr>
            <a:r>
              <a:rPr lang="it-IT" sz="2400" b="1" dirty="0">
                <a:solidFill>
                  <a:schemeClr val="accent1">
                    <a:lumMod val="75000"/>
                  </a:schemeClr>
                </a:solidFill>
                <a:effectLst>
                  <a:outerShdw blurRad="38100" dist="38100" dir="2700000" algn="tl">
                    <a:srgbClr val="000000"/>
                  </a:outerShdw>
                </a:effectLst>
                <a:latin typeface="Times New Roman" pitchFamily="18" charset="0"/>
              </a:rPr>
              <a:t>“Volo d’uccello”</a:t>
            </a:r>
          </a:p>
        </p:txBody>
      </p:sp>
    </p:spTree>
    <p:extLst>
      <p:ext uri="{BB962C8B-B14F-4D97-AF65-F5344CB8AC3E}">
        <p14:creationId xmlns:p14="http://schemas.microsoft.com/office/powerpoint/2010/main" val="115993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98CCE32-6E8C-67B2-B7ED-BDB914E20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 y="1424496"/>
            <a:ext cx="2866756" cy="3214220"/>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43030C84-2104-3F5C-8841-7BC3A26C0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7045" y="3347031"/>
            <a:ext cx="4016899" cy="3015842"/>
          </a:xfrm>
          <a:prstGeom prst="rect">
            <a:avLst/>
          </a:prstGeom>
        </p:spPr>
      </p:pic>
      <p:sp>
        <p:nvSpPr>
          <p:cNvPr id="10" name="CasellaDiTesto 9">
            <a:extLst>
              <a:ext uri="{FF2B5EF4-FFF2-40B4-BE49-F238E27FC236}">
                <a16:creationId xmlns:a16="http://schemas.microsoft.com/office/drawing/2014/main" id="{2DF18259-F405-CD64-50CE-8E3863299772}"/>
              </a:ext>
            </a:extLst>
          </p:cNvPr>
          <p:cNvSpPr txBox="1"/>
          <p:nvPr/>
        </p:nvSpPr>
        <p:spPr>
          <a:xfrm>
            <a:off x="7612739" y="840033"/>
            <a:ext cx="4572000" cy="34778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r>
              <a:rPr lang="it-IT" sz="1000" dirty="0">
                <a:solidFill>
                  <a:srgbClr val="19191A"/>
                </a:solidFill>
                <a:latin typeface="Titillium Web" panose="00000500000000000000" pitchFamily="2" charset="0"/>
              </a:rPr>
              <a:t>Il Servizio Idrografico italiano per l’Italia peninsulare e per le grandi isole di Sicilia e Sardegna fu istituito con Decreti Luogotenenziali del </a:t>
            </a:r>
            <a:r>
              <a:rPr lang="it-IT" sz="1000" b="1" dirty="0">
                <a:solidFill>
                  <a:srgbClr val="19191A"/>
                </a:solidFill>
                <a:latin typeface="Titillium Web" panose="00000500000000000000" pitchFamily="2" charset="0"/>
              </a:rPr>
              <a:t>17 giugno e del 25 ottobre 1917</a:t>
            </a:r>
            <a:r>
              <a:rPr lang="it-IT" sz="1000" dirty="0">
                <a:solidFill>
                  <a:srgbClr val="19191A"/>
                </a:solidFill>
                <a:latin typeface="Titillium Web" panose="00000500000000000000" pitchFamily="2" charset="0"/>
              </a:rPr>
              <a:t>.</a:t>
            </a:r>
          </a:p>
          <a:p>
            <a:pPr algn="just"/>
            <a:endParaRPr lang="it-IT" sz="1000" dirty="0">
              <a:solidFill>
                <a:srgbClr val="19191A"/>
              </a:solidFill>
              <a:latin typeface="Titillium Web" panose="00000500000000000000" pitchFamily="2" charset="0"/>
            </a:endParaRPr>
          </a:p>
          <a:p>
            <a:pPr algn="just"/>
            <a:r>
              <a:rPr lang="it-IT" sz="1000" dirty="0">
                <a:solidFill>
                  <a:srgbClr val="19191A"/>
                </a:solidFill>
                <a:latin typeface="Titillium Web" panose="00000500000000000000" pitchFamily="2" charset="0"/>
              </a:rPr>
              <a:t>Il Servizio Idrografico fu inizialmente posto sotto la vigilanza del Consiglio Superiore delle Acque, in seguito, con la L. 183/1989, fu stabilito che i Servizi Idrografico e Mareografico, confluissero, insieme ad altri servizi tecnici (sismico, dighe e geologico), nei </a:t>
            </a:r>
            <a:r>
              <a:rPr lang="it-IT" sz="1000" b="1" dirty="0">
                <a:solidFill>
                  <a:srgbClr val="19191A"/>
                </a:solidFill>
                <a:latin typeface="Titillium Web" panose="00000500000000000000" pitchFamily="2" charset="0"/>
              </a:rPr>
              <a:t>Servizi Tecnici Nazionali della Presidenza del Consiglio dei Ministri</a:t>
            </a:r>
            <a:r>
              <a:rPr lang="it-IT" sz="1000" dirty="0">
                <a:solidFill>
                  <a:srgbClr val="19191A"/>
                </a:solidFill>
                <a:latin typeface="Titillium Web" panose="00000500000000000000" pitchFamily="2" charset="0"/>
              </a:rPr>
              <a:t>.</a:t>
            </a:r>
          </a:p>
          <a:p>
            <a:pPr algn="just"/>
            <a:endParaRPr lang="it-IT" sz="1000" dirty="0">
              <a:solidFill>
                <a:srgbClr val="19191A"/>
              </a:solidFill>
              <a:latin typeface="Titillium Web" panose="00000500000000000000" pitchFamily="2" charset="0"/>
            </a:endParaRPr>
          </a:p>
          <a:p>
            <a:pPr algn="just"/>
            <a:r>
              <a:rPr lang="it-IT" sz="1000" dirty="0">
                <a:solidFill>
                  <a:srgbClr val="19191A"/>
                </a:solidFill>
                <a:latin typeface="Titillium Web" panose="00000500000000000000" pitchFamily="2" charset="0"/>
              </a:rPr>
              <a:t>Con il </a:t>
            </a:r>
            <a:r>
              <a:rPr lang="it-IT" sz="1000" b="1" dirty="0" err="1">
                <a:solidFill>
                  <a:srgbClr val="19191A"/>
                </a:solidFill>
                <a:latin typeface="Titillium Web" panose="00000500000000000000" pitchFamily="2" charset="0"/>
              </a:rPr>
              <a:t>D.Lgs.</a:t>
            </a:r>
            <a:r>
              <a:rPr lang="it-IT" sz="1000" b="1" dirty="0">
                <a:solidFill>
                  <a:srgbClr val="19191A"/>
                </a:solidFill>
                <a:latin typeface="Titillium Web" panose="00000500000000000000" pitchFamily="2" charset="0"/>
              </a:rPr>
              <a:t> n. 112 del 31 marzo 1998 </a:t>
            </a:r>
            <a:r>
              <a:rPr lang="it-IT" sz="1000" dirty="0">
                <a:solidFill>
                  <a:srgbClr val="19191A"/>
                </a:solidFill>
                <a:latin typeface="Titillium Web" panose="00000500000000000000" pitchFamily="2" charset="0"/>
              </a:rPr>
              <a:t>“Conferimento di funzioni e compiti amministrativi dello Stato alle regioni ed agli enti locali, in attuazione del capo I della legge 15 marzo 1997, n. 59” (</a:t>
            </a:r>
            <a:r>
              <a:rPr lang="it-IT" sz="1000" b="1" dirty="0">
                <a:solidFill>
                  <a:srgbClr val="19191A"/>
                </a:solidFill>
                <a:latin typeface="Titillium Web" panose="00000500000000000000" pitchFamily="2" charset="0"/>
              </a:rPr>
              <a:t>Legge Bassanini</a:t>
            </a:r>
            <a:r>
              <a:rPr lang="it-IT" sz="1000" dirty="0">
                <a:solidFill>
                  <a:srgbClr val="19191A"/>
                </a:solidFill>
                <a:latin typeface="Titillium Web" panose="00000500000000000000" pitchFamily="2" charset="0"/>
              </a:rPr>
              <a:t>) venne disposto   che gli uffici periferici del Dipartimento dei Servizi Tecnici Nazionali fossero trasferiti alle regioni (art. 92, comma 4).</a:t>
            </a:r>
          </a:p>
          <a:p>
            <a:pPr algn="just"/>
            <a:endParaRPr lang="it-IT" sz="1000" dirty="0">
              <a:solidFill>
                <a:srgbClr val="19191A"/>
              </a:solidFill>
              <a:latin typeface="Titillium Web" panose="00000500000000000000" pitchFamily="2" charset="0"/>
            </a:endParaRPr>
          </a:p>
          <a:p>
            <a:pPr algn="just"/>
            <a:r>
              <a:rPr lang="it-IT" sz="1000" dirty="0">
                <a:solidFill>
                  <a:srgbClr val="19191A"/>
                </a:solidFill>
                <a:latin typeface="Titillium Web" panose="00000500000000000000" pitchFamily="2" charset="0"/>
              </a:rPr>
              <a:t>Il trasferimento venne sancito definitivamente con il DPCM del 24/07/2002, in cui si stabilì che a far data dal </a:t>
            </a:r>
            <a:r>
              <a:rPr lang="it-IT" sz="1000" b="1" dirty="0">
                <a:solidFill>
                  <a:srgbClr val="19191A"/>
                </a:solidFill>
                <a:latin typeface="Titillium Web" panose="00000500000000000000" pitchFamily="2" charset="0"/>
              </a:rPr>
              <a:t>1 ottobre 2002</a:t>
            </a:r>
            <a:r>
              <a:rPr lang="it-IT" sz="1000" dirty="0">
                <a:solidFill>
                  <a:srgbClr val="19191A"/>
                </a:solidFill>
                <a:latin typeface="Titillium Web" panose="00000500000000000000" pitchFamily="2" charset="0"/>
              </a:rPr>
              <a:t> gli uffici compartimentali, le sezioni staccate e l’officina di Strà del SIMN con esclusione della sezione dell’Ufficio compartimentale di Venezia deputata al monitoraggio della laguna, fossero trasferiti alle regioni presso le quali avevano sede per essere incorporati nelle strutture operative regionali competenti in materia.</a:t>
            </a:r>
          </a:p>
        </p:txBody>
      </p:sp>
      <p:sp>
        <p:nvSpPr>
          <p:cNvPr id="11" name="CasellaDiTesto 10">
            <a:extLst>
              <a:ext uri="{FF2B5EF4-FFF2-40B4-BE49-F238E27FC236}">
                <a16:creationId xmlns:a16="http://schemas.microsoft.com/office/drawing/2014/main" id="{21FD0DA5-45FC-4A1D-A2EA-E7918C9AF05D}"/>
              </a:ext>
            </a:extLst>
          </p:cNvPr>
          <p:cNvSpPr txBox="1"/>
          <p:nvPr/>
        </p:nvSpPr>
        <p:spPr>
          <a:xfrm>
            <a:off x="609600" y="1286080"/>
            <a:ext cx="5308599" cy="400110"/>
          </a:xfrm>
          <a:prstGeom prst="rect">
            <a:avLst/>
          </a:prstGeom>
          <a:noFill/>
        </p:spPr>
        <p:txBody>
          <a:bodyPr wrap="square" rtlCol="0">
            <a:spAutoFit/>
          </a:bodyPr>
          <a:lstStyle/>
          <a:p>
            <a:r>
              <a:rPr lang="it-IT" sz="2000" b="1" dirty="0">
                <a:latin typeface="Calisto MT" panose="02040603050505030304" pitchFamily="18" charset="0"/>
              </a:rPr>
              <a:t>Servizio Idrografico e Mareografico Italiano</a:t>
            </a:r>
          </a:p>
        </p:txBody>
      </p:sp>
      <p:sp>
        <p:nvSpPr>
          <p:cNvPr id="12" name="Rettangolo 11">
            <a:extLst>
              <a:ext uri="{FF2B5EF4-FFF2-40B4-BE49-F238E27FC236}">
                <a16:creationId xmlns:a16="http://schemas.microsoft.com/office/drawing/2014/main" id="{0434B8F7-12F8-4244-5BD1-5146111C6C35}"/>
              </a:ext>
            </a:extLst>
          </p:cNvPr>
          <p:cNvSpPr/>
          <p:nvPr/>
        </p:nvSpPr>
        <p:spPr>
          <a:xfrm>
            <a:off x="2668049" y="1774703"/>
            <a:ext cx="1607608" cy="4506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1917 – istituito</a:t>
            </a:r>
          </a:p>
        </p:txBody>
      </p:sp>
      <p:sp>
        <p:nvSpPr>
          <p:cNvPr id="13" name="Rettangolo 12">
            <a:extLst>
              <a:ext uri="{FF2B5EF4-FFF2-40B4-BE49-F238E27FC236}">
                <a16:creationId xmlns:a16="http://schemas.microsoft.com/office/drawing/2014/main" id="{6B380C58-9842-D2C3-9871-B8B971116920}"/>
              </a:ext>
            </a:extLst>
          </p:cNvPr>
          <p:cNvSpPr/>
          <p:nvPr/>
        </p:nvSpPr>
        <p:spPr>
          <a:xfrm>
            <a:off x="2671889" y="2299112"/>
            <a:ext cx="3424111" cy="400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1998 – passaggio regioni - 2002</a:t>
            </a:r>
          </a:p>
        </p:txBody>
      </p:sp>
      <p:pic>
        <p:nvPicPr>
          <p:cNvPr id="14" name="Immagine 13">
            <a:extLst>
              <a:ext uri="{FF2B5EF4-FFF2-40B4-BE49-F238E27FC236}">
                <a16:creationId xmlns:a16="http://schemas.microsoft.com/office/drawing/2014/main" id="{02809CA2-920B-6CC4-ADD8-0A147129E3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25" r="10561"/>
          <a:stretch/>
        </p:blipFill>
        <p:spPr>
          <a:xfrm>
            <a:off x="0" y="4464770"/>
            <a:ext cx="3367240" cy="1898103"/>
          </a:xfrm>
          <a:prstGeom prst="rect">
            <a:avLst/>
          </a:prstGeom>
        </p:spPr>
      </p:pic>
      <p:pic>
        <p:nvPicPr>
          <p:cNvPr id="15" name="Immagine 14">
            <a:extLst>
              <a:ext uri="{FF2B5EF4-FFF2-40B4-BE49-F238E27FC236}">
                <a16:creationId xmlns:a16="http://schemas.microsoft.com/office/drawing/2014/main" id="{8728303A-3A01-58E1-F503-933A483E63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1802" y="4315142"/>
            <a:ext cx="4440198" cy="2047731"/>
          </a:xfrm>
          <a:prstGeom prst="rect">
            <a:avLst/>
          </a:prstGeom>
        </p:spPr>
      </p:pic>
      <p:sp>
        <p:nvSpPr>
          <p:cNvPr id="16" name="CasellaDiTesto 15">
            <a:extLst>
              <a:ext uri="{FF2B5EF4-FFF2-40B4-BE49-F238E27FC236}">
                <a16:creationId xmlns:a16="http://schemas.microsoft.com/office/drawing/2014/main" id="{960E6A65-7B1E-36B3-8BC8-FFBED474F13A}"/>
              </a:ext>
            </a:extLst>
          </p:cNvPr>
          <p:cNvSpPr txBox="1"/>
          <p:nvPr/>
        </p:nvSpPr>
        <p:spPr>
          <a:xfrm>
            <a:off x="8666428" y="1277046"/>
            <a:ext cx="3075900" cy="215444"/>
          </a:xfrm>
          <a:prstGeom prst="rect">
            <a:avLst/>
          </a:prstGeom>
        </p:spPr>
        <p:style>
          <a:lnRef idx="1">
            <a:schemeClr val="accent2"/>
          </a:lnRef>
          <a:fillRef idx="3">
            <a:schemeClr val="accent2"/>
          </a:fillRef>
          <a:effectRef idx="2">
            <a:schemeClr val="accent2"/>
          </a:effectRef>
          <a:fontRef idx="minor">
            <a:schemeClr val="lt1"/>
          </a:fontRef>
        </p:style>
        <p:txBody>
          <a:bodyPr wrap="square" lIns="0" tIns="0" rIns="0" bIns="0">
            <a:spAutoFit/>
          </a:bodyPr>
          <a:lstStyle/>
          <a:p>
            <a:pPr algn="ctr"/>
            <a:r>
              <a:rPr lang="it-IT" sz="1400" dirty="0"/>
              <a:t>www.isprambiente.gov.it</a:t>
            </a:r>
          </a:p>
        </p:txBody>
      </p:sp>
      <p:cxnSp>
        <p:nvCxnSpPr>
          <p:cNvPr id="17" name="Connettore a gomito 16">
            <a:extLst>
              <a:ext uri="{FF2B5EF4-FFF2-40B4-BE49-F238E27FC236}">
                <a16:creationId xmlns:a16="http://schemas.microsoft.com/office/drawing/2014/main" id="{0CA4605E-6452-77E6-01F9-A0DFF85C34DD}"/>
              </a:ext>
            </a:extLst>
          </p:cNvPr>
          <p:cNvCxnSpPr>
            <a:cxnSpLocks/>
            <a:stCxn id="11" idx="3"/>
          </p:cNvCxnSpPr>
          <p:nvPr/>
        </p:nvCxnSpPr>
        <p:spPr>
          <a:xfrm>
            <a:off x="5918199" y="1486135"/>
            <a:ext cx="838200" cy="1314075"/>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F5F4A737-A02B-5816-F32C-51CDFAF90E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0556" y="2800210"/>
            <a:ext cx="3366908" cy="535083"/>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4">
            <a:extLst>
              <a:ext uri="{FF2B5EF4-FFF2-40B4-BE49-F238E27FC236}">
                <a16:creationId xmlns:a16="http://schemas.microsoft.com/office/drawing/2014/main" id="{5C058C11-01D3-8CE0-99E4-0282ABC16EB5}"/>
              </a:ext>
            </a:extLst>
          </p:cNvPr>
          <p:cNvSpPr txBox="1">
            <a:spLocks noChangeArrowheads="1"/>
          </p:cNvSpPr>
          <p:nvPr/>
        </p:nvSpPr>
        <p:spPr bwMode="auto">
          <a:xfrm>
            <a:off x="-1" y="827087"/>
            <a:ext cx="7382934" cy="493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0488" tIns="44450" rIns="90488" bIns="44450">
            <a:spAutoFit/>
          </a:bodyPr>
          <a:lstStyle/>
          <a:p>
            <a:pPr algn="ctr" eaLnBrk="1" hangingPunct="1">
              <a:lnSpc>
                <a:spcPct val="120000"/>
              </a:lnSpc>
              <a:spcBef>
                <a:spcPct val="20000"/>
              </a:spcBef>
              <a:buSzPct val="85000"/>
              <a:defRPr/>
            </a:pPr>
            <a:r>
              <a:rPr lang="it-IT" sz="2400" b="1" dirty="0">
                <a:solidFill>
                  <a:srgbClr val="FF0000"/>
                </a:solidFill>
                <a:effectLst>
                  <a:outerShdw blurRad="38100" dist="38100" dir="2700000" algn="tl">
                    <a:srgbClr val="000000"/>
                  </a:outerShdw>
                </a:effectLst>
                <a:latin typeface="Georgia" pitchFamily="18" charset="0"/>
              </a:rPr>
              <a:t>Competenze del monitoraggio nel tempo</a:t>
            </a:r>
          </a:p>
        </p:txBody>
      </p:sp>
    </p:spTree>
    <p:extLst>
      <p:ext uri="{BB962C8B-B14F-4D97-AF65-F5344CB8AC3E}">
        <p14:creationId xmlns:p14="http://schemas.microsoft.com/office/powerpoint/2010/main" val="775317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99F3090-7604-C15F-898E-03A714C70766}"/>
              </a:ext>
            </a:extLst>
          </p:cNvPr>
          <p:cNvPicPr>
            <a:picLocks noChangeAspect="1"/>
          </p:cNvPicPr>
          <p:nvPr/>
        </p:nvPicPr>
        <p:blipFill>
          <a:blip r:embed="rId4"/>
          <a:stretch>
            <a:fillRect/>
          </a:stretch>
        </p:blipFill>
        <p:spPr>
          <a:xfrm>
            <a:off x="5984256" y="1137367"/>
            <a:ext cx="6144029" cy="5082010"/>
          </a:xfrm>
          <a:prstGeom prst="rect">
            <a:avLst/>
          </a:prstGeom>
        </p:spPr>
      </p:pic>
      <p:pic>
        <p:nvPicPr>
          <p:cNvPr id="9" name="Immagine 11">
            <a:extLst>
              <a:ext uri="{FF2B5EF4-FFF2-40B4-BE49-F238E27FC236}">
                <a16:creationId xmlns:a16="http://schemas.microsoft.com/office/drawing/2014/main" id="{3568464C-CDAB-A0E2-A7FB-8438546BA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420" b="31235"/>
          <a:stretch>
            <a:fillRect/>
          </a:stretch>
        </p:blipFill>
        <p:spPr bwMode="auto">
          <a:xfrm>
            <a:off x="63715" y="1039352"/>
            <a:ext cx="4538040" cy="52780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27A56EE3-536F-E2D5-5056-C1CE82CC2A16}"/>
              </a:ext>
            </a:extLst>
          </p:cNvPr>
          <p:cNvPicPr>
            <a:picLocks noChangeAspect="1"/>
          </p:cNvPicPr>
          <p:nvPr/>
        </p:nvPicPr>
        <p:blipFill>
          <a:blip r:embed="rId6"/>
          <a:stretch>
            <a:fillRect/>
          </a:stretch>
        </p:blipFill>
        <p:spPr>
          <a:xfrm rot="5400000">
            <a:off x="2901170" y="2913803"/>
            <a:ext cx="3914791" cy="2474868"/>
          </a:xfrm>
          <a:prstGeom prst="rect">
            <a:avLst/>
          </a:prstGeom>
        </p:spPr>
      </p:pic>
      <p:sp>
        <p:nvSpPr>
          <p:cNvPr id="11" name="CasellaDiTesto 10">
            <a:extLst>
              <a:ext uri="{FF2B5EF4-FFF2-40B4-BE49-F238E27FC236}">
                <a16:creationId xmlns:a16="http://schemas.microsoft.com/office/drawing/2014/main" id="{2D87A003-8EE3-FBBB-2559-B20ED239876E}"/>
              </a:ext>
            </a:extLst>
          </p:cNvPr>
          <p:cNvSpPr txBox="1"/>
          <p:nvPr/>
        </p:nvSpPr>
        <p:spPr bwMode="auto">
          <a:xfrm>
            <a:off x="5910641" y="809654"/>
            <a:ext cx="6291257"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it-IT" b="1" dirty="0">
                <a:cs typeface="Times New Roman" pitchFamily="18" charset="0"/>
              </a:rPr>
              <a:t>La rete di monitoraggio in tempo reale della Regione Umbria è attiva dal 1982</a:t>
            </a:r>
            <a:endParaRPr lang="it-IT" dirty="0"/>
          </a:p>
        </p:txBody>
      </p:sp>
      <p:sp>
        <p:nvSpPr>
          <p:cNvPr id="12" name="CasellaDiTesto 11">
            <a:extLst>
              <a:ext uri="{FF2B5EF4-FFF2-40B4-BE49-F238E27FC236}">
                <a16:creationId xmlns:a16="http://schemas.microsoft.com/office/drawing/2014/main" id="{3A53F7EE-4806-6292-F409-7C734F593EBB}"/>
              </a:ext>
            </a:extLst>
          </p:cNvPr>
          <p:cNvSpPr txBox="1"/>
          <p:nvPr/>
        </p:nvSpPr>
        <p:spPr bwMode="auto">
          <a:xfrm>
            <a:off x="10601954" y="2009175"/>
            <a:ext cx="1526331"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defRPr/>
            </a:pPr>
            <a:r>
              <a:rPr lang="it-IT" b="1" dirty="0">
                <a:cs typeface="Times New Roman" pitchFamily="18" charset="0"/>
              </a:rPr>
              <a:t>156 stazioni</a:t>
            </a:r>
          </a:p>
        </p:txBody>
      </p:sp>
      <p:sp>
        <p:nvSpPr>
          <p:cNvPr id="13" name="CasellaDiTesto 12">
            <a:extLst>
              <a:ext uri="{FF2B5EF4-FFF2-40B4-BE49-F238E27FC236}">
                <a16:creationId xmlns:a16="http://schemas.microsoft.com/office/drawing/2014/main" id="{64B246DF-667D-D5A7-B0B8-FBE4456CF0EF}"/>
              </a:ext>
            </a:extLst>
          </p:cNvPr>
          <p:cNvSpPr txBox="1"/>
          <p:nvPr/>
        </p:nvSpPr>
        <p:spPr bwMode="auto">
          <a:xfrm>
            <a:off x="10611578" y="3568002"/>
            <a:ext cx="1516707"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defRPr/>
            </a:pPr>
            <a:r>
              <a:rPr lang="it-IT" b="1" dirty="0">
                <a:cs typeface="Times New Roman" pitchFamily="18" charset="0"/>
              </a:rPr>
              <a:t>95 idrometri</a:t>
            </a:r>
          </a:p>
        </p:txBody>
      </p:sp>
      <p:sp>
        <p:nvSpPr>
          <p:cNvPr id="14" name="CasellaDiTesto 13">
            <a:extLst>
              <a:ext uri="{FF2B5EF4-FFF2-40B4-BE49-F238E27FC236}">
                <a16:creationId xmlns:a16="http://schemas.microsoft.com/office/drawing/2014/main" id="{66E37567-CD56-028C-C5DC-70E818AFFC4D}"/>
              </a:ext>
            </a:extLst>
          </p:cNvPr>
          <p:cNvSpPr txBox="1"/>
          <p:nvPr/>
        </p:nvSpPr>
        <p:spPr bwMode="auto">
          <a:xfrm>
            <a:off x="10387512" y="2528784"/>
            <a:ext cx="1740773"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defRPr/>
            </a:pPr>
            <a:r>
              <a:rPr lang="it-IT" b="1" dirty="0">
                <a:cs typeface="Times New Roman" pitchFamily="18" charset="0"/>
              </a:rPr>
              <a:t>97 pluviometri</a:t>
            </a:r>
          </a:p>
        </p:txBody>
      </p:sp>
      <p:sp>
        <p:nvSpPr>
          <p:cNvPr id="15" name="CasellaDiTesto 14">
            <a:extLst>
              <a:ext uri="{FF2B5EF4-FFF2-40B4-BE49-F238E27FC236}">
                <a16:creationId xmlns:a16="http://schemas.microsoft.com/office/drawing/2014/main" id="{0BCDAAC7-3343-76B6-4680-A2323B0E94EF}"/>
              </a:ext>
            </a:extLst>
          </p:cNvPr>
          <p:cNvSpPr txBox="1"/>
          <p:nvPr/>
        </p:nvSpPr>
        <p:spPr bwMode="auto">
          <a:xfrm>
            <a:off x="10621994" y="4624433"/>
            <a:ext cx="148625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defRPr/>
            </a:pPr>
            <a:r>
              <a:rPr lang="it-IT" b="1" dirty="0">
                <a:cs typeface="Times New Roman" pitchFamily="18" charset="0"/>
              </a:rPr>
              <a:t>28 ripetitori</a:t>
            </a:r>
          </a:p>
        </p:txBody>
      </p:sp>
      <p:sp>
        <p:nvSpPr>
          <p:cNvPr id="16" name="CasellaDiTesto 15">
            <a:extLst>
              <a:ext uri="{FF2B5EF4-FFF2-40B4-BE49-F238E27FC236}">
                <a16:creationId xmlns:a16="http://schemas.microsoft.com/office/drawing/2014/main" id="{9F895BC2-272E-9DB4-395B-611138B7EB26}"/>
              </a:ext>
            </a:extLst>
          </p:cNvPr>
          <p:cNvSpPr txBox="1"/>
          <p:nvPr/>
        </p:nvSpPr>
        <p:spPr bwMode="auto">
          <a:xfrm>
            <a:off x="10378084" y="3048393"/>
            <a:ext cx="17502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defRPr/>
            </a:pPr>
            <a:r>
              <a:rPr lang="it-IT" b="1" dirty="0">
                <a:cs typeface="Times New Roman" pitchFamily="18" charset="0"/>
              </a:rPr>
              <a:t>84 termometri</a:t>
            </a:r>
          </a:p>
        </p:txBody>
      </p:sp>
      <p:pic>
        <p:nvPicPr>
          <p:cNvPr id="17" name="Picture 2">
            <a:extLst>
              <a:ext uri="{FF2B5EF4-FFF2-40B4-BE49-F238E27FC236}">
                <a16:creationId xmlns:a16="http://schemas.microsoft.com/office/drawing/2014/main" id="{F98C84BF-B3C3-D935-DC5F-A25B9765A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229" y="1396510"/>
            <a:ext cx="4258526" cy="676783"/>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EDE06BFE-A70B-1505-DDAF-0498A24A3C5A}"/>
              </a:ext>
            </a:extLst>
          </p:cNvPr>
          <p:cNvSpPr txBox="1"/>
          <p:nvPr/>
        </p:nvSpPr>
        <p:spPr bwMode="auto">
          <a:xfrm>
            <a:off x="10591537" y="4131326"/>
            <a:ext cx="1516707"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defRPr/>
            </a:pPr>
            <a:r>
              <a:rPr lang="it-IT" b="1" dirty="0">
                <a:cs typeface="Times New Roman" pitchFamily="18" charset="0"/>
              </a:rPr>
              <a:t>84 igrometri</a:t>
            </a:r>
          </a:p>
        </p:txBody>
      </p:sp>
      <p:sp>
        <p:nvSpPr>
          <p:cNvPr id="19" name="CasellaDiTesto 18">
            <a:extLst>
              <a:ext uri="{FF2B5EF4-FFF2-40B4-BE49-F238E27FC236}">
                <a16:creationId xmlns:a16="http://schemas.microsoft.com/office/drawing/2014/main" id="{C33246D2-4E11-DC61-F473-54161C197CB1}"/>
              </a:ext>
            </a:extLst>
          </p:cNvPr>
          <p:cNvSpPr txBox="1"/>
          <p:nvPr/>
        </p:nvSpPr>
        <p:spPr bwMode="auto">
          <a:xfrm>
            <a:off x="5984256" y="1475987"/>
            <a:ext cx="1288511" cy="369332"/>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defRPr/>
            </a:pPr>
            <a:r>
              <a:rPr lang="it-IT" b="1" dirty="0">
                <a:cs typeface="Times New Roman" pitchFamily="18" charset="0"/>
              </a:rPr>
              <a:t>42 anni</a:t>
            </a:r>
            <a:endParaRPr lang="it-IT" dirty="0"/>
          </a:p>
        </p:txBody>
      </p:sp>
      <p:sp>
        <p:nvSpPr>
          <p:cNvPr id="20" name="CasellaDiTesto 19">
            <a:extLst>
              <a:ext uri="{FF2B5EF4-FFF2-40B4-BE49-F238E27FC236}">
                <a16:creationId xmlns:a16="http://schemas.microsoft.com/office/drawing/2014/main" id="{350CA2DE-E5BF-0691-F2F1-B3354BF8CAF0}"/>
              </a:ext>
            </a:extLst>
          </p:cNvPr>
          <p:cNvSpPr txBox="1"/>
          <p:nvPr/>
        </p:nvSpPr>
        <p:spPr bwMode="auto">
          <a:xfrm>
            <a:off x="10839774" y="5863275"/>
            <a:ext cx="1288511" cy="369332"/>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defRPr/>
            </a:pPr>
            <a:r>
              <a:rPr lang="it-IT" b="1" dirty="0">
                <a:cs typeface="Times New Roman" pitchFamily="18" charset="0"/>
              </a:rPr>
              <a:t>2024</a:t>
            </a:r>
            <a:endParaRPr lang="it-IT" dirty="0"/>
          </a:p>
        </p:txBody>
      </p:sp>
      <p:sp>
        <p:nvSpPr>
          <p:cNvPr id="22" name="Text Box 4">
            <a:extLst>
              <a:ext uri="{FF2B5EF4-FFF2-40B4-BE49-F238E27FC236}">
                <a16:creationId xmlns:a16="http://schemas.microsoft.com/office/drawing/2014/main" id="{5790FCF8-354D-A818-8982-A87A8C011506}"/>
              </a:ext>
            </a:extLst>
          </p:cNvPr>
          <p:cNvSpPr txBox="1">
            <a:spLocks noChangeArrowheads="1"/>
          </p:cNvSpPr>
          <p:nvPr/>
        </p:nvSpPr>
        <p:spPr bwMode="auto">
          <a:xfrm>
            <a:off x="-1" y="827087"/>
            <a:ext cx="4038601" cy="493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0488" tIns="44450" rIns="90488" bIns="44450">
            <a:spAutoFit/>
          </a:bodyPr>
          <a:lstStyle/>
          <a:p>
            <a:pPr algn="ctr" eaLnBrk="1" hangingPunct="1">
              <a:lnSpc>
                <a:spcPct val="120000"/>
              </a:lnSpc>
              <a:spcBef>
                <a:spcPct val="20000"/>
              </a:spcBef>
              <a:buSzPct val="85000"/>
              <a:defRPr/>
            </a:pPr>
            <a:r>
              <a:rPr lang="it-IT" sz="2400" b="1" dirty="0">
                <a:solidFill>
                  <a:srgbClr val="FF0000"/>
                </a:solidFill>
                <a:effectLst>
                  <a:outerShdw blurRad="38100" dist="38100" dir="2700000" algn="tl">
                    <a:srgbClr val="000000"/>
                  </a:outerShdw>
                </a:effectLst>
                <a:latin typeface="Georgia" pitchFamily="18" charset="0"/>
              </a:rPr>
              <a:t>2024 – SIR RU</a:t>
            </a:r>
          </a:p>
        </p:txBody>
      </p:sp>
    </p:spTree>
    <p:extLst>
      <p:ext uri="{BB962C8B-B14F-4D97-AF65-F5344CB8AC3E}">
        <p14:creationId xmlns:p14="http://schemas.microsoft.com/office/powerpoint/2010/main" val="913102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29C3C77B-6819-E8DE-89E5-98DA1C7377D4}"/>
              </a:ext>
            </a:extLst>
          </p:cNvPr>
          <p:cNvSpPr txBox="1"/>
          <p:nvPr/>
        </p:nvSpPr>
        <p:spPr>
          <a:xfrm>
            <a:off x="7512659" y="1419521"/>
            <a:ext cx="4595839" cy="378565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285750" indent="-285750">
              <a:buFont typeface="Arial" panose="020B0604020202020204" pitchFamily="34" charset="0"/>
              <a:buChar char="•"/>
            </a:pPr>
            <a:r>
              <a:rPr lang="it-IT" sz="2000" dirty="0">
                <a:effectLst>
                  <a:outerShdw blurRad="38100" dist="38100" dir="2700000" algn="tl">
                    <a:srgbClr val="000000">
                      <a:alpha val="43137"/>
                    </a:srgbClr>
                  </a:outerShdw>
                </a:effectLst>
              </a:rPr>
              <a:t>Integrare reti meteorologiche esistenti (RIMU)</a:t>
            </a:r>
          </a:p>
          <a:p>
            <a:pPr marL="285750" indent="-285750">
              <a:buFont typeface="Arial" panose="020B0604020202020204" pitchFamily="34" charset="0"/>
              <a:buChar char="•"/>
            </a:pPr>
            <a:r>
              <a:rPr lang="it-IT" sz="2000" dirty="0">
                <a:effectLst>
                  <a:outerShdw blurRad="38100" dist="38100" dir="2700000" algn="tl">
                    <a:srgbClr val="000000">
                      <a:alpha val="43137"/>
                    </a:srgbClr>
                  </a:outerShdw>
                </a:effectLst>
              </a:rPr>
              <a:t>validare i dati osservati in tempo reale</a:t>
            </a:r>
          </a:p>
          <a:p>
            <a:pPr marL="285750" indent="-285750">
              <a:buFont typeface="Arial" panose="020B0604020202020204" pitchFamily="34" charset="0"/>
              <a:buChar char="•"/>
            </a:pPr>
            <a:r>
              <a:rPr lang="it-IT" sz="2000" dirty="0">
                <a:effectLst>
                  <a:outerShdw blurRad="38100" dist="38100" dir="2700000" algn="tl">
                    <a:srgbClr val="000000">
                      <a:alpha val="43137"/>
                    </a:srgbClr>
                  </a:outerShdw>
                </a:effectLst>
              </a:rPr>
              <a:t>pubblicare i dati della RIMU– Database Open web</a:t>
            </a:r>
          </a:p>
          <a:p>
            <a:pPr marL="285750" indent="-285750">
              <a:buFont typeface="Arial" panose="020B0604020202020204" pitchFamily="34" charset="0"/>
              <a:buChar char="•"/>
            </a:pPr>
            <a:r>
              <a:rPr lang="it-IT" sz="2000" dirty="0">
                <a:effectLst>
                  <a:outerShdw blurRad="38100" dist="38100" dir="2700000" algn="tl">
                    <a:srgbClr val="000000">
                      <a:alpha val="43137"/>
                    </a:srgbClr>
                  </a:outerShdw>
                </a:effectLst>
              </a:rPr>
              <a:t>integrare la rete regionale con le reti globali WMO e COPERNICUS</a:t>
            </a:r>
          </a:p>
          <a:p>
            <a:pPr marL="285750" indent="-285750">
              <a:buFont typeface="Arial" panose="020B0604020202020204" pitchFamily="34" charset="0"/>
              <a:buChar char="•"/>
            </a:pPr>
            <a:r>
              <a:rPr lang="it-IT" sz="2000" dirty="0">
                <a:effectLst>
                  <a:outerShdw blurRad="38100" dist="38100" dir="2700000" algn="tl">
                    <a:srgbClr val="000000">
                      <a:alpha val="43137"/>
                    </a:srgbClr>
                  </a:outerShdw>
                </a:effectLst>
              </a:rPr>
              <a:t>installazione di nuovi sistemi di misurazione del contenuto acqua del terreno (raggi cosmici)</a:t>
            </a:r>
          </a:p>
          <a:p>
            <a:pPr marL="285750" indent="-285750">
              <a:buFont typeface="Arial" panose="020B0604020202020204" pitchFamily="34" charset="0"/>
              <a:buChar char="•"/>
            </a:pPr>
            <a:r>
              <a:rPr lang="it-IT" sz="2000" dirty="0">
                <a:effectLst>
                  <a:outerShdw blurRad="38100" dist="38100" dir="2700000" algn="tl">
                    <a:srgbClr val="000000">
                      <a:alpha val="43137"/>
                    </a:srgbClr>
                  </a:outerShdw>
                </a:effectLst>
              </a:rPr>
              <a:t>installazione di strumentazioni in grado di misurare le fulminazioni</a:t>
            </a:r>
          </a:p>
        </p:txBody>
      </p:sp>
      <p:pic>
        <p:nvPicPr>
          <p:cNvPr id="10" name="Immagine 9">
            <a:extLst>
              <a:ext uri="{FF2B5EF4-FFF2-40B4-BE49-F238E27FC236}">
                <a16:creationId xmlns:a16="http://schemas.microsoft.com/office/drawing/2014/main" id="{342A6DD0-F0C3-867B-1978-7C4A80B35923}"/>
              </a:ext>
            </a:extLst>
          </p:cNvPr>
          <p:cNvPicPr>
            <a:picLocks noChangeAspect="1"/>
          </p:cNvPicPr>
          <p:nvPr/>
        </p:nvPicPr>
        <p:blipFill>
          <a:blip r:embed="rId4"/>
          <a:stretch>
            <a:fillRect/>
          </a:stretch>
        </p:blipFill>
        <p:spPr>
          <a:xfrm>
            <a:off x="0" y="3753649"/>
            <a:ext cx="4212099" cy="2585644"/>
          </a:xfrm>
          <a:prstGeom prst="rect">
            <a:avLst/>
          </a:prstGeom>
        </p:spPr>
      </p:pic>
      <p:pic>
        <p:nvPicPr>
          <p:cNvPr id="11" name="Immagine 10">
            <a:extLst>
              <a:ext uri="{FF2B5EF4-FFF2-40B4-BE49-F238E27FC236}">
                <a16:creationId xmlns:a16="http://schemas.microsoft.com/office/drawing/2014/main" id="{0633BF61-4592-FA16-C158-C1D01C3172CB}"/>
              </a:ext>
            </a:extLst>
          </p:cNvPr>
          <p:cNvPicPr>
            <a:picLocks noChangeAspect="1"/>
          </p:cNvPicPr>
          <p:nvPr/>
        </p:nvPicPr>
        <p:blipFill>
          <a:blip r:embed="rId5"/>
          <a:stretch>
            <a:fillRect/>
          </a:stretch>
        </p:blipFill>
        <p:spPr>
          <a:xfrm>
            <a:off x="3894667" y="880720"/>
            <a:ext cx="3617992" cy="4580280"/>
          </a:xfrm>
          <a:prstGeom prst="rect">
            <a:avLst/>
          </a:prstGeom>
        </p:spPr>
      </p:pic>
      <p:sp>
        <p:nvSpPr>
          <p:cNvPr id="12" name="Text Box 4">
            <a:extLst>
              <a:ext uri="{FF2B5EF4-FFF2-40B4-BE49-F238E27FC236}">
                <a16:creationId xmlns:a16="http://schemas.microsoft.com/office/drawing/2014/main" id="{E4E4B02A-40FC-2163-F81A-43DCFFDEA7C3}"/>
              </a:ext>
            </a:extLst>
          </p:cNvPr>
          <p:cNvSpPr txBox="1">
            <a:spLocks noChangeArrowheads="1"/>
          </p:cNvSpPr>
          <p:nvPr/>
        </p:nvSpPr>
        <p:spPr bwMode="auto">
          <a:xfrm>
            <a:off x="-1" y="827087"/>
            <a:ext cx="4038601" cy="493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0488" tIns="44450" rIns="90488" bIns="44450">
            <a:spAutoFit/>
          </a:bodyPr>
          <a:lstStyle/>
          <a:p>
            <a:pPr algn="ctr" eaLnBrk="1" hangingPunct="1">
              <a:lnSpc>
                <a:spcPct val="120000"/>
              </a:lnSpc>
              <a:spcBef>
                <a:spcPct val="20000"/>
              </a:spcBef>
              <a:buSzPct val="85000"/>
              <a:defRPr/>
            </a:pPr>
            <a:r>
              <a:rPr lang="it-IT" sz="2400" b="1" dirty="0">
                <a:solidFill>
                  <a:srgbClr val="FF0000"/>
                </a:solidFill>
                <a:effectLst>
                  <a:outerShdw blurRad="38100" dist="38100" dir="2700000" algn="tl">
                    <a:srgbClr val="000000"/>
                  </a:outerShdw>
                </a:effectLst>
                <a:latin typeface="Georgia" pitchFamily="18" charset="0"/>
              </a:rPr>
              <a:t>RIMU – SIR RU</a:t>
            </a:r>
          </a:p>
        </p:txBody>
      </p:sp>
      <p:pic>
        <p:nvPicPr>
          <p:cNvPr id="2" name="Immagine 1">
            <a:extLst>
              <a:ext uri="{FF2B5EF4-FFF2-40B4-BE49-F238E27FC236}">
                <a16:creationId xmlns:a16="http://schemas.microsoft.com/office/drawing/2014/main" id="{DD6E09E1-38E3-09CF-825C-FAE97089058E}"/>
              </a:ext>
            </a:extLst>
          </p:cNvPr>
          <p:cNvPicPr>
            <a:picLocks noChangeAspect="1"/>
          </p:cNvPicPr>
          <p:nvPr/>
        </p:nvPicPr>
        <p:blipFill>
          <a:blip r:embed="rId6"/>
          <a:stretch>
            <a:fillRect/>
          </a:stretch>
        </p:blipFill>
        <p:spPr>
          <a:xfrm>
            <a:off x="83502" y="1580632"/>
            <a:ext cx="3501119" cy="1848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0481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41A4832-8784-4791-4E16-17124FCC5139}"/>
              </a:ext>
            </a:extLst>
          </p:cNvPr>
          <p:cNvPicPr>
            <a:picLocks noChangeAspect="1"/>
          </p:cNvPicPr>
          <p:nvPr/>
        </p:nvPicPr>
        <p:blipFill>
          <a:blip r:embed="rId3"/>
          <a:stretch>
            <a:fillRect/>
          </a:stretch>
        </p:blipFill>
        <p:spPr>
          <a:xfrm>
            <a:off x="876676" y="936142"/>
            <a:ext cx="4813402" cy="5308091"/>
          </a:xfrm>
          <a:prstGeom prst="rect">
            <a:avLst/>
          </a:prstGeom>
        </p:spPr>
      </p:pic>
      <p:pic>
        <p:nvPicPr>
          <p:cNvPr id="3" name="Immagine 2">
            <a:extLst>
              <a:ext uri="{FF2B5EF4-FFF2-40B4-BE49-F238E27FC236}">
                <a16:creationId xmlns:a16="http://schemas.microsoft.com/office/drawing/2014/main" id="{42A247FA-CE33-EC3C-E279-30E62BC1CF01}"/>
              </a:ext>
            </a:extLst>
          </p:cNvPr>
          <p:cNvPicPr>
            <a:picLocks noChangeAspect="1"/>
          </p:cNvPicPr>
          <p:nvPr/>
        </p:nvPicPr>
        <p:blipFill>
          <a:blip r:embed="rId4"/>
          <a:stretch>
            <a:fillRect/>
          </a:stretch>
        </p:blipFill>
        <p:spPr>
          <a:xfrm>
            <a:off x="6646333" y="912361"/>
            <a:ext cx="4668991" cy="5331872"/>
          </a:xfrm>
          <a:prstGeom prst="rect">
            <a:avLst/>
          </a:prstGeom>
        </p:spPr>
      </p:pic>
      <p:sp>
        <p:nvSpPr>
          <p:cNvPr id="4" name="Text Box 4">
            <a:extLst>
              <a:ext uri="{FF2B5EF4-FFF2-40B4-BE49-F238E27FC236}">
                <a16:creationId xmlns:a16="http://schemas.microsoft.com/office/drawing/2014/main" id="{683BE51B-879C-DACA-1801-E5E83A5F22FB}"/>
              </a:ext>
            </a:extLst>
          </p:cNvPr>
          <p:cNvSpPr txBox="1">
            <a:spLocks noChangeArrowheads="1"/>
          </p:cNvSpPr>
          <p:nvPr/>
        </p:nvSpPr>
        <p:spPr bwMode="auto">
          <a:xfrm>
            <a:off x="-1" y="827087"/>
            <a:ext cx="4038601" cy="49340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lIns="90488" tIns="44450" rIns="90488" bIns="44450">
            <a:spAutoFit/>
          </a:bodyPr>
          <a:lstStyle/>
          <a:p>
            <a:pPr algn="ctr" eaLnBrk="1" hangingPunct="1">
              <a:lnSpc>
                <a:spcPct val="120000"/>
              </a:lnSpc>
              <a:spcBef>
                <a:spcPct val="20000"/>
              </a:spcBef>
              <a:buSzPct val="85000"/>
              <a:defRPr/>
            </a:pPr>
            <a:r>
              <a:rPr lang="it-IT" sz="2400" b="1" dirty="0">
                <a:solidFill>
                  <a:srgbClr val="FF0000"/>
                </a:solidFill>
                <a:effectLst>
                  <a:outerShdw blurRad="38100" dist="38100" dir="2700000" algn="tl">
                    <a:srgbClr val="000000"/>
                  </a:outerShdw>
                </a:effectLst>
                <a:latin typeface="Georgia" pitchFamily="18" charset="0"/>
              </a:rPr>
              <a:t>RIMU – SIR RU</a:t>
            </a:r>
          </a:p>
        </p:txBody>
      </p:sp>
    </p:spTree>
    <p:extLst>
      <p:ext uri="{BB962C8B-B14F-4D97-AF65-F5344CB8AC3E}">
        <p14:creationId xmlns:p14="http://schemas.microsoft.com/office/powerpoint/2010/main" val="253511122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622</Words>
  <Application>Microsoft Office PowerPoint</Application>
  <PresentationFormat>Widescreen</PresentationFormat>
  <Paragraphs>74</Paragraphs>
  <Slides>11</Slides>
  <Notes>8</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11</vt:i4>
      </vt:variant>
    </vt:vector>
  </HeadingPairs>
  <TitlesOfParts>
    <vt:vector size="21" baseType="lpstr">
      <vt:lpstr>Arial</vt:lpstr>
      <vt:lpstr>Calibri</vt:lpstr>
      <vt:lpstr>Calibri Light</vt:lpstr>
      <vt:lpstr>Calisto MT</vt:lpstr>
      <vt:lpstr>Georgia</vt:lpstr>
      <vt:lpstr>Helvetica</vt:lpstr>
      <vt:lpstr>Raleway</vt:lpstr>
      <vt:lpstr>Times New Roman</vt:lpstr>
      <vt:lpstr>Titillium Web</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Paolo Marcantonini</dc:creator>
  <cp:lastModifiedBy>Valeria Covarelli</cp:lastModifiedBy>
  <cp:revision>10</cp:revision>
  <dcterms:created xsi:type="dcterms:W3CDTF">2024-04-03T07:42:36Z</dcterms:created>
  <dcterms:modified xsi:type="dcterms:W3CDTF">2024-05-03T12:10:24Z</dcterms:modified>
</cp:coreProperties>
</file>