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0" r:id="rId3"/>
    <p:sldId id="258" r:id="rId4"/>
    <p:sldId id="267" r:id="rId5"/>
    <p:sldId id="259" r:id="rId6"/>
    <p:sldId id="261" r:id="rId7"/>
    <p:sldId id="262" r:id="rId8"/>
    <p:sldId id="266" r:id="rId9"/>
    <p:sldId id="264" r:id="rId10"/>
    <p:sldId id="263" r:id="rId11"/>
    <p:sldId id="265"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135" autoAdjust="0"/>
  </p:normalViewPr>
  <p:slideViewPr>
    <p:cSldViewPr snapToGrid="0" showGuides="1">
      <p:cViewPr varScale="1">
        <p:scale>
          <a:sx n="87" d="100"/>
          <a:sy n="87" d="100"/>
        </p:scale>
        <p:origin x="14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10242-D073-4C7B-BBFB-DB02ACF7E198}" type="datetimeFigureOut">
              <a:rPr lang="it-IT" smtClean="0"/>
              <a:t>02/05/2024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C6744-2098-4C32-AE22-A5DD97DC005E}" type="slidenum">
              <a:rPr lang="it-IT" smtClean="0"/>
              <a:t>‹N›</a:t>
            </a:fld>
            <a:endParaRPr lang="it-IT"/>
          </a:p>
        </p:txBody>
      </p:sp>
    </p:spTree>
    <p:extLst>
      <p:ext uri="{BB962C8B-B14F-4D97-AF65-F5344CB8AC3E}">
        <p14:creationId xmlns:p14="http://schemas.microsoft.com/office/powerpoint/2010/main" val="25832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3C6744-2098-4C32-AE22-A5DD97DC005E}" type="slidenum">
              <a:rPr lang="it-IT" smtClean="0"/>
              <a:t>1</a:t>
            </a:fld>
            <a:endParaRPr lang="it-IT"/>
          </a:p>
        </p:txBody>
      </p:sp>
    </p:spTree>
    <p:extLst>
      <p:ext uri="{BB962C8B-B14F-4D97-AF65-F5344CB8AC3E}">
        <p14:creationId xmlns:p14="http://schemas.microsoft.com/office/powerpoint/2010/main" val="179765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Concludo con un accenno a questo importante progetto. Si vuole procedere all’aggiornamento dei dati e delle previsioni del Progetto </a:t>
            </a:r>
            <a:r>
              <a:rPr lang="it-IT" dirty="0" err="1"/>
              <a:t>SeCLI</a:t>
            </a:r>
            <a:r>
              <a:rPr lang="it-IT" dirty="0"/>
              <a:t> (</a:t>
            </a:r>
            <a:r>
              <a:rPr lang="it-IT" b="0" i="0" dirty="0">
                <a:solidFill>
                  <a:srgbClr val="333333"/>
                </a:solidFill>
                <a:effectLst/>
                <a:latin typeface="Oswald" panose="00000500000000000000" pitchFamily="2" charset="0"/>
              </a:rPr>
              <a:t>Siccità E Cambiamenti </a:t>
            </a:r>
            <a:r>
              <a:rPr lang="it-IT" b="0" i="0" dirty="0" err="1">
                <a:solidFill>
                  <a:srgbClr val="333333"/>
                </a:solidFill>
                <a:effectLst/>
                <a:latin typeface="Oswald" panose="00000500000000000000" pitchFamily="2" charset="0"/>
              </a:rPr>
              <a:t>cLImatici</a:t>
            </a:r>
            <a:r>
              <a:rPr lang="it-IT" b="0" i="0" dirty="0">
                <a:solidFill>
                  <a:srgbClr val="333333"/>
                </a:solidFill>
                <a:effectLst/>
                <a:latin typeface="Oswald" panose="00000500000000000000" pitchFamily="2" charset="0"/>
              </a:rPr>
              <a:t>)</a:t>
            </a:r>
            <a:r>
              <a:rPr lang="it-IT" dirty="0"/>
              <a:t>. Il progetto è nato nel 2009 e coordinato dal CNR-IRPI di Perugia. </a:t>
            </a:r>
            <a:r>
              <a:rPr lang="it-IT" b="0" i="0" dirty="0">
                <a:solidFill>
                  <a:srgbClr val="555555"/>
                </a:solidFill>
                <a:effectLst/>
                <a:latin typeface="Roboto" panose="020F0502020204030204" pitchFamily="2" charset="0"/>
              </a:rPr>
              <a:t>Il progetto SECLI è finalizzato a valutare gli effetti combinati di processi relativi al cambiamento climatico indotti sia da processi naturali che da attività antropiche sulle risorse idriche, sia di superficie che sotterranee, nel territorio umbro, individuando le possibili conseguenze di tali effetti sulla gestione di acqua potabile, e su come questi possano influenzare l’esistente sistema di prelievi e adduzioni.</a:t>
            </a:r>
            <a:r>
              <a:rPr lang="it-IT" dirty="0"/>
              <a:t> Il progetto è terminato nel 2013 </a:t>
            </a:r>
            <a:r>
              <a:rPr lang="it-IT" b="0" i="0" dirty="0">
                <a:solidFill>
                  <a:srgbClr val="555555"/>
                </a:solidFill>
                <a:effectLst/>
                <a:latin typeface="Roboto" panose="02000000000000000000" pitchFamily="2" charset="0"/>
              </a:rPr>
              <a:t>individuando possibili soluzioni per adattare il sistema a scenari di cambiamenti climatici, garantendo così l’uso razionale delle risorse idriche nel territorio della regione Umbria</a:t>
            </a:r>
            <a:r>
              <a:rPr lang="it-IT" dirty="0"/>
              <a:t>. RIMU-clima si propone di aggiornarne la base dati fino all’attutale e fornire nuove stime in relazione ai più aggiornati scenari di cambiamento climatico, in particolare la valutazione aggiornata dei bilanci idrici e definizione di misure di ottimizzazione della risorsa nel bacino del fiume Tevere nel contesto del cambiamento climatico.</a:t>
            </a:r>
          </a:p>
        </p:txBody>
      </p:sp>
      <p:sp>
        <p:nvSpPr>
          <p:cNvPr id="4" name="Segnaposto numero diapositiva 3"/>
          <p:cNvSpPr>
            <a:spLocks noGrp="1"/>
          </p:cNvSpPr>
          <p:nvPr>
            <p:ph type="sldNum" sz="quarter" idx="5"/>
          </p:nvPr>
        </p:nvSpPr>
        <p:spPr/>
        <p:txBody>
          <a:bodyPr/>
          <a:lstStyle/>
          <a:p>
            <a:fld id="{B23C6744-2098-4C32-AE22-A5DD97DC005E}" type="slidenum">
              <a:rPr lang="it-IT" smtClean="0"/>
              <a:t>10</a:t>
            </a:fld>
            <a:endParaRPr lang="it-IT"/>
          </a:p>
        </p:txBody>
      </p:sp>
    </p:spTree>
    <p:extLst>
      <p:ext uri="{BB962C8B-B14F-4D97-AF65-F5344CB8AC3E}">
        <p14:creationId xmlns:p14="http://schemas.microsoft.com/office/powerpoint/2010/main" val="114690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vedere il cambiamento climatico attraverso gli «occhi» delle Allerte? Sono qui illustrate le allerte emesse per Perugia dal 2010 (anno di attivazione del nostro CF) ad oggi. Ho preso Perugia ad esempio, ma praticamente tutte le località dell’Umbria mostrano simili trend. Questi dati sono liberamente consultabili sul sito del Centro Funzionale alla voce Statistiche del menù principale. Quello che si nota è una costante diminuzione delle allerte emesse per quei fenomeni come frane ed alluvioni, legati principalmente a precipitazioni estese e persistenti.</a:t>
            </a:r>
          </a:p>
        </p:txBody>
      </p:sp>
      <p:sp>
        <p:nvSpPr>
          <p:cNvPr id="4" name="Segnaposto numero diapositiva 3"/>
          <p:cNvSpPr>
            <a:spLocks noGrp="1"/>
          </p:cNvSpPr>
          <p:nvPr>
            <p:ph type="sldNum" sz="quarter" idx="5"/>
          </p:nvPr>
        </p:nvSpPr>
        <p:spPr/>
        <p:txBody>
          <a:bodyPr/>
          <a:lstStyle/>
          <a:p>
            <a:fld id="{B23C6744-2098-4C32-AE22-A5DD97DC005E}" type="slidenum">
              <a:rPr lang="it-IT" smtClean="0"/>
              <a:t>2</a:t>
            </a:fld>
            <a:endParaRPr lang="it-IT"/>
          </a:p>
        </p:txBody>
      </p:sp>
    </p:spTree>
    <p:extLst>
      <p:ext uri="{BB962C8B-B14F-4D97-AF65-F5344CB8AC3E}">
        <p14:creationId xmlns:p14="http://schemas.microsoft.com/office/powerpoint/2010/main" val="14640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Quello che invece non va diminuendo è l’allertamento per fenomeni «impulsivi» brevi ed intensi, cioè i temporali, qui partiamo dal 2019 perché è da questo anno che il CF Umbria ha iniziato ad emettere le allerte specifiche per temporali. Questo sta comportando un nuovo paradigma per l’allertamento che, negli anni precedenti, concentrava l’attività dei Centri Funzionali nei mesi autunnali e primaverili, mentre ora ci impegna praticamente tutto l’anno e, soprattutto, nella stagione estiva quando i periodi siccitosi sono intervallati da fasti di instabilità all’insegna dei temporali, a volte estremamente localizzati ed intensi.</a:t>
            </a:r>
          </a:p>
        </p:txBody>
      </p:sp>
      <p:sp>
        <p:nvSpPr>
          <p:cNvPr id="4" name="Segnaposto numero diapositiva 3"/>
          <p:cNvSpPr>
            <a:spLocks noGrp="1"/>
          </p:cNvSpPr>
          <p:nvPr>
            <p:ph type="sldNum" sz="quarter" idx="5"/>
          </p:nvPr>
        </p:nvSpPr>
        <p:spPr/>
        <p:txBody>
          <a:bodyPr/>
          <a:lstStyle/>
          <a:p>
            <a:fld id="{B23C6744-2098-4C32-AE22-A5DD97DC005E}" type="slidenum">
              <a:rPr lang="it-IT" smtClean="0"/>
              <a:t>3</a:t>
            </a:fld>
            <a:endParaRPr lang="it-IT"/>
          </a:p>
        </p:txBody>
      </p:sp>
    </p:spTree>
    <p:extLst>
      <p:ext uri="{BB962C8B-B14F-4D97-AF65-F5344CB8AC3E}">
        <p14:creationId xmlns:p14="http://schemas.microsoft.com/office/powerpoint/2010/main" val="366058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progetto, nella parte finalizzata alle attività di Protezione Civile, intende promuovere molteplici attività finalizzate all’implementazione di azioni e sistemi di supporto delle decisioni, in grado di garantire processi di allertamento sempre più tempestivi, dettagliati ed efficaci. Questa non è una lista di priorità, tutti i punti verranno sviluppati in parallelo.</a:t>
            </a:r>
          </a:p>
        </p:txBody>
      </p:sp>
      <p:sp>
        <p:nvSpPr>
          <p:cNvPr id="4" name="Segnaposto numero diapositiva 3"/>
          <p:cNvSpPr>
            <a:spLocks noGrp="1"/>
          </p:cNvSpPr>
          <p:nvPr>
            <p:ph type="sldNum" sz="quarter" idx="5"/>
          </p:nvPr>
        </p:nvSpPr>
        <p:spPr/>
        <p:txBody>
          <a:bodyPr/>
          <a:lstStyle/>
          <a:p>
            <a:fld id="{B23C6744-2098-4C32-AE22-A5DD97DC005E}" type="slidenum">
              <a:rPr lang="it-IT" smtClean="0"/>
              <a:t>4</a:t>
            </a:fld>
            <a:endParaRPr lang="it-IT"/>
          </a:p>
        </p:txBody>
      </p:sp>
    </p:spTree>
    <p:extLst>
      <p:ext uri="{BB962C8B-B14F-4D97-AF65-F5344CB8AC3E}">
        <p14:creationId xmlns:p14="http://schemas.microsoft.com/office/powerpoint/2010/main" val="183093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Particolare importanza rivestirà lo sviluppo di nuovi moduli e prodotti del Portale Allerta Meteo Umbria (PAMU) per una più efficiente ed efficace diffusione delle allerte e relative comunicazioni, sia al servizio delle Amministrazioni Locali, nostro principale stakeholder, che dei cittadini.</a:t>
            </a:r>
          </a:p>
        </p:txBody>
      </p:sp>
      <p:sp>
        <p:nvSpPr>
          <p:cNvPr id="4" name="Segnaposto numero diapositiva 3"/>
          <p:cNvSpPr>
            <a:spLocks noGrp="1"/>
          </p:cNvSpPr>
          <p:nvPr>
            <p:ph type="sldNum" sz="quarter" idx="5"/>
          </p:nvPr>
        </p:nvSpPr>
        <p:spPr/>
        <p:txBody>
          <a:bodyPr/>
          <a:lstStyle/>
          <a:p>
            <a:fld id="{B23C6744-2098-4C32-AE22-A5DD97DC005E}" type="slidenum">
              <a:rPr lang="it-IT" smtClean="0"/>
              <a:t>5</a:t>
            </a:fld>
            <a:endParaRPr lang="it-IT"/>
          </a:p>
        </p:txBody>
      </p:sp>
    </p:spTree>
    <p:extLst>
      <p:ext uri="{BB962C8B-B14F-4D97-AF65-F5344CB8AC3E}">
        <p14:creationId xmlns:p14="http://schemas.microsoft.com/office/powerpoint/2010/main" val="218486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L’Allerta di Protezione Civile non è legata al solo il fenomeno meteorologico, che spesso ne è la causa primaria. Non è solamente un’»Allerta meteo» come solitamente viene intesa, ma è anche (e soprattutto) un’Allerta legata agli effetti e agli impatti che il fenomeno meteo può avere sul territorio, principalmente di natura idrogeologica (frane) ed idraulica (alluvioni). Pertanto oltre al miglioramento dei dati previsionali, che ci aspettiamo dallo sviluppo di nuovi modelli meteo (come vedrete tra poco), si prevede l’aggiornamento allo stato dell’arte della modellistica: idrogeologica, per il preannuncio di eventi franosi, e idrologico/idraulica per il preannuncio delle piene, quest’ultima anche a supporto delle decisioni per l’attuazione del Piano di Laminazione dell’invaso di Corbara (ai sensi della Deliberazione di Giunta Regionale n. 608/2022).</a:t>
            </a:r>
          </a:p>
        </p:txBody>
      </p:sp>
      <p:sp>
        <p:nvSpPr>
          <p:cNvPr id="4" name="Segnaposto numero diapositiva 3"/>
          <p:cNvSpPr>
            <a:spLocks noGrp="1"/>
          </p:cNvSpPr>
          <p:nvPr>
            <p:ph type="sldNum" sz="quarter" idx="5"/>
          </p:nvPr>
        </p:nvSpPr>
        <p:spPr/>
        <p:txBody>
          <a:bodyPr/>
          <a:lstStyle/>
          <a:p>
            <a:fld id="{B23C6744-2098-4C32-AE22-A5DD97DC005E}" type="slidenum">
              <a:rPr lang="it-IT" smtClean="0"/>
              <a:t>6</a:t>
            </a:fld>
            <a:endParaRPr lang="it-IT"/>
          </a:p>
        </p:txBody>
      </p:sp>
    </p:spTree>
    <p:extLst>
      <p:ext uri="{BB962C8B-B14F-4D97-AF65-F5344CB8AC3E}">
        <p14:creationId xmlns:p14="http://schemas.microsoft.com/office/powerpoint/2010/main" val="387313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prevede il la validazione ed il consolidamento, anche con verifiche di carattere giuridico-gestionale, delle procedure di allertamento del Centro Funzionale della Regione Umbria (ai sensi della Deliberazione di Giunta Regionale n. 1055/2021 e successive determinazioni) e valutarne la loro validità anche nel quadro di riferimento del cambiamento climatico in atto.</a:t>
            </a:r>
          </a:p>
        </p:txBody>
      </p:sp>
      <p:sp>
        <p:nvSpPr>
          <p:cNvPr id="4" name="Segnaposto numero diapositiva 3"/>
          <p:cNvSpPr>
            <a:spLocks noGrp="1"/>
          </p:cNvSpPr>
          <p:nvPr>
            <p:ph type="sldNum" sz="quarter" idx="5"/>
          </p:nvPr>
        </p:nvSpPr>
        <p:spPr/>
        <p:txBody>
          <a:bodyPr/>
          <a:lstStyle/>
          <a:p>
            <a:fld id="{B23C6744-2098-4C32-AE22-A5DD97DC005E}" type="slidenum">
              <a:rPr lang="it-IT" smtClean="0"/>
              <a:t>7</a:t>
            </a:fld>
            <a:endParaRPr lang="it-IT"/>
          </a:p>
        </p:txBody>
      </p:sp>
    </p:spTree>
    <p:extLst>
      <p:ext uri="{BB962C8B-B14F-4D97-AF65-F5344CB8AC3E}">
        <p14:creationId xmlns:p14="http://schemas.microsoft.com/office/powerpoint/2010/main" val="411804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 esempio, la gestione operativa del passaggio evidenziato, ciò la previsione di un CODICE VERDE ed il verificarsi di uno scenario da CODICE GIALLO. Questa situazione si sta verificando con sempre maggiore frequenza a causa, proprio dei fenomeni intensi e localizzati che sono i più difficili da prevedere.</a:t>
            </a:r>
          </a:p>
        </p:txBody>
      </p:sp>
      <p:sp>
        <p:nvSpPr>
          <p:cNvPr id="4" name="Segnaposto numero diapositiva 3"/>
          <p:cNvSpPr>
            <a:spLocks noGrp="1"/>
          </p:cNvSpPr>
          <p:nvPr>
            <p:ph type="sldNum" sz="quarter" idx="5"/>
          </p:nvPr>
        </p:nvSpPr>
        <p:spPr/>
        <p:txBody>
          <a:bodyPr/>
          <a:lstStyle/>
          <a:p>
            <a:fld id="{B23C6744-2098-4C32-AE22-A5DD97DC005E}" type="slidenum">
              <a:rPr lang="it-IT" smtClean="0"/>
              <a:t>8</a:t>
            </a:fld>
            <a:endParaRPr lang="it-IT"/>
          </a:p>
        </p:txBody>
      </p:sp>
    </p:spTree>
    <p:extLst>
      <p:ext uri="{BB962C8B-B14F-4D97-AF65-F5344CB8AC3E}">
        <p14:creationId xmlns:p14="http://schemas.microsoft.com/office/powerpoint/2010/main" val="319477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fronteggiare gli eventi avversi occorre una buona pianificazione di Protezione Civile a livello locale. Nel progetto prevediamo la predisposizione di un sistema informativo volto all’implementazione del “Catalogo Nazionale dei Piani di Protezione Civile” sulla base delle indicazioni operative inerenti l’organizzazione dei dati territoriali per una piattaforma informatica integrata a livello nazionale, ai sensi della Dir. P.C.M. del 30/04/2021 recante “Indirizzi per la predisposizione dei Piani di Protezione Civile ai diversi livelli territoriali”. Dagli studi climatici che verranno effettuati nell’ambito di RIMU-clima potremo ricavare, inoltre, importanti indicazioni per una pianificazione a lungo termine che possa fronteggiare efficacemente i trend climatici futuri. Quindi piani comunali sempre più flessibili per la mitigazione del cambiamento climatico.</a:t>
            </a:r>
          </a:p>
        </p:txBody>
      </p:sp>
      <p:sp>
        <p:nvSpPr>
          <p:cNvPr id="4" name="Segnaposto numero diapositiva 3"/>
          <p:cNvSpPr>
            <a:spLocks noGrp="1"/>
          </p:cNvSpPr>
          <p:nvPr>
            <p:ph type="sldNum" sz="quarter" idx="5"/>
          </p:nvPr>
        </p:nvSpPr>
        <p:spPr/>
        <p:txBody>
          <a:bodyPr/>
          <a:lstStyle/>
          <a:p>
            <a:fld id="{B23C6744-2098-4C32-AE22-A5DD97DC005E}" type="slidenum">
              <a:rPr lang="it-IT" smtClean="0"/>
              <a:t>9</a:t>
            </a:fld>
            <a:endParaRPr lang="it-IT"/>
          </a:p>
        </p:txBody>
      </p:sp>
    </p:spTree>
    <p:extLst>
      <p:ext uri="{BB962C8B-B14F-4D97-AF65-F5344CB8AC3E}">
        <p14:creationId xmlns:p14="http://schemas.microsoft.com/office/powerpoint/2010/main" val="363176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568D9A-A639-D379-D5ED-13B639C221D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3D066AF-DFA5-D8AA-E888-D56B20C22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75888AF-2D71-80C9-6B2D-78D46F51F63A}"/>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5" name="Segnaposto piè di pagina 4">
            <a:extLst>
              <a:ext uri="{FF2B5EF4-FFF2-40B4-BE49-F238E27FC236}">
                <a16:creationId xmlns:a16="http://schemas.microsoft.com/office/drawing/2014/main" id="{DD009D87-682A-2C5E-8054-54DF084664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BD9C77-D904-7C15-E387-4128A511FBD1}"/>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394827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F7CAE7-AF0A-10E6-7615-5D23FD6631B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8D1891-E3C4-87EB-D6A5-FCF65655BAE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357C21-386D-E9C4-57BB-3940E5FCC20C}"/>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5" name="Segnaposto piè di pagina 4">
            <a:extLst>
              <a:ext uri="{FF2B5EF4-FFF2-40B4-BE49-F238E27FC236}">
                <a16:creationId xmlns:a16="http://schemas.microsoft.com/office/drawing/2014/main" id="{0648393F-36F4-3ECC-84E6-4596DC33F6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F9E4A8-632C-F0D8-CAE1-0EB7748144EA}"/>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340611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6730AEB-6E53-EEF4-7AD3-360E9CCCC62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793063-90DE-C386-33C2-2CA94F6D22D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B68B58-C7D4-1F6D-D7CC-7F2A52B7EE50}"/>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5" name="Segnaposto piè di pagina 4">
            <a:extLst>
              <a:ext uri="{FF2B5EF4-FFF2-40B4-BE49-F238E27FC236}">
                <a16:creationId xmlns:a16="http://schemas.microsoft.com/office/drawing/2014/main" id="{84012678-5915-63F8-7FD4-BA7F7CF7F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D2173F-AC86-AE99-7A2B-3C312145E0FD}"/>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25751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8AC74-C475-8EF9-58AB-FF25CFF2C59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A3D3A18-6F1F-F2CE-CBD8-43ADE58B113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FCC88F-C9AF-175D-C877-E2742D3D67A9}"/>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5" name="Segnaposto piè di pagina 4">
            <a:extLst>
              <a:ext uri="{FF2B5EF4-FFF2-40B4-BE49-F238E27FC236}">
                <a16:creationId xmlns:a16="http://schemas.microsoft.com/office/drawing/2014/main" id="{D3B13C7E-F493-594F-4210-A09D2CF9E8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B08C2B-D28E-3D7D-D169-D3D8F72F824B}"/>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159677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36124-CF4E-E2A3-AC51-BFF64B08B75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268AD28-5345-7F9D-67AE-9552916A5F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0AF706-E033-F808-0D05-5D541EAC9757}"/>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5" name="Segnaposto piè di pagina 4">
            <a:extLst>
              <a:ext uri="{FF2B5EF4-FFF2-40B4-BE49-F238E27FC236}">
                <a16:creationId xmlns:a16="http://schemas.microsoft.com/office/drawing/2014/main" id="{58A0E3AE-2952-0954-3C10-8C7B9E2341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5DBE2E-DE88-4AA6-46F0-B7B3F4C55AD0}"/>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279088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D41552-4FAA-56EB-C2E5-DED7AE85D5E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3331F6-9ED0-E540-7B4E-49A23A72EF1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EFEB35-F567-480A-63A1-B4917C912D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4F7856C-A922-8A32-E416-F5F1C563DF1F}"/>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6" name="Segnaposto piè di pagina 5">
            <a:extLst>
              <a:ext uri="{FF2B5EF4-FFF2-40B4-BE49-F238E27FC236}">
                <a16:creationId xmlns:a16="http://schemas.microsoft.com/office/drawing/2014/main" id="{11E10B05-E2F7-DD84-E728-2066AACB5A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E5DA02D-5DE3-657F-A559-09521442C801}"/>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201824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171B0E-082F-D875-ADC5-54AB75A7A8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CAE0DFA-DA3F-9B4C-6C24-CD7499D97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3EFB35E-D5EA-5A19-B2B0-49EE24C3B27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6390B3-ADCD-B443-2FE9-5D6411CC4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F0ED64D-A105-8812-E00F-2DE8296FCFA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43CAF79-1ED7-4BB2-7CA9-B6A7F3E2D376}"/>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8" name="Segnaposto piè di pagina 7">
            <a:extLst>
              <a:ext uri="{FF2B5EF4-FFF2-40B4-BE49-F238E27FC236}">
                <a16:creationId xmlns:a16="http://schemas.microsoft.com/office/drawing/2014/main" id="{57F31C1E-3A8E-AF11-72B9-3D62B88CF09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0A4D55E-9A6B-5501-A61A-68399D87771A}"/>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296355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92673-2A56-6B72-DB8D-7BD362FC7EB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FDCD8A2-0DE2-CF70-14AA-A09FA8429A94}"/>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4" name="Segnaposto piè di pagina 3">
            <a:extLst>
              <a:ext uri="{FF2B5EF4-FFF2-40B4-BE49-F238E27FC236}">
                <a16:creationId xmlns:a16="http://schemas.microsoft.com/office/drawing/2014/main" id="{2E1546A2-4C3F-3CAB-D8DE-7400BF05A70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542D014-CCA3-6902-4A2E-1CDA810F5C71}"/>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227308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C2A3DD-3FE2-EA21-61D0-63658420E104}"/>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3" name="Segnaposto piè di pagina 2">
            <a:extLst>
              <a:ext uri="{FF2B5EF4-FFF2-40B4-BE49-F238E27FC236}">
                <a16:creationId xmlns:a16="http://schemas.microsoft.com/office/drawing/2014/main" id="{C915F815-08DD-4AF3-D0CF-DB9B3B3D0A1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ADD09D8-6BAB-D946-82A9-4D688065168C}"/>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375270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41E76-965D-8906-C0EA-DCB478E9D6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6BF1FA-A2DC-0CE6-1FF9-FB1F66808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BE2014A-C615-8552-40F8-CF0EC9570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82AF5F6-A9C0-EB56-943E-2A2353FE045D}"/>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6" name="Segnaposto piè di pagina 5">
            <a:extLst>
              <a:ext uri="{FF2B5EF4-FFF2-40B4-BE49-F238E27FC236}">
                <a16:creationId xmlns:a16="http://schemas.microsoft.com/office/drawing/2014/main" id="{74F39D03-51D6-9B23-178C-23F81096E3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980344-57CE-2A1B-C57B-D56D543D5211}"/>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126933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0122F3-9A88-B33D-3DAE-67B3FDED58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CB49229-577F-50E9-4B20-3C3208400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857B272-7AF9-DB80-D6F1-6D3A980EB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B8CA18-2709-0B7E-3793-E39F32700D6C}"/>
              </a:ext>
            </a:extLst>
          </p:cNvPr>
          <p:cNvSpPr>
            <a:spLocks noGrp="1"/>
          </p:cNvSpPr>
          <p:nvPr>
            <p:ph type="dt" sz="half" idx="10"/>
          </p:nvPr>
        </p:nvSpPr>
        <p:spPr/>
        <p:txBody>
          <a:bodyPr/>
          <a:lstStyle/>
          <a:p>
            <a:fld id="{060AC35E-F67A-0341-AE6D-ACC40FE5FC4F}" type="datetimeFigureOut">
              <a:rPr lang="it-IT" smtClean="0"/>
              <a:t>02/05/2024</a:t>
            </a:fld>
            <a:endParaRPr lang="it-IT"/>
          </a:p>
        </p:txBody>
      </p:sp>
      <p:sp>
        <p:nvSpPr>
          <p:cNvPr id="6" name="Segnaposto piè di pagina 5">
            <a:extLst>
              <a:ext uri="{FF2B5EF4-FFF2-40B4-BE49-F238E27FC236}">
                <a16:creationId xmlns:a16="http://schemas.microsoft.com/office/drawing/2014/main" id="{386B5158-916E-33A9-BD7F-ACC62F2DAA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7B3E8D-ED6C-3E1D-5F87-B07FFB9475F9}"/>
              </a:ext>
            </a:extLst>
          </p:cNvPr>
          <p:cNvSpPr>
            <a:spLocks noGrp="1"/>
          </p:cNvSpPr>
          <p:nvPr>
            <p:ph type="sldNum" sz="quarter" idx="12"/>
          </p:nvPr>
        </p:nvSpPr>
        <p:spPr/>
        <p:txBody>
          <a:bodyPr/>
          <a:lstStyle/>
          <a:p>
            <a:fld id="{A457A541-106A-244B-BA81-345A7F064669}" type="slidenum">
              <a:rPr lang="it-IT" smtClean="0"/>
              <a:t>‹N›</a:t>
            </a:fld>
            <a:endParaRPr lang="it-IT"/>
          </a:p>
        </p:txBody>
      </p:sp>
    </p:spTree>
    <p:extLst>
      <p:ext uri="{BB962C8B-B14F-4D97-AF65-F5344CB8AC3E}">
        <p14:creationId xmlns:p14="http://schemas.microsoft.com/office/powerpoint/2010/main" val="163137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669C0DF-7A6B-80D2-4F14-5DA373284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A5289D-F3E3-CF10-7139-03040BCA2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A7EE12-5FFB-600D-F74D-D8D4C3614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AC35E-F67A-0341-AE6D-ACC40FE5FC4F}" type="datetimeFigureOut">
              <a:rPr lang="it-IT" smtClean="0"/>
              <a:t>02/05/2024</a:t>
            </a:fld>
            <a:endParaRPr lang="it-IT"/>
          </a:p>
        </p:txBody>
      </p:sp>
      <p:sp>
        <p:nvSpPr>
          <p:cNvPr id="5" name="Segnaposto piè di pagina 4">
            <a:extLst>
              <a:ext uri="{FF2B5EF4-FFF2-40B4-BE49-F238E27FC236}">
                <a16:creationId xmlns:a16="http://schemas.microsoft.com/office/drawing/2014/main" id="{19023406-7A3D-7A91-8B84-B68635902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15CB060-F85D-9D07-C3C2-D854C9BAE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7A541-106A-244B-BA81-345A7F064669}" type="slidenum">
              <a:rPr lang="it-IT" smtClean="0"/>
              <a:t>‹N›</a:t>
            </a:fld>
            <a:endParaRPr lang="it-IT"/>
          </a:p>
        </p:txBody>
      </p:sp>
    </p:spTree>
    <p:extLst>
      <p:ext uri="{BB962C8B-B14F-4D97-AF65-F5344CB8AC3E}">
        <p14:creationId xmlns:p14="http://schemas.microsoft.com/office/powerpoint/2010/main" val="132843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247E6AC-7252-70ED-DB8C-C05FB707E4C9}"/>
              </a:ext>
            </a:extLst>
          </p:cNvPr>
          <p:cNvSpPr txBox="1">
            <a:spLocks/>
          </p:cNvSpPr>
          <p:nvPr/>
        </p:nvSpPr>
        <p:spPr>
          <a:xfrm>
            <a:off x="6263014" y="3003115"/>
            <a:ext cx="5523978" cy="1672252"/>
          </a:xfrm>
          <a:prstGeom prst="rect">
            <a:avLst/>
          </a:prstGeom>
        </p:spPr>
        <p:txBody>
          <a:bodyPr vert="horz" lIns="91440" tIns="45720" rIns="91440" bIns="45720" rtlCol="0" anchor="ctr">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8600" dirty="0">
                <a:solidFill>
                  <a:srgbClr val="194191"/>
                </a:solidFill>
                <a:latin typeface="Helvetica" pitchFamily="2" charset="0"/>
              </a:rPr>
              <a:t>RIMU-clima nel quadro della Protezione Civile</a:t>
            </a:r>
          </a:p>
          <a:p>
            <a:endParaRPr lang="it-IT" sz="4000" dirty="0">
              <a:solidFill>
                <a:srgbClr val="194191"/>
              </a:solidFill>
              <a:latin typeface="Helvetica" pitchFamily="2" charset="0"/>
            </a:endParaRPr>
          </a:p>
          <a:p>
            <a:r>
              <a:rPr lang="it-IT" dirty="0">
                <a:solidFill>
                  <a:srgbClr val="194191"/>
                </a:solidFill>
                <a:latin typeface="Helvetica" pitchFamily="2" charset="0"/>
              </a:rPr>
              <a:t>Renato Zauri</a:t>
            </a:r>
          </a:p>
          <a:p>
            <a:r>
              <a:rPr lang="it-IT" sz="4000" dirty="0">
                <a:solidFill>
                  <a:srgbClr val="194191"/>
                </a:solidFill>
                <a:latin typeface="Helvetica" pitchFamily="2" charset="0"/>
              </a:rPr>
              <a:t>Regione Umbria - Servizio Protezione Civile ed Emergenze </a:t>
            </a:r>
          </a:p>
        </p:txBody>
      </p:sp>
    </p:spTree>
    <p:extLst>
      <p:ext uri="{BB962C8B-B14F-4D97-AF65-F5344CB8AC3E}">
        <p14:creationId xmlns:p14="http://schemas.microsoft.com/office/powerpoint/2010/main" val="35414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2EA3E-9381-E34C-0C39-D408A8FDAEF7}"/>
              </a:ext>
            </a:extLst>
          </p:cNvPr>
          <p:cNvSpPr>
            <a:spLocks noGrp="1"/>
          </p:cNvSpPr>
          <p:nvPr>
            <p:ph type="title"/>
          </p:nvPr>
        </p:nvSpPr>
        <p:spPr>
          <a:xfrm>
            <a:off x="156273" y="968643"/>
            <a:ext cx="5004124" cy="5261675"/>
          </a:xfrm>
        </p:spPr>
        <p:txBody>
          <a:bodyPr>
            <a:normAutofit fontScale="90000"/>
          </a:bodyPr>
          <a:lstStyle/>
          <a:p>
            <a:r>
              <a:rPr lang="it-IT" sz="2800" b="1" dirty="0"/>
              <a:t>Aggiornamento progetto SECLI (Siccità E Cambiamenti </a:t>
            </a:r>
            <a:r>
              <a:rPr lang="it-IT" sz="2800" b="1" dirty="0" err="1"/>
              <a:t>cLImatici</a:t>
            </a:r>
            <a:r>
              <a:rPr lang="it-IT" sz="2800" b="1" dirty="0"/>
              <a:t>): SECLI 3°</a:t>
            </a:r>
            <a:br>
              <a:rPr lang="it-IT" sz="2800" b="1" dirty="0"/>
            </a:br>
            <a:br>
              <a:rPr lang="it-IT" sz="2800" b="1" dirty="0"/>
            </a:br>
            <a:r>
              <a:rPr lang="it-IT" sz="2800" dirty="0"/>
              <a:t>Effetti del cambiamento climatico sulla risorsa idrica in Umbria</a:t>
            </a:r>
            <a:br>
              <a:rPr lang="it-IT" sz="2800" b="1" dirty="0"/>
            </a:br>
            <a:br>
              <a:rPr lang="it-IT" sz="2800" dirty="0"/>
            </a:br>
            <a:r>
              <a:rPr lang="it-IT" sz="2800" dirty="0"/>
              <a:t>Precedente base dati: 2009 – 2013</a:t>
            </a:r>
            <a:br>
              <a:rPr lang="it-IT" sz="2800" dirty="0"/>
            </a:br>
            <a:br>
              <a:rPr lang="it-IT" sz="2800" dirty="0"/>
            </a:br>
            <a:r>
              <a:rPr lang="it-IT" sz="2800" dirty="0"/>
              <a:t>RIMU-clima: Aggiornamento al quadro di riferimento climatico attuale ed alla sua evoluzione in atto</a:t>
            </a:r>
            <a:br>
              <a:rPr lang="it-IT" sz="2800" dirty="0"/>
            </a:br>
            <a:br>
              <a:rPr lang="it-IT" sz="2800" dirty="0"/>
            </a:br>
            <a:endParaRPr lang="it-IT" sz="2800" dirty="0"/>
          </a:p>
        </p:txBody>
      </p:sp>
      <p:pic>
        <p:nvPicPr>
          <p:cNvPr id="3" name="Immagine 2">
            <a:extLst>
              <a:ext uri="{FF2B5EF4-FFF2-40B4-BE49-F238E27FC236}">
                <a16:creationId xmlns:a16="http://schemas.microsoft.com/office/drawing/2014/main" id="{F9EFCE6E-7610-A0F2-B55E-7329EEB5656C}"/>
              </a:ext>
            </a:extLst>
          </p:cNvPr>
          <p:cNvPicPr>
            <a:picLocks noChangeAspect="1"/>
          </p:cNvPicPr>
          <p:nvPr/>
        </p:nvPicPr>
        <p:blipFill>
          <a:blip r:embed="rId4"/>
          <a:stretch>
            <a:fillRect/>
          </a:stretch>
        </p:blipFill>
        <p:spPr>
          <a:xfrm>
            <a:off x="6214524" y="1446681"/>
            <a:ext cx="2800350" cy="847725"/>
          </a:xfrm>
          <a:prstGeom prst="rect">
            <a:avLst/>
          </a:prstGeom>
        </p:spPr>
      </p:pic>
      <p:pic>
        <p:nvPicPr>
          <p:cNvPr id="4" name="Immagine 3">
            <a:extLst>
              <a:ext uri="{FF2B5EF4-FFF2-40B4-BE49-F238E27FC236}">
                <a16:creationId xmlns:a16="http://schemas.microsoft.com/office/drawing/2014/main" id="{A5FBA218-005B-22E2-C20F-953A04E9FEF6}"/>
              </a:ext>
            </a:extLst>
          </p:cNvPr>
          <p:cNvPicPr>
            <a:picLocks noChangeAspect="1"/>
          </p:cNvPicPr>
          <p:nvPr/>
        </p:nvPicPr>
        <p:blipFill>
          <a:blip r:embed="rId5"/>
          <a:stretch>
            <a:fillRect/>
          </a:stretch>
        </p:blipFill>
        <p:spPr>
          <a:xfrm>
            <a:off x="7031605" y="2505821"/>
            <a:ext cx="4647786" cy="3621651"/>
          </a:xfrm>
          <a:prstGeom prst="rect">
            <a:avLst/>
          </a:prstGeom>
        </p:spPr>
      </p:pic>
    </p:spTree>
    <p:extLst>
      <p:ext uri="{BB962C8B-B14F-4D97-AF65-F5344CB8AC3E}">
        <p14:creationId xmlns:p14="http://schemas.microsoft.com/office/powerpoint/2010/main" val="366846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247E6AC-7252-70ED-DB8C-C05FB707E4C9}"/>
              </a:ext>
            </a:extLst>
          </p:cNvPr>
          <p:cNvSpPr txBox="1">
            <a:spLocks/>
          </p:cNvSpPr>
          <p:nvPr/>
        </p:nvSpPr>
        <p:spPr>
          <a:xfrm>
            <a:off x="6263014" y="3003115"/>
            <a:ext cx="5523978" cy="1672252"/>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8600" dirty="0">
                <a:solidFill>
                  <a:srgbClr val="194191"/>
                </a:solidFill>
                <a:latin typeface="Helvetica" pitchFamily="2" charset="0"/>
              </a:rPr>
              <a:t>Grazie per l’attenzione</a:t>
            </a:r>
          </a:p>
          <a:p>
            <a:endParaRPr lang="it-IT" sz="4000" dirty="0">
              <a:solidFill>
                <a:srgbClr val="194191"/>
              </a:solidFill>
              <a:latin typeface="Helvetica" pitchFamily="2" charset="0"/>
            </a:endParaRPr>
          </a:p>
          <a:p>
            <a:r>
              <a:rPr lang="it-IT" sz="4000" dirty="0">
                <a:solidFill>
                  <a:srgbClr val="194191"/>
                </a:solidFill>
                <a:latin typeface="Helvetica" pitchFamily="2" charset="0"/>
              </a:rPr>
              <a:t>centrofunzionale@regione.umbria.it</a:t>
            </a:r>
            <a:br>
              <a:rPr lang="it-IT" sz="4000" dirty="0">
                <a:solidFill>
                  <a:srgbClr val="194191"/>
                </a:solidFill>
                <a:latin typeface="Helvetica" pitchFamily="2" charset="0"/>
              </a:rPr>
            </a:br>
            <a:endParaRPr lang="it-IT" sz="4000" dirty="0">
              <a:solidFill>
                <a:srgbClr val="194191"/>
              </a:solidFill>
              <a:latin typeface="Helvetica" pitchFamily="2" charset="0"/>
            </a:endParaRPr>
          </a:p>
          <a:p>
            <a:r>
              <a:rPr lang="it-IT" sz="4000" dirty="0">
                <a:solidFill>
                  <a:srgbClr val="194191"/>
                </a:solidFill>
                <a:latin typeface="Helvetica" pitchFamily="2" charset="0"/>
              </a:rPr>
              <a:t>https://cfumbria.regione.umbria.it</a:t>
            </a:r>
          </a:p>
        </p:txBody>
      </p:sp>
    </p:spTree>
    <p:extLst>
      <p:ext uri="{BB962C8B-B14F-4D97-AF65-F5344CB8AC3E}">
        <p14:creationId xmlns:p14="http://schemas.microsoft.com/office/powerpoint/2010/main" val="375089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33FEE5-61BB-F62E-087B-45E0E3936791}"/>
              </a:ext>
            </a:extLst>
          </p:cNvPr>
          <p:cNvSpPr>
            <a:spLocks noGrp="1"/>
          </p:cNvSpPr>
          <p:nvPr>
            <p:ph type="title"/>
          </p:nvPr>
        </p:nvSpPr>
        <p:spPr>
          <a:xfrm>
            <a:off x="1638068" y="1004972"/>
            <a:ext cx="8915864" cy="1118864"/>
          </a:xfrm>
        </p:spPr>
        <p:txBody>
          <a:bodyPr>
            <a:normAutofit fontScale="90000"/>
          </a:bodyPr>
          <a:lstStyle/>
          <a:p>
            <a:r>
              <a:rPr lang="it-IT" dirty="0"/>
              <a:t>Il </a:t>
            </a:r>
            <a:r>
              <a:rPr lang="it-IT" dirty="0" err="1"/>
              <a:t>Climate</a:t>
            </a:r>
            <a:r>
              <a:rPr lang="it-IT" dirty="0"/>
              <a:t> </a:t>
            </a:r>
            <a:r>
              <a:rPr lang="it-IT" dirty="0" err="1"/>
              <a:t>Change</a:t>
            </a:r>
            <a:r>
              <a:rPr lang="it-IT" dirty="0"/>
              <a:t> visto attraverso le Allerte</a:t>
            </a:r>
          </a:p>
        </p:txBody>
      </p:sp>
      <p:sp>
        <p:nvSpPr>
          <p:cNvPr id="3" name="CasellaDiTesto 2">
            <a:extLst>
              <a:ext uri="{FF2B5EF4-FFF2-40B4-BE49-F238E27FC236}">
                <a16:creationId xmlns:a16="http://schemas.microsoft.com/office/drawing/2014/main" id="{FEF72ADC-833D-559E-08B2-5FC036755D0B}"/>
              </a:ext>
            </a:extLst>
          </p:cNvPr>
          <p:cNvSpPr txBox="1"/>
          <p:nvPr/>
        </p:nvSpPr>
        <p:spPr>
          <a:xfrm>
            <a:off x="1384002" y="2405293"/>
            <a:ext cx="2919046" cy="369332"/>
          </a:xfrm>
          <a:prstGeom prst="rect">
            <a:avLst/>
          </a:prstGeom>
          <a:noFill/>
        </p:spPr>
        <p:txBody>
          <a:bodyPr wrap="square" rtlCol="0">
            <a:spAutoFit/>
          </a:bodyPr>
          <a:lstStyle/>
          <a:p>
            <a:r>
              <a:rPr lang="it-IT" dirty="0"/>
              <a:t>Rischio Idrogeologico (Frane)</a:t>
            </a:r>
          </a:p>
        </p:txBody>
      </p:sp>
      <p:sp>
        <p:nvSpPr>
          <p:cNvPr id="4" name="CasellaDiTesto 3">
            <a:extLst>
              <a:ext uri="{FF2B5EF4-FFF2-40B4-BE49-F238E27FC236}">
                <a16:creationId xmlns:a16="http://schemas.microsoft.com/office/drawing/2014/main" id="{651F3FEE-CDD2-D163-F10A-1ADF562A4381}"/>
              </a:ext>
            </a:extLst>
          </p:cNvPr>
          <p:cNvSpPr txBox="1"/>
          <p:nvPr/>
        </p:nvSpPr>
        <p:spPr>
          <a:xfrm>
            <a:off x="7341369" y="2405293"/>
            <a:ext cx="2919046" cy="369332"/>
          </a:xfrm>
          <a:prstGeom prst="rect">
            <a:avLst/>
          </a:prstGeom>
          <a:noFill/>
        </p:spPr>
        <p:txBody>
          <a:bodyPr wrap="square" rtlCol="0">
            <a:spAutoFit/>
          </a:bodyPr>
          <a:lstStyle/>
          <a:p>
            <a:r>
              <a:rPr lang="it-IT" dirty="0"/>
              <a:t>Rischio Idraulico (Alluvioni)</a:t>
            </a:r>
          </a:p>
        </p:txBody>
      </p:sp>
      <p:pic>
        <p:nvPicPr>
          <p:cNvPr id="5" name="Immagine 4">
            <a:extLst>
              <a:ext uri="{FF2B5EF4-FFF2-40B4-BE49-F238E27FC236}">
                <a16:creationId xmlns:a16="http://schemas.microsoft.com/office/drawing/2014/main" id="{2140E3E2-77B2-DDAD-21D2-AA237A4DD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85" y="3056082"/>
            <a:ext cx="4188681" cy="2555397"/>
          </a:xfrm>
          <a:prstGeom prst="rect">
            <a:avLst/>
          </a:prstGeom>
        </p:spPr>
      </p:pic>
      <p:pic>
        <p:nvPicPr>
          <p:cNvPr id="6" name="Immagine 5">
            <a:extLst>
              <a:ext uri="{FF2B5EF4-FFF2-40B4-BE49-F238E27FC236}">
                <a16:creationId xmlns:a16="http://schemas.microsoft.com/office/drawing/2014/main" id="{9AA1A88B-6AE6-C299-D187-A16C000A6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275" y="2873302"/>
            <a:ext cx="4475990" cy="2738177"/>
          </a:xfrm>
          <a:prstGeom prst="rect">
            <a:avLst/>
          </a:prstGeom>
        </p:spPr>
      </p:pic>
    </p:spTree>
    <p:extLst>
      <p:ext uri="{BB962C8B-B14F-4D97-AF65-F5344CB8AC3E}">
        <p14:creationId xmlns:p14="http://schemas.microsoft.com/office/powerpoint/2010/main" val="373161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709D8-2D5B-81D3-F929-467CB1C283EF}"/>
              </a:ext>
            </a:extLst>
          </p:cNvPr>
          <p:cNvSpPr>
            <a:spLocks noGrp="1"/>
          </p:cNvSpPr>
          <p:nvPr>
            <p:ph type="title"/>
          </p:nvPr>
        </p:nvSpPr>
        <p:spPr>
          <a:xfrm>
            <a:off x="1638068" y="997223"/>
            <a:ext cx="8915864" cy="599104"/>
          </a:xfrm>
        </p:spPr>
        <p:txBody>
          <a:bodyPr>
            <a:normAutofit fontScale="90000"/>
          </a:bodyPr>
          <a:lstStyle/>
          <a:p>
            <a:r>
              <a:rPr lang="it-IT" dirty="0"/>
              <a:t>Il </a:t>
            </a:r>
            <a:r>
              <a:rPr lang="it-IT" dirty="0" err="1"/>
              <a:t>Climate</a:t>
            </a:r>
            <a:r>
              <a:rPr lang="it-IT" dirty="0"/>
              <a:t> </a:t>
            </a:r>
            <a:r>
              <a:rPr lang="it-IT" dirty="0" err="1"/>
              <a:t>Change</a:t>
            </a:r>
            <a:r>
              <a:rPr lang="it-IT" dirty="0"/>
              <a:t> visto attraverso le Allerte</a:t>
            </a:r>
          </a:p>
        </p:txBody>
      </p:sp>
      <p:pic>
        <p:nvPicPr>
          <p:cNvPr id="3" name="Immagine 2">
            <a:extLst>
              <a:ext uri="{FF2B5EF4-FFF2-40B4-BE49-F238E27FC236}">
                <a16:creationId xmlns:a16="http://schemas.microsoft.com/office/drawing/2014/main" id="{89C6A15E-C0EC-66FD-F506-14956B029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876" y="3429000"/>
            <a:ext cx="4274248" cy="1757052"/>
          </a:xfrm>
          <a:prstGeom prst="rect">
            <a:avLst/>
          </a:prstGeom>
        </p:spPr>
      </p:pic>
      <p:sp>
        <p:nvSpPr>
          <p:cNvPr id="4" name="CasellaDiTesto 3">
            <a:extLst>
              <a:ext uri="{FF2B5EF4-FFF2-40B4-BE49-F238E27FC236}">
                <a16:creationId xmlns:a16="http://schemas.microsoft.com/office/drawing/2014/main" id="{F13DED61-E5CB-962A-4BD4-4924D704179D}"/>
              </a:ext>
            </a:extLst>
          </p:cNvPr>
          <p:cNvSpPr txBox="1"/>
          <p:nvPr/>
        </p:nvSpPr>
        <p:spPr>
          <a:xfrm>
            <a:off x="4329293" y="2526399"/>
            <a:ext cx="3533414" cy="369332"/>
          </a:xfrm>
          <a:prstGeom prst="rect">
            <a:avLst/>
          </a:prstGeom>
          <a:noFill/>
        </p:spPr>
        <p:txBody>
          <a:bodyPr wrap="square" rtlCol="0">
            <a:spAutoFit/>
          </a:bodyPr>
          <a:lstStyle/>
          <a:p>
            <a:r>
              <a:rPr lang="it-IT" dirty="0"/>
              <a:t>Rischio Idrogeologico per Temporali</a:t>
            </a:r>
          </a:p>
        </p:txBody>
      </p:sp>
    </p:spTree>
    <p:extLst>
      <p:ext uri="{BB962C8B-B14F-4D97-AF65-F5344CB8AC3E}">
        <p14:creationId xmlns:p14="http://schemas.microsoft.com/office/powerpoint/2010/main" val="189435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709D8-2D5B-81D3-F929-467CB1C283EF}"/>
              </a:ext>
            </a:extLst>
          </p:cNvPr>
          <p:cNvSpPr>
            <a:spLocks noGrp="1"/>
          </p:cNvSpPr>
          <p:nvPr>
            <p:ph type="title"/>
          </p:nvPr>
        </p:nvSpPr>
        <p:spPr>
          <a:xfrm>
            <a:off x="1924315" y="1092639"/>
            <a:ext cx="8070475" cy="599104"/>
          </a:xfrm>
        </p:spPr>
        <p:txBody>
          <a:bodyPr>
            <a:normAutofit fontScale="90000"/>
          </a:bodyPr>
          <a:lstStyle/>
          <a:p>
            <a:r>
              <a:rPr lang="it-IT" dirty="0"/>
              <a:t>Azioni RIMU-clima di Protezione Civile</a:t>
            </a:r>
          </a:p>
        </p:txBody>
      </p:sp>
      <p:sp>
        <p:nvSpPr>
          <p:cNvPr id="4" name="CasellaDiTesto 3">
            <a:extLst>
              <a:ext uri="{FF2B5EF4-FFF2-40B4-BE49-F238E27FC236}">
                <a16:creationId xmlns:a16="http://schemas.microsoft.com/office/drawing/2014/main" id="{F13DED61-E5CB-962A-4BD4-4924D704179D}"/>
              </a:ext>
            </a:extLst>
          </p:cNvPr>
          <p:cNvSpPr txBox="1"/>
          <p:nvPr/>
        </p:nvSpPr>
        <p:spPr>
          <a:xfrm>
            <a:off x="1073426" y="2526399"/>
            <a:ext cx="8452237" cy="1815882"/>
          </a:xfrm>
          <a:prstGeom prst="rect">
            <a:avLst/>
          </a:prstGeom>
          <a:noFill/>
        </p:spPr>
        <p:txBody>
          <a:bodyPr wrap="square" rtlCol="0">
            <a:spAutoFit/>
          </a:bodyPr>
          <a:lstStyle/>
          <a:p>
            <a:pPr marL="342900" indent="-342900">
              <a:buFont typeface="+mj-lt"/>
              <a:buAutoNum type="arabicPeriod"/>
            </a:pPr>
            <a:r>
              <a:rPr lang="it-IT" sz="2800" dirty="0"/>
              <a:t>Diffusione delle Allerte</a:t>
            </a:r>
          </a:p>
          <a:p>
            <a:pPr marL="342900" indent="-342900">
              <a:buFont typeface="+mj-lt"/>
              <a:buAutoNum type="arabicPeriod"/>
            </a:pPr>
            <a:r>
              <a:rPr lang="it-IT" sz="2800" dirty="0"/>
              <a:t>Miglioramento modellistica idraulica e idrogeologica</a:t>
            </a:r>
          </a:p>
          <a:p>
            <a:pPr marL="342900" indent="-342900">
              <a:buFont typeface="+mj-lt"/>
              <a:buAutoNum type="arabicPeriod"/>
            </a:pPr>
            <a:r>
              <a:rPr lang="it-IT" sz="2800" dirty="0"/>
              <a:t>Validazione procedure di allertamento</a:t>
            </a:r>
          </a:p>
          <a:p>
            <a:pPr marL="342900" indent="-342900">
              <a:buFont typeface="+mj-lt"/>
              <a:buAutoNum type="arabicPeriod"/>
            </a:pPr>
            <a:r>
              <a:rPr lang="it-IT" sz="2800" dirty="0"/>
              <a:t>Piani comunali di protezione civile</a:t>
            </a:r>
          </a:p>
        </p:txBody>
      </p:sp>
    </p:spTree>
    <p:extLst>
      <p:ext uri="{BB962C8B-B14F-4D97-AF65-F5344CB8AC3E}">
        <p14:creationId xmlns:p14="http://schemas.microsoft.com/office/powerpoint/2010/main" val="56818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86C4A3-790D-B15D-4799-FA82B8656B3E}"/>
              </a:ext>
            </a:extLst>
          </p:cNvPr>
          <p:cNvSpPr>
            <a:spLocks noGrp="1"/>
          </p:cNvSpPr>
          <p:nvPr>
            <p:ph type="title"/>
          </p:nvPr>
        </p:nvSpPr>
        <p:spPr>
          <a:xfrm>
            <a:off x="214563" y="1042166"/>
            <a:ext cx="4611879" cy="5087413"/>
          </a:xfrm>
        </p:spPr>
        <p:txBody>
          <a:bodyPr>
            <a:normAutofit/>
          </a:bodyPr>
          <a:lstStyle/>
          <a:p>
            <a:r>
              <a:rPr lang="it-IT" sz="2800" b="1" dirty="0"/>
              <a:t>Diffusione delle Allerte</a:t>
            </a:r>
            <a:br>
              <a:rPr lang="it-IT" sz="2800" dirty="0"/>
            </a:br>
            <a:br>
              <a:rPr lang="it-IT" sz="2800" dirty="0"/>
            </a:br>
            <a:r>
              <a:rPr lang="it-IT" sz="2800" dirty="0"/>
              <a:t>Aggiornamento del Portale Allerta Meteo Umbria con nuovi prodotti e nuove funzionalità</a:t>
            </a:r>
            <a:br>
              <a:rPr lang="it-IT" sz="2800" dirty="0"/>
            </a:br>
            <a:br>
              <a:rPr lang="it-IT" sz="2800" dirty="0"/>
            </a:br>
            <a:r>
              <a:rPr lang="it-IT" sz="2400" b="1" dirty="0"/>
              <a:t>https://cfumbria.regione.umbria.it</a:t>
            </a:r>
          </a:p>
        </p:txBody>
      </p:sp>
      <p:pic>
        <p:nvPicPr>
          <p:cNvPr id="3" name="Immagine 2">
            <a:extLst>
              <a:ext uri="{FF2B5EF4-FFF2-40B4-BE49-F238E27FC236}">
                <a16:creationId xmlns:a16="http://schemas.microsoft.com/office/drawing/2014/main" id="{956CE6E3-AF0B-6DA1-6887-5A18C850E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3" y="1042167"/>
            <a:ext cx="6360467" cy="5031933"/>
          </a:xfrm>
          <a:prstGeom prst="rect">
            <a:avLst/>
          </a:prstGeom>
        </p:spPr>
      </p:pic>
    </p:spTree>
    <p:extLst>
      <p:ext uri="{BB962C8B-B14F-4D97-AF65-F5344CB8AC3E}">
        <p14:creationId xmlns:p14="http://schemas.microsoft.com/office/powerpoint/2010/main" val="39821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A9340-E991-029D-2A14-BE9BA9B0B806}"/>
              </a:ext>
            </a:extLst>
          </p:cNvPr>
          <p:cNvSpPr>
            <a:spLocks noGrp="1"/>
          </p:cNvSpPr>
          <p:nvPr>
            <p:ph type="title"/>
          </p:nvPr>
        </p:nvSpPr>
        <p:spPr>
          <a:xfrm>
            <a:off x="172527" y="968644"/>
            <a:ext cx="4864422" cy="5200230"/>
          </a:xfrm>
        </p:spPr>
        <p:txBody>
          <a:bodyPr>
            <a:normAutofit/>
          </a:bodyPr>
          <a:lstStyle/>
          <a:p>
            <a:r>
              <a:rPr lang="it-IT" sz="2800" b="1" dirty="0"/>
              <a:t>Miglioramento modellistica idraulica e idrogeologica</a:t>
            </a:r>
            <a:r>
              <a:rPr lang="it-IT" sz="2800" dirty="0"/>
              <a:t>.</a:t>
            </a:r>
            <a:br>
              <a:rPr lang="it-IT" sz="2800" dirty="0"/>
            </a:br>
            <a:br>
              <a:rPr lang="it-IT" sz="2800" dirty="0"/>
            </a:br>
            <a:r>
              <a:rPr lang="it-IT" sz="2800" dirty="0"/>
              <a:t>Miglioramento dati previsionali di input (nuova modellistica meteo RIMU)</a:t>
            </a:r>
            <a:br>
              <a:rPr lang="it-IT" sz="2800" dirty="0"/>
            </a:br>
            <a:br>
              <a:rPr lang="it-IT" sz="2800" dirty="0"/>
            </a:br>
            <a:r>
              <a:rPr lang="it-IT" sz="2800" dirty="0"/>
              <a:t>Miglioramento degli algoritmi dei modelli di previsione frane ed alluvioni</a:t>
            </a:r>
          </a:p>
        </p:txBody>
      </p:sp>
      <p:pic>
        <p:nvPicPr>
          <p:cNvPr id="5" name="Immagine 4">
            <a:extLst>
              <a:ext uri="{FF2B5EF4-FFF2-40B4-BE49-F238E27FC236}">
                <a16:creationId xmlns:a16="http://schemas.microsoft.com/office/drawing/2014/main" id="{940AB141-9E77-A6EC-6495-F768E484ABC1}"/>
              </a:ext>
            </a:extLst>
          </p:cNvPr>
          <p:cNvPicPr>
            <a:picLocks noChangeAspect="1"/>
          </p:cNvPicPr>
          <p:nvPr/>
        </p:nvPicPr>
        <p:blipFill>
          <a:blip r:embed="rId4"/>
          <a:stretch>
            <a:fillRect/>
          </a:stretch>
        </p:blipFill>
        <p:spPr>
          <a:xfrm>
            <a:off x="7927870" y="968644"/>
            <a:ext cx="4091603" cy="2557252"/>
          </a:xfrm>
          <a:prstGeom prst="rect">
            <a:avLst/>
          </a:prstGeom>
        </p:spPr>
      </p:pic>
      <p:pic>
        <p:nvPicPr>
          <p:cNvPr id="6" name="Immagine 5">
            <a:extLst>
              <a:ext uri="{FF2B5EF4-FFF2-40B4-BE49-F238E27FC236}">
                <a16:creationId xmlns:a16="http://schemas.microsoft.com/office/drawing/2014/main" id="{79CF7640-79ED-AB4C-D458-282E4BDA3355}"/>
              </a:ext>
            </a:extLst>
          </p:cNvPr>
          <p:cNvPicPr>
            <a:picLocks noChangeAspect="1"/>
          </p:cNvPicPr>
          <p:nvPr/>
        </p:nvPicPr>
        <p:blipFill>
          <a:blip r:embed="rId5"/>
          <a:stretch>
            <a:fillRect/>
          </a:stretch>
        </p:blipFill>
        <p:spPr>
          <a:xfrm>
            <a:off x="5329280" y="3827908"/>
            <a:ext cx="6364728" cy="2464953"/>
          </a:xfrm>
          <a:prstGeom prst="rect">
            <a:avLst/>
          </a:prstGeom>
        </p:spPr>
      </p:pic>
      <p:pic>
        <p:nvPicPr>
          <p:cNvPr id="3" name="Immagine 2">
            <a:extLst>
              <a:ext uri="{FF2B5EF4-FFF2-40B4-BE49-F238E27FC236}">
                <a16:creationId xmlns:a16="http://schemas.microsoft.com/office/drawing/2014/main" id="{C4BB893E-C887-A5BD-80CE-72953DCB2BF2}"/>
              </a:ext>
            </a:extLst>
          </p:cNvPr>
          <p:cNvPicPr>
            <a:picLocks noChangeAspect="1"/>
          </p:cNvPicPr>
          <p:nvPr/>
        </p:nvPicPr>
        <p:blipFill>
          <a:blip r:embed="rId6"/>
          <a:stretch>
            <a:fillRect/>
          </a:stretch>
        </p:blipFill>
        <p:spPr>
          <a:xfrm>
            <a:off x="5137980" y="868532"/>
            <a:ext cx="2789890" cy="2757476"/>
          </a:xfrm>
          <a:prstGeom prst="rect">
            <a:avLst/>
          </a:prstGeom>
        </p:spPr>
      </p:pic>
    </p:spTree>
    <p:extLst>
      <p:ext uri="{BB962C8B-B14F-4D97-AF65-F5344CB8AC3E}">
        <p14:creationId xmlns:p14="http://schemas.microsoft.com/office/powerpoint/2010/main" val="103577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Segnaposto contenuto 4">
            <a:extLst>
              <a:ext uri="{FF2B5EF4-FFF2-40B4-BE49-F238E27FC236}">
                <a16:creationId xmlns:a16="http://schemas.microsoft.com/office/drawing/2014/main" id="{A88ADE2F-C63B-EE55-ABEE-16E23CB7979A}"/>
              </a:ext>
            </a:extLst>
          </p:cNvPr>
          <p:cNvPicPr>
            <a:picLocks noGrp="1" noChangeAspect="1"/>
          </p:cNvPicPr>
          <p:nvPr>
            <p:ph idx="1"/>
          </p:nvPr>
        </p:nvPicPr>
        <p:blipFill>
          <a:blip r:embed="rId4"/>
          <a:stretch>
            <a:fillRect/>
          </a:stretch>
        </p:blipFill>
        <p:spPr>
          <a:xfrm>
            <a:off x="6678173" y="987798"/>
            <a:ext cx="5100539" cy="5262176"/>
          </a:xfrm>
        </p:spPr>
      </p:pic>
      <p:sp>
        <p:nvSpPr>
          <p:cNvPr id="3" name="Titolo 1">
            <a:extLst>
              <a:ext uri="{FF2B5EF4-FFF2-40B4-BE49-F238E27FC236}">
                <a16:creationId xmlns:a16="http://schemas.microsoft.com/office/drawing/2014/main" id="{312A70F9-840A-D414-1488-0488940A1994}"/>
              </a:ext>
            </a:extLst>
          </p:cNvPr>
          <p:cNvSpPr>
            <a:spLocks noGrp="1"/>
          </p:cNvSpPr>
          <p:nvPr>
            <p:ph type="title"/>
          </p:nvPr>
        </p:nvSpPr>
        <p:spPr>
          <a:xfrm>
            <a:off x="196198" y="987798"/>
            <a:ext cx="5218639" cy="5087538"/>
          </a:xfrm>
        </p:spPr>
        <p:txBody>
          <a:bodyPr>
            <a:normAutofit/>
          </a:bodyPr>
          <a:lstStyle/>
          <a:p>
            <a:r>
              <a:rPr lang="it-IT" sz="2800" b="1" dirty="0"/>
              <a:t>Validazione</a:t>
            </a:r>
            <a:r>
              <a:rPr lang="it-IT" sz="2800" dirty="0"/>
              <a:t> delle procedure di allertamento e loro </a:t>
            </a:r>
            <a:r>
              <a:rPr lang="it-IT" sz="2800" b="1" dirty="0"/>
              <a:t>efficacia </a:t>
            </a:r>
            <a:r>
              <a:rPr lang="it-IT" sz="2800" dirty="0"/>
              <a:t>nel quadro del cambiamento climatico</a:t>
            </a:r>
          </a:p>
        </p:txBody>
      </p:sp>
    </p:spTree>
    <p:extLst>
      <p:ext uri="{BB962C8B-B14F-4D97-AF65-F5344CB8AC3E}">
        <p14:creationId xmlns:p14="http://schemas.microsoft.com/office/powerpoint/2010/main" val="122285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Segnaposto contenuto 4">
            <a:extLst>
              <a:ext uri="{FF2B5EF4-FFF2-40B4-BE49-F238E27FC236}">
                <a16:creationId xmlns:a16="http://schemas.microsoft.com/office/drawing/2014/main" id="{A88ADE2F-C63B-EE55-ABEE-16E23CB7979A}"/>
              </a:ext>
            </a:extLst>
          </p:cNvPr>
          <p:cNvPicPr>
            <a:picLocks noGrp="1" noChangeAspect="1"/>
          </p:cNvPicPr>
          <p:nvPr>
            <p:ph idx="1"/>
          </p:nvPr>
        </p:nvPicPr>
        <p:blipFill>
          <a:blip r:embed="rId4"/>
          <a:stretch>
            <a:fillRect/>
          </a:stretch>
        </p:blipFill>
        <p:spPr>
          <a:xfrm>
            <a:off x="6678173" y="987798"/>
            <a:ext cx="5100539" cy="5262176"/>
          </a:xfrm>
        </p:spPr>
      </p:pic>
      <p:sp>
        <p:nvSpPr>
          <p:cNvPr id="3" name="Titolo 1">
            <a:extLst>
              <a:ext uri="{FF2B5EF4-FFF2-40B4-BE49-F238E27FC236}">
                <a16:creationId xmlns:a16="http://schemas.microsoft.com/office/drawing/2014/main" id="{312A70F9-840A-D414-1488-0488940A1994}"/>
              </a:ext>
            </a:extLst>
          </p:cNvPr>
          <p:cNvSpPr>
            <a:spLocks noGrp="1"/>
          </p:cNvSpPr>
          <p:nvPr>
            <p:ph type="title"/>
          </p:nvPr>
        </p:nvSpPr>
        <p:spPr>
          <a:xfrm>
            <a:off x="196198" y="987798"/>
            <a:ext cx="5218639" cy="5087538"/>
          </a:xfrm>
        </p:spPr>
        <p:txBody>
          <a:bodyPr>
            <a:normAutofit/>
          </a:bodyPr>
          <a:lstStyle/>
          <a:p>
            <a:r>
              <a:rPr lang="it-IT" sz="2800" b="1" dirty="0"/>
              <a:t>Validazione</a:t>
            </a:r>
            <a:r>
              <a:rPr lang="it-IT" sz="2800" dirty="0"/>
              <a:t> delle procedure di allertamento e loro </a:t>
            </a:r>
            <a:r>
              <a:rPr lang="it-IT" sz="2800" b="1" dirty="0"/>
              <a:t>efficacia </a:t>
            </a:r>
            <a:r>
              <a:rPr lang="it-IT" sz="2800" dirty="0"/>
              <a:t>nel quadro del cambiamento climatico</a:t>
            </a:r>
          </a:p>
        </p:txBody>
      </p:sp>
      <p:sp>
        <p:nvSpPr>
          <p:cNvPr id="5" name="Rettangolo con angoli arrotondati 4">
            <a:extLst>
              <a:ext uri="{FF2B5EF4-FFF2-40B4-BE49-F238E27FC236}">
                <a16:creationId xmlns:a16="http://schemas.microsoft.com/office/drawing/2014/main" id="{27289D12-273A-D3DB-9E76-9CD5DD42A85D}"/>
              </a:ext>
            </a:extLst>
          </p:cNvPr>
          <p:cNvSpPr/>
          <p:nvPr/>
        </p:nvSpPr>
        <p:spPr>
          <a:xfrm>
            <a:off x="7291346" y="2647783"/>
            <a:ext cx="1017767" cy="243309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738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B9D97-9BA1-2C69-F093-7E61E4803F08}"/>
              </a:ext>
            </a:extLst>
          </p:cNvPr>
          <p:cNvSpPr>
            <a:spLocks noGrp="1"/>
          </p:cNvSpPr>
          <p:nvPr>
            <p:ph type="title"/>
          </p:nvPr>
        </p:nvSpPr>
        <p:spPr>
          <a:xfrm>
            <a:off x="171772" y="960894"/>
            <a:ext cx="5537265" cy="5199681"/>
          </a:xfrm>
        </p:spPr>
        <p:txBody>
          <a:bodyPr>
            <a:normAutofit/>
          </a:bodyPr>
          <a:lstStyle/>
          <a:p>
            <a:r>
              <a:rPr lang="it-IT" sz="2800" dirty="0"/>
              <a:t>Razionalizzazione piani comunali di protezione civile (</a:t>
            </a:r>
            <a:r>
              <a:rPr lang="it-IT" sz="2800" b="1" dirty="0"/>
              <a:t>Catalogo Nazionale dei Piani di Protezione Civile</a:t>
            </a:r>
            <a:r>
              <a:rPr lang="it-IT" sz="2800" dirty="0"/>
              <a:t>)</a:t>
            </a:r>
            <a:br>
              <a:rPr lang="it-IT" sz="2800" dirty="0"/>
            </a:br>
            <a:br>
              <a:rPr lang="it-IT" sz="2800" dirty="0"/>
            </a:br>
            <a:r>
              <a:rPr lang="it-IT" sz="2400" dirty="0"/>
              <a:t>Da RIMU-clima ci aspettiamo indicazioni utili alla pianificazione di Protezione Civile per la creazioni di piani Comunali sempre più flessibili in grado di mitigare gli effetti del </a:t>
            </a:r>
            <a:r>
              <a:rPr lang="it-IT" sz="2400" dirty="0" err="1"/>
              <a:t>Climate</a:t>
            </a:r>
            <a:r>
              <a:rPr lang="it-IT" sz="2400" dirty="0"/>
              <a:t> </a:t>
            </a:r>
            <a:r>
              <a:rPr lang="it-IT" sz="2400" dirty="0" err="1"/>
              <a:t>Change</a:t>
            </a:r>
            <a:r>
              <a:rPr lang="it-IT" sz="2400" dirty="0"/>
              <a:t>.</a:t>
            </a:r>
            <a:br>
              <a:rPr lang="it-IT" sz="2400" dirty="0"/>
            </a:br>
            <a:br>
              <a:rPr lang="it-IT" sz="2400" dirty="0"/>
            </a:br>
            <a:r>
              <a:rPr lang="it-IT" sz="2400" b="1" dirty="0"/>
              <a:t>Il clima sta cambiando ed il Sistema di Protezione Civile deve cambiare con esso!</a:t>
            </a:r>
          </a:p>
        </p:txBody>
      </p:sp>
      <p:pic>
        <p:nvPicPr>
          <p:cNvPr id="4" name="Immagine 3">
            <a:extLst>
              <a:ext uri="{FF2B5EF4-FFF2-40B4-BE49-F238E27FC236}">
                <a16:creationId xmlns:a16="http://schemas.microsoft.com/office/drawing/2014/main" id="{B3FE5D7B-3305-7F87-25BB-B07FDA840340}"/>
              </a:ext>
            </a:extLst>
          </p:cNvPr>
          <p:cNvPicPr>
            <a:picLocks noChangeAspect="1"/>
          </p:cNvPicPr>
          <p:nvPr/>
        </p:nvPicPr>
        <p:blipFill>
          <a:blip r:embed="rId4"/>
          <a:stretch>
            <a:fillRect/>
          </a:stretch>
        </p:blipFill>
        <p:spPr>
          <a:xfrm>
            <a:off x="6758609" y="960893"/>
            <a:ext cx="4658355" cy="5232307"/>
          </a:xfrm>
          <a:prstGeom prst="rect">
            <a:avLst/>
          </a:prstGeom>
        </p:spPr>
      </p:pic>
    </p:spTree>
    <p:extLst>
      <p:ext uri="{BB962C8B-B14F-4D97-AF65-F5344CB8AC3E}">
        <p14:creationId xmlns:p14="http://schemas.microsoft.com/office/powerpoint/2010/main" val="40247637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1172</Words>
  <Application>Microsoft Office PowerPoint</Application>
  <PresentationFormat>Widescreen</PresentationFormat>
  <Paragraphs>43</Paragraphs>
  <Slides>11</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Calibri Light</vt:lpstr>
      <vt:lpstr>Helvetica</vt:lpstr>
      <vt:lpstr>Oswald</vt:lpstr>
      <vt:lpstr>Roboto</vt:lpstr>
      <vt:lpstr>Tema di Office</vt:lpstr>
      <vt:lpstr>Presentazione standard di PowerPoint</vt:lpstr>
      <vt:lpstr>Il Climate Change visto attraverso le Allerte</vt:lpstr>
      <vt:lpstr>Il Climate Change visto attraverso le Allerte</vt:lpstr>
      <vt:lpstr>Azioni RIMU-clima di Protezione Civile</vt:lpstr>
      <vt:lpstr>Diffusione delle Allerte  Aggiornamento del Portale Allerta Meteo Umbria con nuovi prodotti e nuove funzionalità  https://cfumbria.regione.umbria.it</vt:lpstr>
      <vt:lpstr>Miglioramento modellistica idraulica e idrogeologica.  Miglioramento dati previsionali di input (nuova modellistica meteo RIMU)  Miglioramento degli algoritmi dei modelli di previsione frane ed alluvioni</vt:lpstr>
      <vt:lpstr>Validazione delle procedure di allertamento e loro efficacia nel quadro del cambiamento climatico</vt:lpstr>
      <vt:lpstr>Validazione delle procedure di allertamento e loro efficacia nel quadro del cambiamento climatico</vt:lpstr>
      <vt:lpstr>Razionalizzazione piani comunali di protezione civile (Catalogo Nazionale dei Piani di Protezione Civile)  Da RIMU-clima ci aspettiamo indicazioni utili alla pianificazione di Protezione Civile per la creazioni di piani Comunali sempre più flessibili in grado di mitigare gli effetti del Climate Change.  Il clima sta cambiando ed il Sistema di Protezione Civile deve cambiare con esso!</vt:lpstr>
      <vt:lpstr>Aggiornamento progetto SECLI (Siccità E Cambiamenti cLImatici): SECLI 3°  Effetti del cambiamento climatico sulla risorsa idrica in Umbria  Precedente base dati: 2009 – 2013  RIMU-clima: Aggiornamento al quadro di riferimento climatico attuale ed alla sua evoluzione in atto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Marcantonini</dc:creator>
  <cp:lastModifiedBy>Valeria Covarelli</cp:lastModifiedBy>
  <cp:revision>26</cp:revision>
  <dcterms:created xsi:type="dcterms:W3CDTF">2024-04-03T07:42:36Z</dcterms:created>
  <dcterms:modified xsi:type="dcterms:W3CDTF">2024-05-02T11:25:58Z</dcterms:modified>
</cp:coreProperties>
</file>