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</p:sldIdLst>
  <p:sldSz cx="9672638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3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5448" y="1122363"/>
            <a:ext cx="8221742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9080" y="3602038"/>
            <a:ext cx="725447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24/04/2024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112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24/04/2024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79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21982" y="365125"/>
            <a:ext cx="2085663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4994" y="365125"/>
            <a:ext cx="613608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24/04/2024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163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24/04/2024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488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957" y="1709740"/>
            <a:ext cx="83426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9957" y="4589465"/>
            <a:ext cx="83426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24/04/2024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281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994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6773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24/04/2024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278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4" y="365127"/>
            <a:ext cx="834265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255" y="1681163"/>
            <a:ext cx="409197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255" y="2505075"/>
            <a:ext cx="4091979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6774" y="1681163"/>
            <a:ext cx="411213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6774" y="2505075"/>
            <a:ext cx="411213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24/04/2024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50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24/04/2024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6780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24/04/2024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68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2131" y="987427"/>
            <a:ext cx="489677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24/04/2024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615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12131" y="987427"/>
            <a:ext cx="489677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24/04/2024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709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4994" y="365127"/>
            <a:ext cx="83426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994" y="1825625"/>
            <a:ext cx="83426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4994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9C7A0-C233-43D7-A400-1180ED52FB5B}" type="datetimeFigureOut">
              <a:rPr lang="it-IT" smtClean="0"/>
              <a:t>24/04/2024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062" y="6356352"/>
            <a:ext cx="32645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1300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03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0" y="0"/>
            <a:ext cx="9672638" cy="535459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21648"/>
            <a:ext cx="9672638" cy="536352"/>
          </a:xfrm>
          <a:prstGeom prst="rect">
            <a:avLst/>
          </a:prstGeom>
        </p:spPr>
      </p:pic>
      <p:sp>
        <p:nvSpPr>
          <p:cNvPr id="16" name="Rettangolo 15"/>
          <p:cNvSpPr/>
          <p:nvPr/>
        </p:nvSpPr>
        <p:spPr>
          <a:xfrm>
            <a:off x="0" y="0"/>
            <a:ext cx="543697" cy="6450227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8941" y="267729"/>
            <a:ext cx="542591" cy="6450127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543697" y="535459"/>
            <a:ext cx="559935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900" b="1" dirty="0"/>
              <a:t>TRASPARENZA – Enti pubblici vigilati (</a:t>
            </a:r>
            <a:r>
              <a:rPr lang="it-IT" sz="1900" b="1"/>
              <a:t>al 31/12/2023) </a:t>
            </a:r>
            <a:endParaRPr lang="it-IT" sz="1900" b="1" dirty="0"/>
          </a:p>
          <a:p>
            <a:r>
              <a:rPr lang="it-IT" sz="1600" dirty="0"/>
              <a:t>(d.lgs. 33/2013 – art. 22, c.1, lett. a)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3387" y="686207"/>
            <a:ext cx="1316583" cy="637327"/>
          </a:xfrm>
          <a:prstGeom prst="rect">
            <a:avLst/>
          </a:prstGeom>
        </p:spPr>
      </p:pic>
      <p:sp>
        <p:nvSpPr>
          <p:cNvPr id="7" name="Ovale 6"/>
          <p:cNvSpPr/>
          <p:nvPr/>
        </p:nvSpPr>
        <p:spPr>
          <a:xfrm>
            <a:off x="3883505" y="2825428"/>
            <a:ext cx="1819854" cy="155645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REGIONE UMBRIA</a:t>
            </a:r>
          </a:p>
        </p:txBody>
      </p:sp>
      <p:sp>
        <p:nvSpPr>
          <p:cNvPr id="8" name="Rettangolo 7"/>
          <p:cNvSpPr/>
          <p:nvPr/>
        </p:nvSpPr>
        <p:spPr>
          <a:xfrm>
            <a:off x="710860" y="1530472"/>
            <a:ext cx="2339545" cy="3544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ADiSU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Agenzia per il diritto allo studio universitario dell'Umbria</a:t>
            </a:r>
          </a:p>
        </p:txBody>
      </p:sp>
      <p:sp>
        <p:nvSpPr>
          <p:cNvPr id="19" name="Rettangolo 18"/>
          <p:cNvSpPr/>
          <p:nvPr/>
        </p:nvSpPr>
        <p:spPr>
          <a:xfrm>
            <a:off x="683740" y="1982624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Agenzia Forestale regionale </a:t>
            </a:r>
          </a:p>
        </p:txBody>
      </p:sp>
      <p:sp>
        <p:nvSpPr>
          <p:cNvPr id="20" name="Rettangolo 19"/>
          <p:cNvSpPr/>
          <p:nvPr/>
        </p:nvSpPr>
        <p:spPr>
          <a:xfrm>
            <a:off x="683739" y="2406789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ARPA Umbria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Agenzia Regionale per la Protezione Ambientale </a:t>
            </a:r>
          </a:p>
        </p:txBody>
      </p:sp>
      <p:sp>
        <p:nvSpPr>
          <p:cNvPr id="21" name="Rettangolo 20"/>
          <p:cNvSpPr/>
          <p:nvPr/>
        </p:nvSpPr>
        <p:spPr>
          <a:xfrm>
            <a:off x="677562" y="2830533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ARPAL Umbria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Agenzia regionale per le politiche attive del lavoro</a:t>
            </a:r>
          </a:p>
        </p:txBody>
      </p:sp>
      <p:sp>
        <p:nvSpPr>
          <p:cNvPr id="22" name="Rettangolo 21"/>
          <p:cNvSpPr/>
          <p:nvPr/>
        </p:nvSpPr>
        <p:spPr>
          <a:xfrm>
            <a:off x="669324" y="3225660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ATER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Azienda territoriale per l'edilizia residenziale della Regione Umbria</a:t>
            </a:r>
          </a:p>
        </p:txBody>
      </p:sp>
      <p:sp>
        <p:nvSpPr>
          <p:cNvPr id="23" name="Rettangolo 22"/>
          <p:cNvSpPr/>
          <p:nvPr/>
        </p:nvSpPr>
        <p:spPr>
          <a:xfrm>
            <a:off x="669323" y="363262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AUR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Agenzia Umbria Ricerche</a:t>
            </a:r>
          </a:p>
        </p:txBody>
      </p:sp>
      <p:sp>
        <p:nvSpPr>
          <p:cNvPr id="26" name="Rettangolo 25"/>
          <p:cNvSpPr/>
          <p:nvPr/>
        </p:nvSpPr>
        <p:spPr>
          <a:xfrm>
            <a:off x="677562" y="5687838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Azienda USL -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Unità sanitaria locale Umbria n. 2 </a:t>
            </a:r>
          </a:p>
        </p:txBody>
      </p:sp>
      <p:sp>
        <p:nvSpPr>
          <p:cNvPr id="27" name="Rettangolo 26"/>
          <p:cNvSpPr/>
          <p:nvPr/>
        </p:nvSpPr>
        <p:spPr>
          <a:xfrm>
            <a:off x="677562" y="524392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Azienda USL -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Unità sanitaria locale Umbria n. 1 </a:t>
            </a:r>
          </a:p>
        </p:txBody>
      </p:sp>
      <p:sp>
        <p:nvSpPr>
          <p:cNvPr id="28" name="Rettangolo 27"/>
          <p:cNvSpPr/>
          <p:nvPr/>
        </p:nvSpPr>
        <p:spPr>
          <a:xfrm>
            <a:off x="677562" y="4836793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Azienda Ospedaliera di Terni</a:t>
            </a:r>
          </a:p>
        </p:txBody>
      </p:sp>
      <p:sp>
        <p:nvSpPr>
          <p:cNvPr id="29" name="Rettangolo 28"/>
          <p:cNvSpPr/>
          <p:nvPr/>
        </p:nvSpPr>
        <p:spPr>
          <a:xfrm>
            <a:off x="669322" y="4452493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Azienda Ospedaliera di Perugia</a:t>
            </a:r>
          </a:p>
        </p:txBody>
      </p:sp>
      <p:sp>
        <p:nvSpPr>
          <p:cNvPr id="30" name="Rettangolo 29"/>
          <p:cNvSpPr/>
          <p:nvPr/>
        </p:nvSpPr>
        <p:spPr>
          <a:xfrm>
            <a:off x="669323" y="4042513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AURI -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Autorità umbra per rifiuti e idrico</a:t>
            </a:r>
          </a:p>
        </p:txBody>
      </p:sp>
      <p:sp>
        <p:nvSpPr>
          <p:cNvPr id="38" name="Rettangolo 37"/>
          <p:cNvSpPr/>
          <p:nvPr/>
        </p:nvSpPr>
        <p:spPr>
          <a:xfrm>
            <a:off x="6496604" y="1597138"/>
            <a:ext cx="2339545" cy="3544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EAUT</a:t>
            </a:r>
            <a:r>
              <a:rPr lang="fr-FR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Ente </a:t>
            </a:r>
            <a:r>
              <a:rPr lang="fr-FR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Acque</a:t>
            </a:r>
            <a:r>
              <a:rPr lang="fr-FR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Umbre</a:t>
            </a:r>
            <a:r>
              <a:rPr lang="fr-FR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Toscane</a:t>
            </a:r>
            <a:endPara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ttangolo 38"/>
          <p:cNvSpPr/>
          <p:nvPr/>
        </p:nvSpPr>
        <p:spPr>
          <a:xfrm>
            <a:off x="6496603" y="2039553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Consorzio Scuola Umbra di Amministrazione Pubblica  - 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Villa Umbra</a:t>
            </a:r>
            <a:endPara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ttangolo 39"/>
          <p:cNvSpPr/>
          <p:nvPr/>
        </p:nvSpPr>
        <p:spPr>
          <a:xfrm>
            <a:off x="6496602" y="2463718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Consorzio di Bonifica 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Tevere Nera</a:t>
            </a:r>
          </a:p>
        </p:txBody>
      </p:sp>
      <p:sp>
        <p:nvSpPr>
          <p:cNvPr id="41" name="Rettangolo 40"/>
          <p:cNvSpPr/>
          <p:nvPr/>
        </p:nvSpPr>
        <p:spPr>
          <a:xfrm>
            <a:off x="6490425" y="288746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Consorzio di Bonifica della 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 di Chiana Romana e Val di Paglia</a:t>
            </a:r>
          </a:p>
        </p:txBody>
      </p:sp>
      <p:sp>
        <p:nvSpPr>
          <p:cNvPr id="42" name="Rettangolo 41"/>
          <p:cNvSpPr/>
          <p:nvPr/>
        </p:nvSpPr>
        <p:spPr>
          <a:xfrm>
            <a:off x="6482187" y="3282589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Consorzio della 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Bonificazione Umbra</a:t>
            </a:r>
          </a:p>
        </p:txBody>
      </p:sp>
      <p:sp>
        <p:nvSpPr>
          <p:cNvPr id="43" name="Rettangolo 42"/>
          <p:cNvSpPr/>
          <p:nvPr/>
        </p:nvSpPr>
        <p:spPr>
          <a:xfrm>
            <a:off x="6482186" y="3689551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Comunità montana "</a:t>
            </a:r>
            <a:r>
              <a:rPr lang="it-IT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Valnerina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</p:txBody>
      </p:sp>
      <p:sp>
        <p:nvSpPr>
          <p:cNvPr id="44" name="Rettangolo 43"/>
          <p:cNvSpPr/>
          <p:nvPr/>
        </p:nvSpPr>
        <p:spPr>
          <a:xfrm>
            <a:off x="6490425" y="5681655"/>
            <a:ext cx="2339545" cy="4052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8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CEDRAV</a:t>
            </a:r>
            <a:r>
              <a:rPr lang="it-IT" sz="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it-I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Centro per la Documentazione e la ricerca antropologica in </a:t>
            </a:r>
            <a:r>
              <a:rPr lang="it-IT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Valnerina</a:t>
            </a:r>
            <a:r>
              <a:rPr lang="it-I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nella Dorsale Appenninica Umbra </a:t>
            </a:r>
          </a:p>
        </p:txBody>
      </p:sp>
      <p:sp>
        <p:nvSpPr>
          <p:cNvPr id="45" name="Rettangolo 44"/>
          <p:cNvSpPr/>
          <p:nvPr/>
        </p:nvSpPr>
        <p:spPr>
          <a:xfrm>
            <a:off x="6490425" y="5300851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Comunità montana  "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Alta Umbria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</p:txBody>
      </p:sp>
      <p:sp>
        <p:nvSpPr>
          <p:cNvPr id="46" name="Rettangolo 45"/>
          <p:cNvSpPr/>
          <p:nvPr/>
        </p:nvSpPr>
        <p:spPr>
          <a:xfrm>
            <a:off x="6490425" y="489372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Comunità montana  "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Associazione dei comuni Trasimeno medio Tevere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</p:txBody>
      </p:sp>
      <p:sp>
        <p:nvSpPr>
          <p:cNvPr id="47" name="Rettangolo 46"/>
          <p:cNvSpPr/>
          <p:nvPr/>
        </p:nvSpPr>
        <p:spPr>
          <a:xfrm>
            <a:off x="6482185" y="450942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Comunità montana  "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Monti Martani, </a:t>
            </a:r>
            <a:r>
              <a:rPr lang="it-IT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Serano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Subasio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</p:txBody>
      </p:sp>
      <p:sp>
        <p:nvSpPr>
          <p:cNvPr id="48" name="Rettangolo 47"/>
          <p:cNvSpPr/>
          <p:nvPr/>
        </p:nvSpPr>
        <p:spPr>
          <a:xfrm>
            <a:off x="6482186" y="409944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Comunità montana  "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Orvietano, Narnese, Amerino, Tuderte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</p:txBody>
      </p:sp>
      <p:sp>
        <p:nvSpPr>
          <p:cNvPr id="49" name="Rettangolo 48"/>
          <p:cNvSpPr/>
          <p:nvPr/>
        </p:nvSpPr>
        <p:spPr>
          <a:xfrm>
            <a:off x="3213302" y="1312323"/>
            <a:ext cx="1417233" cy="57264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ISUC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Istituto per la Storia dell'Umbria Contemporanea </a:t>
            </a:r>
          </a:p>
        </p:txBody>
      </p:sp>
      <p:sp>
        <p:nvSpPr>
          <p:cNvPr id="50" name="Rettangolo 49"/>
          <p:cNvSpPr/>
          <p:nvPr/>
        </p:nvSpPr>
        <p:spPr>
          <a:xfrm>
            <a:off x="4793432" y="1319350"/>
            <a:ext cx="1500798" cy="5656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Istituto zooprofilattico sperimentale dell'Umbria e delle Marche</a:t>
            </a:r>
          </a:p>
        </p:txBody>
      </p:sp>
      <p:sp>
        <p:nvSpPr>
          <p:cNvPr id="51" name="Rettangolo 50"/>
          <p:cNvSpPr/>
          <p:nvPr/>
        </p:nvSpPr>
        <p:spPr>
          <a:xfrm>
            <a:off x="3213302" y="5477467"/>
            <a:ext cx="1425224" cy="5325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Azienda Vivaistica Regionale - </a:t>
            </a:r>
            <a:r>
              <a:rPr lang="it-IT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Umbraflor</a:t>
            </a:r>
            <a:endParaRPr lang="it-IT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ttangolo 51"/>
          <p:cNvSpPr/>
          <p:nvPr/>
        </p:nvSpPr>
        <p:spPr>
          <a:xfrm>
            <a:off x="4876997" y="5486661"/>
            <a:ext cx="1417233" cy="5494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Centro per le pari opportunità</a:t>
            </a:r>
          </a:p>
        </p:txBody>
      </p:sp>
      <p:cxnSp>
        <p:nvCxnSpPr>
          <p:cNvPr id="54" name="Connettore 1 53"/>
          <p:cNvCxnSpPr>
            <a:stCxn id="7" idx="1"/>
          </p:cNvCxnSpPr>
          <p:nvPr/>
        </p:nvCxnSpPr>
        <p:spPr>
          <a:xfrm flipH="1" flipV="1">
            <a:off x="3058256" y="1832448"/>
            <a:ext cx="1091760" cy="122091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ttore 1 61"/>
          <p:cNvCxnSpPr/>
          <p:nvPr/>
        </p:nvCxnSpPr>
        <p:spPr>
          <a:xfrm flipV="1">
            <a:off x="5081320" y="1861881"/>
            <a:ext cx="372682" cy="98923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1 64"/>
          <p:cNvCxnSpPr/>
          <p:nvPr/>
        </p:nvCxnSpPr>
        <p:spPr>
          <a:xfrm flipH="1" flipV="1">
            <a:off x="3015432" y="2176648"/>
            <a:ext cx="1028122" cy="99486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1 66"/>
          <p:cNvCxnSpPr/>
          <p:nvPr/>
        </p:nvCxnSpPr>
        <p:spPr>
          <a:xfrm flipH="1" flipV="1">
            <a:off x="3018361" y="3399665"/>
            <a:ext cx="874320" cy="14709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ttore 1 67"/>
          <p:cNvCxnSpPr/>
          <p:nvPr/>
        </p:nvCxnSpPr>
        <p:spPr>
          <a:xfrm flipH="1" flipV="1">
            <a:off x="3023285" y="2562989"/>
            <a:ext cx="933250" cy="69827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ttore 1 68"/>
          <p:cNvCxnSpPr/>
          <p:nvPr/>
        </p:nvCxnSpPr>
        <p:spPr>
          <a:xfrm flipH="1" flipV="1">
            <a:off x="3008734" y="3001439"/>
            <a:ext cx="913184" cy="42048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ttore 1 69"/>
          <p:cNvCxnSpPr/>
          <p:nvPr/>
        </p:nvCxnSpPr>
        <p:spPr>
          <a:xfrm flipH="1" flipV="1">
            <a:off x="3987823" y="1859585"/>
            <a:ext cx="397401" cy="106715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ttore 1 93"/>
          <p:cNvCxnSpPr>
            <a:endCxn id="23" idx="3"/>
          </p:cNvCxnSpPr>
          <p:nvPr/>
        </p:nvCxnSpPr>
        <p:spPr>
          <a:xfrm flipH="1">
            <a:off x="3008868" y="3803686"/>
            <a:ext cx="91305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ttore 1 52"/>
          <p:cNvCxnSpPr/>
          <p:nvPr/>
        </p:nvCxnSpPr>
        <p:spPr>
          <a:xfrm flipH="1" flipV="1">
            <a:off x="4937497" y="4372001"/>
            <a:ext cx="516505" cy="111466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1 54"/>
          <p:cNvCxnSpPr>
            <a:endCxn id="38" idx="1"/>
          </p:cNvCxnSpPr>
          <p:nvPr/>
        </p:nvCxnSpPr>
        <p:spPr>
          <a:xfrm flipV="1">
            <a:off x="5431332" y="1774385"/>
            <a:ext cx="1065272" cy="1284281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1 55"/>
          <p:cNvCxnSpPr>
            <a:endCxn id="39" idx="1"/>
          </p:cNvCxnSpPr>
          <p:nvPr/>
        </p:nvCxnSpPr>
        <p:spPr>
          <a:xfrm flipV="1">
            <a:off x="5583732" y="2210617"/>
            <a:ext cx="912871" cy="100045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1 56"/>
          <p:cNvCxnSpPr>
            <a:endCxn id="40" idx="1"/>
          </p:cNvCxnSpPr>
          <p:nvPr/>
        </p:nvCxnSpPr>
        <p:spPr>
          <a:xfrm flipV="1">
            <a:off x="5661471" y="2634782"/>
            <a:ext cx="835131" cy="69331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ttore 1 57"/>
          <p:cNvCxnSpPr>
            <a:stCxn id="43" idx="1"/>
          </p:cNvCxnSpPr>
          <p:nvPr/>
        </p:nvCxnSpPr>
        <p:spPr>
          <a:xfrm flipH="1">
            <a:off x="5661471" y="3860615"/>
            <a:ext cx="820715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ttore 1 59"/>
          <p:cNvCxnSpPr>
            <a:stCxn id="42" idx="1"/>
          </p:cNvCxnSpPr>
          <p:nvPr/>
        </p:nvCxnSpPr>
        <p:spPr>
          <a:xfrm flipH="1">
            <a:off x="5703360" y="3453653"/>
            <a:ext cx="778827" cy="62079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1 62"/>
          <p:cNvCxnSpPr>
            <a:stCxn id="41" idx="1"/>
          </p:cNvCxnSpPr>
          <p:nvPr/>
        </p:nvCxnSpPr>
        <p:spPr>
          <a:xfrm flipH="1">
            <a:off x="5687198" y="3058526"/>
            <a:ext cx="803227" cy="363399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ttore 1 70"/>
          <p:cNvCxnSpPr>
            <a:endCxn id="30" idx="3"/>
          </p:cNvCxnSpPr>
          <p:nvPr/>
        </p:nvCxnSpPr>
        <p:spPr>
          <a:xfrm flipH="1">
            <a:off x="3008868" y="3927353"/>
            <a:ext cx="947667" cy="28622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ttore 1 73"/>
          <p:cNvCxnSpPr>
            <a:endCxn id="29" idx="3"/>
          </p:cNvCxnSpPr>
          <p:nvPr/>
        </p:nvCxnSpPr>
        <p:spPr>
          <a:xfrm flipH="1">
            <a:off x="3008867" y="4031679"/>
            <a:ext cx="1034687" cy="59187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ttore 1 74"/>
          <p:cNvCxnSpPr>
            <a:endCxn id="28" idx="3"/>
          </p:cNvCxnSpPr>
          <p:nvPr/>
        </p:nvCxnSpPr>
        <p:spPr>
          <a:xfrm flipH="1">
            <a:off x="3017107" y="4148954"/>
            <a:ext cx="1166203" cy="85890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ttore 1 77"/>
          <p:cNvCxnSpPr>
            <a:endCxn id="27" idx="3"/>
          </p:cNvCxnSpPr>
          <p:nvPr/>
        </p:nvCxnSpPr>
        <p:spPr>
          <a:xfrm flipH="1">
            <a:off x="3017107" y="4238701"/>
            <a:ext cx="1280238" cy="117628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ttore 1 80"/>
          <p:cNvCxnSpPr/>
          <p:nvPr/>
        </p:nvCxnSpPr>
        <p:spPr>
          <a:xfrm flipH="1">
            <a:off x="2983281" y="4314239"/>
            <a:ext cx="1415702" cy="139511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ttore 1 83"/>
          <p:cNvCxnSpPr>
            <a:endCxn id="51" idx="0"/>
          </p:cNvCxnSpPr>
          <p:nvPr/>
        </p:nvCxnSpPr>
        <p:spPr>
          <a:xfrm flipH="1">
            <a:off x="3925914" y="4356848"/>
            <a:ext cx="637784" cy="1120619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ttore 1 98"/>
          <p:cNvCxnSpPr/>
          <p:nvPr/>
        </p:nvCxnSpPr>
        <p:spPr>
          <a:xfrm flipH="1" flipV="1">
            <a:off x="5080383" y="4351427"/>
            <a:ext cx="1400696" cy="141739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nettore 1 103"/>
          <p:cNvCxnSpPr>
            <a:stCxn id="45" idx="1"/>
          </p:cNvCxnSpPr>
          <p:nvPr/>
        </p:nvCxnSpPr>
        <p:spPr>
          <a:xfrm flipH="1" flipV="1">
            <a:off x="5273619" y="4264259"/>
            <a:ext cx="1216806" cy="120765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nettore 1 105"/>
          <p:cNvCxnSpPr>
            <a:stCxn id="46" idx="1"/>
          </p:cNvCxnSpPr>
          <p:nvPr/>
        </p:nvCxnSpPr>
        <p:spPr>
          <a:xfrm flipH="1" flipV="1">
            <a:off x="5424215" y="4163449"/>
            <a:ext cx="1066210" cy="90133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ttore 1 107"/>
          <p:cNvCxnSpPr>
            <a:stCxn id="47" idx="1"/>
          </p:cNvCxnSpPr>
          <p:nvPr/>
        </p:nvCxnSpPr>
        <p:spPr>
          <a:xfrm flipH="1" flipV="1">
            <a:off x="5547156" y="4029506"/>
            <a:ext cx="935029" cy="65098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nettore 1 109"/>
          <p:cNvCxnSpPr>
            <a:stCxn id="48" idx="1"/>
          </p:cNvCxnSpPr>
          <p:nvPr/>
        </p:nvCxnSpPr>
        <p:spPr>
          <a:xfrm flipH="1" flipV="1">
            <a:off x="5583732" y="3949933"/>
            <a:ext cx="898454" cy="32057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3216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196</TotalTime>
  <Words>234</Words>
  <Application>Microsoft Office PowerPoint</Application>
  <PresentationFormat>Personalizzato</PresentationFormat>
  <Paragraphs>29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Meri Ripalvella</dc:creator>
  <cp:lastModifiedBy>Consuelo Giungi</cp:lastModifiedBy>
  <cp:revision>41</cp:revision>
  <dcterms:created xsi:type="dcterms:W3CDTF">2022-05-04T11:22:12Z</dcterms:created>
  <dcterms:modified xsi:type="dcterms:W3CDTF">2024-04-24T09:53:28Z</dcterms:modified>
</cp:coreProperties>
</file>