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43697" y="535459"/>
            <a:ext cx="559935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 smtClean="0"/>
              <a:t>TRASPARENZA – Enti pubblici </a:t>
            </a:r>
            <a:r>
              <a:rPr lang="it-IT" sz="1900" b="1" dirty="0" smtClean="0"/>
              <a:t>vigilati (al </a:t>
            </a:r>
            <a:r>
              <a:rPr lang="it-IT" sz="1900" b="1" dirty="0" smtClean="0"/>
              <a:t>31/12/2022) </a:t>
            </a:r>
          </a:p>
          <a:p>
            <a:r>
              <a:rPr lang="it-IT" sz="1600" dirty="0" smtClean="0"/>
              <a:t>(d.lgs. 33/2013 – art. </a:t>
            </a:r>
            <a:r>
              <a:rPr lang="it-IT" sz="1600" dirty="0"/>
              <a:t>22, </a:t>
            </a:r>
            <a:r>
              <a:rPr lang="it-IT" sz="1600" dirty="0" smtClean="0"/>
              <a:t>c.1</a:t>
            </a:r>
            <a:r>
              <a:rPr lang="it-IT" sz="1600" dirty="0"/>
              <a:t>, lett. </a:t>
            </a:r>
            <a:r>
              <a:rPr lang="it-IT" sz="1600" dirty="0" smtClean="0"/>
              <a:t>a)</a:t>
            </a:r>
            <a:endParaRPr lang="it-IT" sz="16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87" y="686207"/>
            <a:ext cx="1316583" cy="637327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3883505" y="2825428"/>
            <a:ext cx="1819854" cy="1556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REGIONE UMBRIA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10860" y="1530472"/>
            <a:ext cx="2339545" cy="354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ADiSU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Agenzia per il diritto allo studio universitario dell'Umbria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683740" y="1982624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Agenzia Forestale regionale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683739" y="2406789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ARPA Umbria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Agenzia Regionale per la Protezione Ambientale 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677562" y="283053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ARPAL </a:t>
            </a:r>
            <a:r>
              <a:rPr lang="it-IT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Umbria </a:t>
            </a: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Agenzia regionale per le politiche attive del lavoro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669324" y="3225660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ATER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Azienda territoriale per l'edilizia residenziale della Regione Umbria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69323" y="36326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 </a:t>
            </a: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Agenzia Umbria Ricerche</a:t>
            </a:r>
            <a:endPara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77562" y="5687838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USL - </a:t>
            </a: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sanitaria locale Umbria n. 2 </a:t>
            </a:r>
            <a:endPara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677562" y="52439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</a:t>
            </a:r>
            <a:r>
              <a:rPr lang="it-IT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 - </a:t>
            </a: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sanitaria locale Umbria </a:t>
            </a: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1 </a:t>
            </a:r>
            <a:endPara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677562" y="483679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 di Terni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669322" y="445249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 di Perugia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669323" y="404251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Autorità umbra per rifiuti e idrico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6496604" y="1597138"/>
            <a:ext cx="2339545" cy="354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EAUT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 </a:t>
            </a:r>
            <a:r>
              <a:rPr lang="fr-F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Acque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Umbre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Toscane</a:t>
            </a:r>
            <a:endPara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6496603" y="203955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Scuola Umbra di Amministrazione Pubblica </a:t>
            </a: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Villa Umbra</a:t>
            </a:r>
            <a:endPara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6496602" y="2463718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di Bonifica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Tevere Nera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6490425" y="288746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di Bonifica della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di Chiana Romana e Val di Paglia</a:t>
            </a:r>
          </a:p>
        </p:txBody>
      </p:sp>
      <p:sp>
        <p:nvSpPr>
          <p:cNvPr id="42" name="Rettangolo 41"/>
          <p:cNvSpPr/>
          <p:nvPr/>
        </p:nvSpPr>
        <p:spPr>
          <a:xfrm>
            <a:off x="6482187" y="3282589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della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Bonificazione Umbra</a:t>
            </a:r>
          </a:p>
        </p:txBody>
      </p:sp>
      <p:sp>
        <p:nvSpPr>
          <p:cNvPr id="43" name="Rettangolo 42"/>
          <p:cNvSpPr/>
          <p:nvPr/>
        </p:nvSpPr>
        <p:spPr>
          <a:xfrm>
            <a:off x="6482186" y="3689551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</a:t>
            </a: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Valnerina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6490425" y="5681655"/>
            <a:ext cx="2339545" cy="405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CEDRAV</a:t>
            </a:r>
            <a:r>
              <a:rPr lang="it-IT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per la Documentazione e la ricerca antropologica in 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Valnerina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nella Dorsale Appenninica Umbra 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6490425" y="5300851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Umbria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6490425" y="48937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Associazione dei comuni Trasimeno medio Tevere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6482185" y="45094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Monti Martani, </a:t>
            </a:r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Serano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Subasio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8" name="Rettangolo 47"/>
          <p:cNvSpPr/>
          <p:nvPr/>
        </p:nvSpPr>
        <p:spPr>
          <a:xfrm>
            <a:off x="6482186" y="409944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Orvietano, Narnese, Amerino, Tuderte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3213302" y="1312323"/>
            <a:ext cx="1417233" cy="5726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ISUC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Istituto per la Storia dell'Umbria Contemporanea </a:t>
            </a:r>
          </a:p>
        </p:txBody>
      </p:sp>
      <p:sp>
        <p:nvSpPr>
          <p:cNvPr id="50" name="Rettangolo 49"/>
          <p:cNvSpPr/>
          <p:nvPr/>
        </p:nvSpPr>
        <p:spPr>
          <a:xfrm>
            <a:off x="4793432" y="1319350"/>
            <a:ext cx="1500798" cy="5656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Istituto zooprofilattico sperimentale dell'Umbria e delle Marche</a:t>
            </a:r>
          </a:p>
        </p:txBody>
      </p:sp>
      <p:sp>
        <p:nvSpPr>
          <p:cNvPr id="51" name="Rettangolo 50"/>
          <p:cNvSpPr/>
          <p:nvPr/>
        </p:nvSpPr>
        <p:spPr>
          <a:xfrm>
            <a:off x="3213302" y="5477467"/>
            <a:ext cx="1425224" cy="532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Vivaistica Regionale </a:t>
            </a: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Umbraflor</a:t>
            </a:r>
            <a:endParaRPr lang="it-IT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876997" y="5486661"/>
            <a:ext cx="1417233" cy="549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per le pari opportunità</a:t>
            </a:r>
          </a:p>
        </p:txBody>
      </p:sp>
      <p:cxnSp>
        <p:nvCxnSpPr>
          <p:cNvPr id="54" name="Connettore 1 53"/>
          <p:cNvCxnSpPr>
            <a:stCxn id="7" idx="1"/>
          </p:cNvCxnSpPr>
          <p:nvPr/>
        </p:nvCxnSpPr>
        <p:spPr>
          <a:xfrm flipH="1" flipV="1">
            <a:off x="3058256" y="1832448"/>
            <a:ext cx="1091760" cy="122091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5081320" y="1861881"/>
            <a:ext cx="372682" cy="98923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 flipH="1" flipV="1">
            <a:off x="3015432" y="2176648"/>
            <a:ext cx="1028122" cy="99486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 flipH="1" flipV="1">
            <a:off x="3018361" y="3399665"/>
            <a:ext cx="874320" cy="14709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 flipH="1" flipV="1">
            <a:off x="3023285" y="2562989"/>
            <a:ext cx="933250" cy="69827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flipH="1" flipV="1">
            <a:off x="3008734" y="3001439"/>
            <a:ext cx="913184" cy="42048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H="1" flipV="1">
            <a:off x="3987823" y="1859585"/>
            <a:ext cx="397401" cy="106715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endCxn id="23" idx="3"/>
          </p:cNvCxnSpPr>
          <p:nvPr/>
        </p:nvCxnSpPr>
        <p:spPr>
          <a:xfrm flipH="1">
            <a:off x="3008868" y="3803686"/>
            <a:ext cx="9130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 flipV="1">
            <a:off x="4937497" y="4372001"/>
            <a:ext cx="516505" cy="111466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>
            <a:endCxn id="38" idx="1"/>
          </p:cNvCxnSpPr>
          <p:nvPr/>
        </p:nvCxnSpPr>
        <p:spPr>
          <a:xfrm flipV="1">
            <a:off x="5431332" y="1774385"/>
            <a:ext cx="1065272" cy="128428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endCxn id="39" idx="1"/>
          </p:cNvCxnSpPr>
          <p:nvPr/>
        </p:nvCxnSpPr>
        <p:spPr>
          <a:xfrm flipV="1">
            <a:off x="5583732" y="2210617"/>
            <a:ext cx="912871" cy="100045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endCxn id="40" idx="1"/>
          </p:cNvCxnSpPr>
          <p:nvPr/>
        </p:nvCxnSpPr>
        <p:spPr>
          <a:xfrm flipV="1">
            <a:off x="5661471" y="2634782"/>
            <a:ext cx="835131" cy="69331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stCxn id="43" idx="1"/>
          </p:cNvCxnSpPr>
          <p:nvPr/>
        </p:nvCxnSpPr>
        <p:spPr>
          <a:xfrm flipH="1">
            <a:off x="5661471" y="3860615"/>
            <a:ext cx="820715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stCxn id="42" idx="1"/>
          </p:cNvCxnSpPr>
          <p:nvPr/>
        </p:nvCxnSpPr>
        <p:spPr>
          <a:xfrm flipH="1">
            <a:off x="5703360" y="3453653"/>
            <a:ext cx="778827" cy="6207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41" idx="1"/>
          </p:cNvCxnSpPr>
          <p:nvPr/>
        </p:nvCxnSpPr>
        <p:spPr>
          <a:xfrm flipH="1">
            <a:off x="5687198" y="3058526"/>
            <a:ext cx="803227" cy="36339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endCxn id="30" idx="3"/>
          </p:cNvCxnSpPr>
          <p:nvPr/>
        </p:nvCxnSpPr>
        <p:spPr>
          <a:xfrm flipH="1">
            <a:off x="3008868" y="3927353"/>
            <a:ext cx="947667" cy="28622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endCxn id="29" idx="3"/>
          </p:cNvCxnSpPr>
          <p:nvPr/>
        </p:nvCxnSpPr>
        <p:spPr>
          <a:xfrm flipH="1">
            <a:off x="3008867" y="4031679"/>
            <a:ext cx="1034687" cy="59187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endCxn id="28" idx="3"/>
          </p:cNvCxnSpPr>
          <p:nvPr/>
        </p:nvCxnSpPr>
        <p:spPr>
          <a:xfrm flipH="1">
            <a:off x="3017107" y="4148954"/>
            <a:ext cx="1166203" cy="85890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>
            <a:endCxn id="27" idx="3"/>
          </p:cNvCxnSpPr>
          <p:nvPr/>
        </p:nvCxnSpPr>
        <p:spPr>
          <a:xfrm flipH="1">
            <a:off x="3017107" y="4238701"/>
            <a:ext cx="1280238" cy="117628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 flipH="1">
            <a:off x="2983281" y="4314239"/>
            <a:ext cx="1415702" cy="139511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endCxn id="51" idx="0"/>
          </p:cNvCxnSpPr>
          <p:nvPr/>
        </p:nvCxnSpPr>
        <p:spPr>
          <a:xfrm flipH="1">
            <a:off x="3925914" y="4356848"/>
            <a:ext cx="637784" cy="112061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 flipH="1" flipV="1">
            <a:off x="5080383" y="4351427"/>
            <a:ext cx="1400696" cy="141739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1 103"/>
          <p:cNvCxnSpPr>
            <a:stCxn id="45" idx="1"/>
          </p:cNvCxnSpPr>
          <p:nvPr/>
        </p:nvCxnSpPr>
        <p:spPr>
          <a:xfrm flipH="1" flipV="1">
            <a:off x="5273619" y="4264259"/>
            <a:ext cx="1216806" cy="12076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>
            <a:stCxn id="46" idx="1"/>
          </p:cNvCxnSpPr>
          <p:nvPr/>
        </p:nvCxnSpPr>
        <p:spPr>
          <a:xfrm flipH="1" flipV="1">
            <a:off x="5424215" y="4163449"/>
            <a:ext cx="1066210" cy="90133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47" idx="1"/>
          </p:cNvCxnSpPr>
          <p:nvPr/>
        </p:nvCxnSpPr>
        <p:spPr>
          <a:xfrm flipH="1" flipV="1">
            <a:off x="5547156" y="4029506"/>
            <a:ext cx="935029" cy="65098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>
            <a:stCxn id="48" idx="1"/>
          </p:cNvCxnSpPr>
          <p:nvPr/>
        </p:nvCxnSpPr>
        <p:spPr>
          <a:xfrm flipH="1" flipV="1">
            <a:off x="5583732" y="3949933"/>
            <a:ext cx="898454" cy="32057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2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230</Words>
  <Application>Microsoft Office PowerPoint</Application>
  <PresentationFormat>Personalizzato</PresentationFormat>
  <Paragraphs>29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Catia Serraiocco</cp:lastModifiedBy>
  <cp:revision>40</cp:revision>
  <dcterms:created xsi:type="dcterms:W3CDTF">2022-05-04T11:22:12Z</dcterms:created>
  <dcterms:modified xsi:type="dcterms:W3CDTF">2023-07-05T10:42:19Z</dcterms:modified>
</cp:coreProperties>
</file>