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</p:sldIdLst>
  <p:sldSz cx="9672638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1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843E67-82E9-49DD-B270-1B5B75F0FFA0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7BA4A152-0C36-4E85-AF8F-CE59657C5FFB}">
      <dgm:prSet phldrT="[Testo]" custT="1"/>
      <dgm:spPr>
        <a:solidFill>
          <a:schemeClr val="accent6"/>
        </a:solidFill>
      </dgm:spPr>
      <dgm:t>
        <a:bodyPr/>
        <a:lstStyle/>
        <a:p>
          <a:r>
            <a:rPr lang="it-IT" sz="1800" b="1" dirty="0">
              <a:latin typeface="Arial" panose="020B0604020202020204" pitchFamily="34" charset="0"/>
              <a:cs typeface="Arial" panose="020B0604020202020204" pitchFamily="34" charset="0"/>
            </a:rPr>
            <a:t>REGIONE UMBRIA</a:t>
          </a:r>
        </a:p>
      </dgm:t>
    </dgm:pt>
    <dgm:pt modelId="{A223F6F3-27F4-42AE-BC6C-3333B2DD91DF}" type="parTrans" cxnId="{FE8469E2-FF0A-4A7A-ACE9-320DA6E93785}">
      <dgm:prSet/>
      <dgm:spPr/>
      <dgm:t>
        <a:bodyPr/>
        <a:lstStyle/>
        <a:p>
          <a:endParaRPr lang="it-IT"/>
        </a:p>
      </dgm:t>
    </dgm:pt>
    <dgm:pt modelId="{F3D71A40-AD1B-40B9-A9DA-C001B252DC0A}" type="sibTrans" cxnId="{FE8469E2-FF0A-4A7A-ACE9-320DA6E93785}">
      <dgm:prSet/>
      <dgm:spPr/>
      <dgm:t>
        <a:bodyPr/>
        <a:lstStyle/>
        <a:p>
          <a:endParaRPr lang="it-IT"/>
        </a:p>
      </dgm:t>
    </dgm:pt>
    <dgm:pt modelId="{B98FBA20-E3AC-4F27-B913-151C3881BE6F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1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SASE </a:t>
          </a:r>
          <a:r>
            <a:rPr lang="it-IT" sz="1000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S.p.A</a:t>
          </a:r>
          <a:endParaRPr lang="it-IT" sz="10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(35,96% tramite </a:t>
          </a:r>
        </a:p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Sviluppumbria S.p.A.)</a:t>
          </a:r>
        </a:p>
      </dgm:t>
    </dgm:pt>
    <dgm:pt modelId="{153429E9-3150-40A6-9319-17CF0DA36813}" type="parTrans" cxnId="{27FBBE7D-FA35-4F97-AA39-EBD430520EFB}">
      <dgm:prSet/>
      <dgm:spPr/>
      <dgm:t>
        <a:bodyPr/>
        <a:lstStyle/>
        <a:p>
          <a:endParaRPr lang="it-IT"/>
        </a:p>
      </dgm:t>
    </dgm:pt>
    <dgm:pt modelId="{7543C7C2-E35B-44A4-809F-21AFE46CBF13}" type="sibTrans" cxnId="{27FBBE7D-FA35-4F97-AA39-EBD430520EFB}">
      <dgm:prSet/>
      <dgm:spPr/>
      <dgm:t>
        <a:bodyPr/>
        <a:lstStyle/>
        <a:p>
          <a:endParaRPr lang="it-IT"/>
        </a:p>
      </dgm:t>
    </dgm:pt>
    <dgm:pt modelId="{5BC5C219-62E6-43EF-AEFF-B420F35ACEC2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1000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Umbriafiere</a:t>
          </a:r>
          <a:r>
            <a:rPr lang="it-IT" sz="1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S.p.A.</a:t>
          </a:r>
        </a:p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(50,00% tramite Sviluppumbria S.p.A.)</a:t>
          </a:r>
        </a:p>
      </dgm:t>
    </dgm:pt>
    <dgm:pt modelId="{74DB3F57-67E0-430B-8072-E967E14F9D0C}" type="parTrans" cxnId="{EA7979DB-68BD-4DF1-859C-7434575168AA}">
      <dgm:prSet/>
      <dgm:spPr/>
      <dgm:t>
        <a:bodyPr/>
        <a:lstStyle/>
        <a:p>
          <a:endParaRPr lang="it-IT"/>
        </a:p>
      </dgm:t>
    </dgm:pt>
    <dgm:pt modelId="{F1B55C77-FB81-4400-8AE6-59AE4C8EC97A}" type="sibTrans" cxnId="{EA7979DB-68BD-4DF1-859C-7434575168AA}">
      <dgm:prSet/>
      <dgm:spPr/>
      <dgm:t>
        <a:bodyPr/>
        <a:lstStyle/>
        <a:p>
          <a:endParaRPr lang="it-IT"/>
        </a:p>
      </dgm:t>
    </dgm:pt>
    <dgm:pt modelId="{555460AB-2127-4220-9446-F1F7CF87F45A}" type="pres">
      <dgm:prSet presAssocID="{BC843E67-82E9-49DD-B270-1B5B75F0FFA0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FE77FFF-E57C-4A9A-B9E5-E45FDC6B0A3D}" type="pres">
      <dgm:prSet presAssocID="{7BA4A152-0C36-4E85-AF8F-CE59657C5FFB}" presName="centerShape" presStyleLbl="node0" presStyleIdx="0" presStyleCnt="1" custScaleX="146930" custScaleY="132202" custLinFactNeighborX="-1073" custLinFactNeighborY="-27466"/>
      <dgm:spPr/>
    </dgm:pt>
    <dgm:pt modelId="{60F0BF38-F923-42B7-B7BE-C23C479F5551}" type="pres">
      <dgm:prSet presAssocID="{153429E9-3150-40A6-9319-17CF0DA36813}" presName="Name9" presStyleLbl="parChTrans1D2" presStyleIdx="0" presStyleCnt="2"/>
      <dgm:spPr/>
    </dgm:pt>
    <dgm:pt modelId="{AFABC561-4DF5-427C-8EF4-CE593CC2558D}" type="pres">
      <dgm:prSet presAssocID="{153429E9-3150-40A6-9319-17CF0DA36813}" presName="connTx" presStyleLbl="parChTrans1D2" presStyleIdx="0" presStyleCnt="2"/>
      <dgm:spPr/>
    </dgm:pt>
    <dgm:pt modelId="{CE905495-8CB0-4F2A-B173-46715D479FDA}" type="pres">
      <dgm:prSet presAssocID="{B98FBA20-E3AC-4F27-B913-151C3881BE6F}" presName="node" presStyleLbl="node1" presStyleIdx="0" presStyleCnt="2" custScaleX="160690" custRadScaleRad="163763" custRadScaleInc="123120">
        <dgm:presLayoutVars>
          <dgm:bulletEnabled val="1"/>
        </dgm:presLayoutVars>
      </dgm:prSet>
      <dgm:spPr/>
    </dgm:pt>
    <dgm:pt modelId="{F4622A47-A6E1-4699-B3E3-EEB5A7532CBC}" type="pres">
      <dgm:prSet presAssocID="{74DB3F57-67E0-430B-8072-E967E14F9D0C}" presName="Name9" presStyleLbl="parChTrans1D2" presStyleIdx="1" presStyleCnt="2"/>
      <dgm:spPr/>
    </dgm:pt>
    <dgm:pt modelId="{1C889C9E-27CE-45EC-8174-061D72398AF0}" type="pres">
      <dgm:prSet presAssocID="{74DB3F57-67E0-430B-8072-E967E14F9D0C}" presName="connTx" presStyleLbl="parChTrans1D2" presStyleIdx="1" presStyleCnt="2"/>
      <dgm:spPr/>
    </dgm:pt>
    <dgm:pt modelId="{D42AB848-D2C4-41B7-957E-C3AF7EAA8A75}" type="pres">
      <dgm:prSet presAssocID="{5BC5C219-62E6-43EF-AEFF-B420F35ACEC2}" presName="node" presStyleLbl="node1" presStyleIdx="1" presStyleCnt="2" custScaleX="137787" custRadScaleRad="173979" custRadScaleInc="79149">
        <dgm:presLayoutVars>
          <dgm:bulletEnabled val="1"/>
        </dgm:presLayoutVars>
      </dgm:prSet>
      <dgm:spPr/>
    </dgm:pt>
  </dgm:ptLst>
  <dgm:cxnLst>
    <dgm:cxn modelId="{A884673C-FB0D-44DA-A612-9D852D0584B6}" type="presOf" srcId="{153429E9-3150-40A6-9319-17CF0DA36813}" destId="{60F0BF38-F923-42B7-B7BE-C23C479F5551}" srcOrd="0" destOrd="0" presId="urn:microsoft.com/office/officeart/2005/8/layout/radial1"/>
    <dgm:cxn modelId="{5E846947-2798-44FC-A812-7DCA2F18B8A6}" type="presOf" srcId="{74DB3F57-67E0-430B-8072-E967E14F9D0C}" destId="{1C889C9E-27CE-45EC-8174-061D72398AF0}" srcOrd="1" destOrd="0" presId="urn:microsoft.com/office/officeart/2005/8/layout/radial1"/>
    <dgm:cxn modelId="{F7BDF051-E5DA-43D9-BB04-092760952684}" type="presOf" srcId="{7BA4A152-0C36-4E85-AF8F-CE59657C5FFB}" destId="{3FE77FFF-E57C-4A9A-B9E5-E45FDC6B0A3D}" srcOrd="0" destOrd="0" presId="urn:microsoft.com/office/officeart/2005/8/layout/radial1"/>
    <dgm:cxn modelId="{AE55AC76-5C7E-4F92-A06E-2E8A77FD8186}" type="presOf" srcId="{BC843E67-82E9-49DD-B270-1B5B75F0FFA0}" destId="{555460AB-2127-4220-9446-F1F7CF87F45A}" srcOrd="0" destOrd="0" presId="urn:microsoft.com/office/officeart/2005/8/layout/radial1"/>
    <dgm:cxn modelId="{27FBBE7D-FA35-4F97-AA39-EBD430520EFB}" srcId="{7BA4A152-0C36-4E85-AF8F-CE59657C5FFB}" destId="{B98FBA20-E3AC-4F27-B913-151C3881BE6F}" srcOrd="0" destOrd="0" parTransId="{153429E9-3150-40A6-9319-17CF0DA36813}" sibTransId="{7543C7C2-E35B-44A4-809F-21AFE46CBF13}"/>
    <dgm:cxn modelId="{B02480C8-5B6F-4869-B4A9-C10051D04114}" type="presOf" srcId="{153429E9-3150-40A6-9319-17CF0DA36813}" destId="{AFABC561-4DF5-427C-8EF4-CE593CC2558D}" srcOrd="1" destOrd="0" presId="urn:microsoft.com/office/officeart/2005/8/layout/radial1"/>
    <dgm:cxn modelId="{5C0936D5-FB15-487F-BD68-C51701C883B2}" type="presOf" srcId="{B98FBA20-E3AC-4F27-B913-151C3881BE6F}" destId="{CE905495-8CB0-4F2A-B173-46715D479FDA}" srcOrd="0" destOrd="0" presId="urn:microsoft.com/office/officeart/2005/8/layout/radial1"/>
    <dgm:cxn modelId="{EA7979DB-68BD-4DF1-859C-7434575168AA}" srcId="{7BA4A152-0C36-4E85-AF8F-CE59657C5FFB}" destId="{5BC5C219-62E6-43EF-AEFF-B420F35ACEC2}" srcOrd="1" destOrd="0" parTransId="{74DB3F57-67E0-430B-8072-E967E14F9D0C}" sibTransId="{F1B55C77-FB81-4400-8AE6-59AE4C8EC97A}"/>
    <dgm:cxn modelId="{668B55DC-87A6-479C-9354-D9A2930292D0}" type="presOf" srcId="{5BC5C219-62E6-43EF-AEFF-B420F35ACEC2}" destId="{D42AB848-D2C4-41B7-957E-C3AF7EAA8A75}" srcOrd="0" destOrd="0" presId="urn:microsoft.com/office/officeart/2005/8/layout/radial1"/>
    <dgm:cxn modelId="{4F1336E1-E5A5-4BFF-86F0-0A99467FA7DA}" type="presOf" srcId="{74DB3F57-67E0-430B-8072-E967E14F9D0C}" destId="{F4622A47-A6E1-4699-B3E3-EEB5A7532CBC}" srcOrd="0" destOrd="0" presId="urn:microsoft.com/office/officeart/2005/8/layout/radial1"/>
    <dgm:cxn modelId="{FE8469E2-FF0A-4A7A-ACE9-320DA6E93785}" srcId="{BC843E67-82E9-49DD-B270-1B5B75F0FFA0}" destId="{7BA4A152-0C36-4E85-AF8F-CE59657C5FFB}" srcOrd="0" destOrd="0" parTransId="{A223F6F3-27F4-42AE-BC6C-3333B2DD91DF}" sibTransId="{F3D71A40-AD1B-40B9-A9DA-C001B252DC0A}"/>
    <dgm:cxn modelId="{71829E3F-58BE-44A6-9498-14E535222312}" type="presParOf" srcId="{555460AB-2127-4220-9446-F1F7CF87F45A}" destId="{3FE77FFF-E57C-4A9A-B9E5-E45FDC6B0A3D}" srcOrd="0" destOrd="0" presId="urn:microsoft.com/office/officeart/2005/8/layout/radial1"/>
    <dgm:cxn modelId="{263BFE9E-B89F-4F58-9DCC-FAB087FA3DC2}" type="presParOf" srcId="{555460AB-2127-4220-9446-F1F7CF87F45A}" destId="{60F0BF38-F923-42B7-B7BE-C23C479F5551}" srcOrd="1" destOrd="0" presId="urn:microsoft.com/office/officeart/2005/8/layout/radial1"/>
    <dgm:cxn modelId="{B214ECD8-7812-41C1-B330-CAC7284A9211}" type="presParOf" srcId="{60F0BF38-F923-42B7-B7BE-C23C479F5551}" destId="{AFABC561-4DF5-427C-8EF4-CE593CC2558D}" srcOrd="0" destOrd="0" presId="urn:microsoft.com/office/officeart/2005/8/layout/radial1"/>
    <dgm:cxn modelId="{83E6E9EF-5DBD-4D18-9D79-BA610CC39DDF}" type="presParOf" srcId="{555460AB-2127-4220-9446-F1F7CF87F45A}" destId="{CE905495-8CB0-4F2A-B173-46715D479FDA}" srcOrd="2" destOrd="0" presId="urn:microsoft.com/office/officeart/2005/8/layout/radial1"/>
    <dgm:cxn modelId="{C35BC504-ECF0-49D5-A19B-36A20478D259}" type="presParOf" srcId="{555460AB-2127-4220-9446-F1F7CF87F45A}" destId="{F4622A47-A6E1-4699-B3E3-EEB5A7532CBC}" srcOrd="3" destOrd="0" presId="urn:microsoft.com/office/officeart/2005/8/layout/radial1"/>
    <dgm:cxn modelId="{4BC0C9D0-4369-44DA-A8C2-AB2F4B9C500F}" type="presParOf" srcId="{F4622A47-A6E1-4699-B3E3-EEB5A7532CBC}" destId="{1C889C9E-27CE-45EC-8174-061D72398AF0}" srcOrd="0" destOrd="0" presId="urn:microsoft.com/office/officeart/2005/8/layout/radial1"/>
    <dgm:cxn modelId="{25349E99-5442-4688-A208-49D2F1F7FA4B}" type="presParOf" srcId="{555460AB-2127-4220-9446-F1F7CF87F45A}" destId="{D42AB848-D2C4-41B7-957E-C3AF7EAA8A75}" srcOrd="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E77FFF-E57C-4A9A-B9E5-E45FDC6B0A3D}">
      <dsp:nvSpPr>
        <dsp:cNvPr id="0" name=""/>
        <dsp:cNvSpPr/>
      </dsp:nvSpPr>
      <dsp:spPr>
        <a:xfrm>
          <a:off x="3121744" y="521062"/>
          <a:ext cx="1738764" cy="1564473"/>
        </a:xfrm>
        <a:prstGeom prst="ellipse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latin typeface="Arial" panose="020B0604020202020204" pitchFamily="34" charset="0"/>
              <a:cs typeface="Arial" panose="020B0604020202020204" pitchFamily="34" charset="0"/>
            </a:rPr>
            <a:t>REGIONE UMBRIA</a:t>
          </a:r>
        </a:p>
      </dsp:txBody>
      <dsp:txXfrm>
        <a:off x="3376380" y="750174"/>
        <a:ext cx="1229492" cy="1106249"/>
      </dsp:txXfrm>
    </dsp:sp>
    <dsp:sp modelId="{60F0BF38-F923-42B7-B7BE-C23C479F5551}">
      <dsp:nvSpPr>
        <dsp:cNvPr id="0" name=""/>
        <dsp:cNvSpPr/>
      </dsp:nvSpPr>
      <dsp:spPr>
        <a:xfrm rot="2164738">
          <a:off x="4536464" y="2182397"/>
          <a:ext cx="1358594" cy="26466"/>
        </a:xfrm>
        <a:custGeom>
          <a:avLst/>
          <a:gdLst/>
          <a:ahLst/>
          <a:cxnLst/>
          <a:rect l="0" t="0" r="0" b="0"/>
          <a:pathLst>
            <a:path>
              <a:moveTo>
                <a:pt x="0" y="13233"/>
              </a:moveTo>
              <a:lnTo>
                <a:pt x="1358594" y="1323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5181796" y="2161665"/>
        <a:ext cx="67929" cy="67929"/>
      </dsp:txXfrm>
    </dsp:sp>
    <dsp:sp modelId="{CE905495-8CB0-4F2A-B173-46715D479FDA}">
      <dsp:nvSpPr>
        <dsp:cNvPr id="0" name=""/>
        <dsp:cNvSpPr/>
      </dsp:nvSpPr>
      <dsp:spPr>
        <a:xfrm>
          <a:off x="5431463" y="2453903"/>
          <a:ext cx="1901599" cy="1183396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SASE </a:t>
          </a:r>
          <a:r>
            <a:rPr lang="it-IT" sz="10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S.p.A</a:t>
          </a:r>
          <a:endParaRPr lang="it-IT" sz="10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(35,96% tramite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Sviluppumbria S.p.A.)</a:t>
          </a:r>
        </a:p>
      </dsp:txBody>
      <dsp:txXfrm>
        <a:off x="5709946" y="2627207"/>
        <a:ext cx="1344633" cy="836788"/>
      </dsp:txXfrm>
    </dsp:sp>
    <dsp:sp modelId="{F4622A47-A6E1-4699-B3E3-EEB5A7532CBC}">
      <dsp:nvSpPr>
        <dsp:cNvPr id="0" name=""/>
        <dsp:cNvSpPr/>
      </dsp:nvSpPr>
      <dsp:spPr>
        <a:xfrm rot="8742089">
          <a:off x="1952600" y="2177902"/>
          <a:ext cx="1473868" cy="26466"/>
        </a:xfrm>
        <a:custGeom>
          <a:avLst/>
          <a:gdLst/>
          <a:ahLst/>
          <a:cxnLst/>
          <a:rect l="0" t="0" r="0" b="0"/>
          <a:pathLst>
            <a:path>
              <a:moveTo>
                <a:pt x="0" y="13233"/>
              </a:moveTo>
              <a:lnTo>
                <a:pt x="1473868" y="1323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652688" y="2154288"/>
        <a:ext cx="73693" cy="73693"/>
      </dsp:txXfrm>
    </dsp:sp>
    <dsp:sp modelId="{D42AB848-D2C4-41B7-957E-C3AF7EAA8A75}">
      <dsp:nvSpPr>
        <dsp:cNvPr id="0" name=""/>
        <dsp:cNvSpPr/>
      </dsp:nvSpPr>
      <dsp:spPr>
        <a:xfrm>
          <a:off x="671383" y="2419933"/>
          <a:ext cx="1630566" cy="1183396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Umbriafiere</a:t>
          </a:r>
          <a:r>
            <a:rPr lang="it-IT" sz="1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S.p.A.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(50,00% tramite Sviluppumbria S.p.A.)</a:t>
          </a:r>
        </a:p>
      </dsp:txBody>
      <dsp:txXfrm>
        <a:off x="910174" y="2593237"/>
        <a:ext cx="1152984" cy="8367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5448" y="1122363"/>
            <a:ext cx="8221742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9080" y="3602038"/>
            <a:ext cx="725447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112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4795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21982" y="365125"/>
            <a:ext cx="2085663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4994" y="365125"/>
            <a:ext cx="613608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1632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4889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957" y="1709740"/>
            <a:ext cx="834265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9957" y="4589465"/>
            <a:ext cx="834265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281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994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6773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2783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4" y="365127"/>
            <a:ext cx="834265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255" y="1681163"/>
            <a:ext cx="409197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255" y="2505075"/>
            <a:ext cx="4091979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6774" y="1681163"/>
            <a:ext cx="411213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6774" y="2505075"/>
            <a:ext cx="411213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50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6780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6684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2131" y="987427"/>
            <a:ext cx="489677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6157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12131" y="987427"/>
            <a:ext cx="489677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709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4994" y="365127"/>
            <a:ext cx="83426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4994" y="1825625"/>
            <a:ext cx="83426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4994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062" y="6356352"/>
            <a:ext cx="32645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1300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03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0" y="0"/>
            <a:ext cx="9672638" cy="535459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5" name="Immagin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21648"/>
            <a:ext cx="9672638" cy="536352"/>
          </a:xfrm>
          <a:prstGeom prst="rect">
            <a:avLst/>
          </a:prstGeom>
        </p:spPr>
      </p:pic>
      <p:sp>
        <p:nvSpPr>
          <p:cNvPr id="16" name="Rettangolo 15"/>
          <p:cNvSpPr/>
          <p:nvPr/>
        </p:nvSpPr>
        <p:spPr>
          <a:xfrm>
            <a:off x="0" y="0"/>
            <a:ext cx="543697" cy="6450227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8941" y="267729"/>
            <a:ext cx="542591" cy="6450127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543697" y="535459"/>
            <a:ext cx="73478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b="1" dirty="0"/>
              <a:t>TRASPARENZA – Società con partecipazione detenuta indirettamente (al 31/12/2021)</a:t>
            </a:r>
          </a:p>
          <a:p>
            <a:r>
              <a:rPr lang="it-IT" sz="1600" dirty="0"/>
              <a:t>(d.lgs. 33/2013 – art. 22, c. 1, lett. c)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614" y="603936"/>
            <a:ext cx="1385538" cy="670706"/>
          </a:xfrm>
          <a:prstGeom prst="rect">
            <a:avLst/>
          </a:prstGeom>
        </p:spPr>
      </p:pic>
      <p:graphicFrame>
        <p:nvGraphicFramePr>
          <p:cNvPr id="23" name="Diagramma 22"/>
          <p:cNvGraphicFramePr/>
          <p:nvPr>
            <p:extLst>
              <p:ext uri="{D42A27DB-BD31-4B8C-83A1-F6EECF244321}">
                <p14:modId xmlns:p14="http://schemas.microsoft.com/office/powerpoint/2010/main" val="3690912417"/>
              </p:ext>
            </p:extLst>
          </p:nvPr>
        </p:nvGraphicFramePr>
        <p:xfrm>
          <a:off x="716691" y="1279525"/>
          <a:ext cx="8048367" cy="4298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781099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251</TotalTime>
  <Words>67</Words>
  <Application>Microsoft Office PowerPoint</Application>
  <PresentationFormat>Personalizzato</PresentationFormat>
  <Paragraphs>8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Meri Ripalvella</dc:creator>
  <cp:lastModifiedBy>Consuelo Giungi</cp:lastModifiedBy>
  <cp:revision>47</cp:revision>
  <dcterms:created xsi:type="dcterms:W3CDTF">2022-05-04T11:22:12Z</dcterms:created>
  <dcterms:modified xsi:type="dcterms:W3CDTF">2022-05-19T14:56:31Z</dcterms:modified>
</cp:coreProperties>
</file>