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61" r:id="rId3"/>
    <p:sldId id="299" r:id="rId4"/>
    <p:sldId id="300" r:id="rId5"/>
    <p:sldId id="301" r:id="rId6"/>
    <p:sldId id="262" r:id="rId7"/>
    <p:sldId id="289" r:id="rId8"/>
    <p:sldId id="291" r:id="rId9"/>
    <p:sldId id="288" r:id="rId10"/>
    <p:sldId id="292" r:id="rId11"/>
    <p:sldId id="293" r:id="rId12"/>
    <p:sldId id="295" r:id="rId13"/>
    <p:sldId id="296" r:id="rId14"/>
    <p:sldId id="297" r:id="rId15"/>
    <p:sldId id="298" r:id="rId16"/>
    <p:sldId id="302" r:id="rId17"/>
    <p:sldId id="304" r:id="rId18"/>
    <p:sldId id="306" r:id="rId19"/>
  </p:sldIdLst>
  <p:sldSz cx="12192000" cy="6858000"/>
  <p:notesSz cx="6819900" cy="99187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e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3789"/>
    <a:srgbClr val="2C5452"/>
    <a:srgbClr val="368E8A"/>
    <a:srgbClr val="A02462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5439" autoAdjust="0"/>
  </p:normalViewPr>
  <p:slideViewPr>
    <p:cSldViewPr snapToGrid="0">
      <p:cViewPr varScale="1">
        <p:scale>
          <a:sx n="69" d="100"/>
          <a:sy n="69" d="100"/>
        </p:scale>
        <p:origin x="96" y="96"/>
      </p:cViewPr>
      <p:guideLst/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5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11-08T15:03:03.954" idx="1">
    <p:pos x="7275" y="4217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C512D7B-15CE-49F7-9B26-A9704C38A8CA}" type="datetime1">
              <a:rPr lang="it-IT" smtClean="0"/>
              <a:t>22/11/2021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88A6FB-9CB3-4CCC-A6F5-E192EE21C976}" type="datetime1">
              <a:rPr lang="it-IT" smtClean="0"/>
              <a:pPr/>
              <a:t>22/11/2021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73374"/>
            <a:ext cx="545592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Modifica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924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78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1135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4302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226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6109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8649DAF-093F-4482-AA38-346E9A2DEE94}" type="slidenum">
              <a:rPr lang="it-IT" smtClean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876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gnaposto immagine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936000"/>
          </a:xfrm>
          <a:solidFill>
            <a:schemeClr val="tx1">
              <a:alpha val="90000"/>
            </a:schemeClr>
          </a:solidFill>
        </p:spPr>
        <p:txBody>
          <a:bodyPr lIns="216000" tIns="144000" rIns="216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5" name="Connettore diritto 4" descr="Linea di divisione diapositiva titolo&#10;">
            <a:extLst>
              <a:ext uri="{FF2B5EF4-FFF2-40B4-BE49-F238E27FC236}">
                <a16:creationId xmlns=""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gnaposto immagine 5">
            <a:extLst>
              <a:ext uri="{FF2B5EF4-FFF2-40B4-BE49-F238E27FC236}">
                <a16:creationId xmlns="" xmlns:a16="http://schemas.microsoft.com/office/drawing/2014/main" id="{C41AA1B3-8A3B-4B1B-A759-E2D764177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904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unti elenco immagine a de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e 34">
            <a:extLst>
              <a:ext uri="{FF2B5EF4-FFF2-40B4-BE49-F238E27FC236}">
                <a16:creationId xmlns=""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148561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Ovale 32">
            <a:extLst>
              <a:ext uri="{FF2B5EF4-FFF2-40B4-BE49-F238E27FC236}">
                <a16:creationId xmlns=""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305024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Ovale 33">
            <a:extLst>
              <a:ext uri="{FF2B5EF4-FFF2-40B4-BE49-F238E27FC236}">
                <a16:creationId xmlns=""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6079475" y="461488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995254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95254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95254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36" name="Ovale 35">
            <a:extLst>
              <a:ext uri="{FF2B5EF4-FFF2-40B4-BE49-F238E27FC236}">
                <a16:creationId xmlns=""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1501532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Ovale 36">
            <a:extLst>
              <a:ext uri="{FF2B5EF4-FFF2-40B4-BE49-F238E27FC236}">
                <a16:creationId xmlns=""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3066168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Ovale 40">
            <a:extLst>
              <a:ext uri="{FF2B5EF4-FFF2-40B4-BE49-F238E27FC236}">
                <a16:creationId xmlns=""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1618916" y="4630804"/>
            <a:ext cx="1133554" cy="113355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3" name="Segnaposto testo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78460" y="1819511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44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78460" y="3384147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45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78460" y="4948783"/>
            <a:ext cx="2729455" cy="432000"/>
          </a:xfrm>
        </p:spPr>
        <p:txBody>
          <a:bodyPr rtlCol="0"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</p:spTree>
    <p:extLst>
      <p:ext uri="{BB962C8B-B14F-4D97-AF65-F5344CB8AC3E}">
        <p14:creationId xmlns:p14="http://schemas.microsoft.com/office/powerpoint/2010/main" val="19117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 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e 17">
            <a:extLst>
              <a:ext uri="{FF2B5EF4-FFF2-40B4-BE49-F238E27FC236}">
                <a16:creationId xmlns=""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Ovale 16">
            <a:extLst>
              <a:ext uri="{FF2B5EF4-FFF2-40B4-BE49-F238E27FC236}">
                <a16:creationId xmlns=""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Ovale 18">
            <a:extLst>
              <a:ext uri="{FF2B5EF4-FFF2-40B4-BE49-F238E27FC236}">
                <a16:creationId xmlns=""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=""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20" name="Segnaposto immagine 3">
            <a:extLst>
              <a:ext uri="{FF2B5EF4-FFF2-40B4-BE49-F238E27FC236}">
                <a16:creationId xmlns=""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597765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1" name="Segnaposto immagine 3">
            <a:extLst>
              <a:ext uri="{FF2B5EF4-FFF2-40B4-BE49-F238E27FC236}">
                <a16:creationId xmlns=""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545459" y="2358091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2" name="Segnaposto immagine 3">
            <a:extLst>
              <a:ext uri="{FF2B5EF4-FFF2-40B4-BE49-F238E27FC236}">
                <a16:creationId xmlns=""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494550" y="2358090"/>
            <a:ext cx="1107962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002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zione numeri grand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testo 3">
            <a:extLst>
              <a:ext uri="{FF2B5EF4-FFF2-40B4-BE49-F238E27FC236}">
                <a16:creationId xmlns="" xmlns:a16="http://schemas.microsoft.com/office/drawing/2014/main" id="{E6E9DC6E-6F00-46BA-B990-095D92A358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79984"/>
            <a:ext cx="4348065" cy="43480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sezione</a:t>
            </a:r>
          </a:p>
        </p:txBody>
      </p:sp>
      <p:sp>
        <p:nvSpPr>
          <p:cNvPr id="27" name="Segnaposto testo 9">
            <a:extLst>
              <a:ext uri="{FF2B5EF4-FFF2-40B4-BE49-F238E27FC236}">
                <a16:creationId xmlns="" xmlns:a16="http://schemas.microsoft.com/office/drawing/2014/main" id="{76D2E128-93A5-440C-A234-55AC27F90F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54721"/>
            <a:ext cx="3998591" cy="399859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28" name="Segnaposto testo 9">
            <a:extLst>
              <a:ext uri="{FF2B5EF4-FFF2-40B4-BE49-F238E27FC236}">
                <a16:creationId xmlns="" xmlns:a16="http://schemas.microsoft.com/office/drawing/2014/main" id="{315814FC-F14E-4ECD-A97E-869936E55D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193897"/>
            <a:ext cx="3120238" cy="312023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it-IT" dirty="0"/>
              <a:t>Intestazione sezione</a:t>
            </a:r>
          </a:p>
        </p:txBody>
      </p:sp>
      <p:sp>
        <p:nvSpPr>
          <p:cNvPr id="16" name="Figura a mano libera: Forma 15">
            <a:extLst>
              <a:ext uri="{FF2B5EF4-FFF2-40B4-BE49-F238E27FC236}">
                <a16:creationId xmlns="" xmlns:a16="http://schemas.microsoft.com/office/drawing/2014/main" id="{D850331C-9383-4367-8C09-8FBE227C98B4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7" name="Figura a mano libera: Forma 16">
            <a:extLst>
              <a:ext uri="{FF2B5EF4-FFF2-40B4-BE49-F238E27FC236}">
                <a16:creationId xmlns="" xmlns:a16="http://schemas.microsoft.com/office/drawing/2014/main" id="{D5AADDFA-0151-46BA-B788-3C5B8FC5B5FD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="" xmlns:a16="http://schemas.microsoft.com/office/drawing/2014/main" id="{CC98EDD7-AC10-482C-9B0F-9EE170C1F8C4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="" xmlns:a16="http://schemas.microsoft.com/office/drawing/2014/main" id="{46C6BDBB-2B70-456D-86FB-0A63D587A509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="" xmlns:a16="http://schemas.microsoft.com/office/drawing/2014/main" id="{DD294FD8-6E9C-409A-81F3-C1E9BE998524}"/>
              </a:ext>
            </a:extLst>
          </p:cNvPr>
          <p:cNvSpPr/>
          <p:nvPr userDrawn="1"/>
        </p:nvSpPr>
        <p:spPr>
          <a:xfrm rot="13336516">
            <a:off x="137666" y="5349121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="" xmlns:a16="http://schemas.microsoft.com/office/drawing/2014/main" id="{E9CE551E-3C50-4DFC-B1F0-E75C36EB546C}"/>
              </a:ext>
            </a:extLst>
          </p:cNvPr>
          <p:cNvSpPr/>
          <p:nvPr userDrawn="1"/>
        </p:nvSpPr>
        <p:spPr>
          <a:xfrm rot="5738060">
            <a:off x="100722" y="596209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="" xmlns:a16="http://schemas.microsoft.com/office/drawing/2014/main" id="{1A30495D-C647-4038-8E7F-16125414CE5D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="" xmlns:a16="http://schemas.microsoft.com/office/drawing/2014/main" id="{487EAD8B-C2A9-4ED7-BA79-62CE2E5D80F9}"/>
              </a:ext>
            </a:extLst>
          </p:cNvPr>
          <p:cNvSpPr/>
          <p:nvPr userDrawn="1"/>
        </p:nvSpPr>
        <p:spPr>
          <a:xfrm rot="3693105">
            <a:off x="270909" y="5041123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Segnaposto testo 18">
            <a:extLst>
              <a:ext uri="{FF2B5EF4-FFF2-40B4-BE49-F238E27FC236}">
                <a16:creationId xmlns="" xmlns:a16="http://schemas.microsoft.com/office/drawing/2014/main" id="{C614E990-EC62-437B-ADF0-038FF35A2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4343" y="2505766"/>
            <a:ext cx="3374987" cy="885825"/>
          </a:xfrm>
        </p:spPr>
        <p:txBody>
          <a:bodyPr rtlCol="0" anchor="ctr"/>
          <a:lstStyle>
            <a:lvl1pPr marL="0" indent="0" algn="ctr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it-IT" dirty="0"/>
              <a:t>1</a:t>
            </a:r>
          </a:p>
        </p:txBody>
      </p:sp>
      <p:sp>
        <p:nvSpPr>
          <p:cNvPr id="32" name="Segnaposto testo 20">
            <a:extLst>
              <a:ext uri="{FF2B5EF4-FFF2-40B4-BE49-F238E27FC236}">
                <a16:creationId xmlns="" xmlns:a16="http://schemas.microsoft.com/office/drawing/2014/main" id="{A6926E00-3D05-4600-B7E9-74F56D038A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968" y="2505766"/>
            <a:ext cx="3025513" cy="885825"/>
          </a:xfrm>
        </p:spPr>
        <p:txBody>
          <a:bodyPr rtlCol="0" anchor="ctr"/>
          <a:lstStyle>
            <a:lvl1pPr marL="0" indent="0" algn="ctr">
              <a:buNone/>
              <a:defRPr sz="8000" b="1" i="0">
                <a:latin typeface="+mj-lt"/>
              </a:defRPr>
            </a:lvl1pPr>
          </a:lstStyle>
          <a:p>
            <a:pPr lvl="0" rtl="0"/>
            <a:r>
              <a:rPr lang="it-IT" dirty="0"/>
              <a:t>2</a:t>
            </a:r>
          </a:p>
        </p:txBody>
      </p:sp>
      <p:sp>
        <p:nvSpPr>
          <p:cNvPr id="33" name="Segnaposto testo 32">
            <a:extLst>
              <a:ext uri="{FF2B5EF4-FFF2-40B4-BE49-F238E27FC236}">
                <a16:creationId xmlns="" xmlns:a16="http://schemas.microsoft.com/office/drawing/2014/main" id="{56EA1CAB-F73E-42AE-AC55-B00392B49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7600" y="2490630"/>
            <a:ext cx="2090738" cy="900962"/>
          </a:xfrm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8000" b="1" i="0" dirty="0">
                <a:latin typeface="+mj-lt"/>
              </a:defRPr>
            </a:lvl1pPr>
          </a:lstStyle>
          <a:p>
            <a:pPr marL="266700" lvl="0" indent="-266700" algn="ctr" rtl="0"/>
            <a:r>
              <a:rPr lang="it-IT" dirty="0"/>
              <a:t>3</a:t>
            </a:r>
          </a:p>
        </p:txBody>
      </p:sp>
      <p:sp>
        <p:nvSpPr>
          <p:cNvPr id="35" name="Segnaposto testo 34">
            <a:extLst>
              <a:ext uri="{FF2B5EF4-FFF2-40B4-BE49-F238E27FC236}">
                <a16:creationId xmlns="" xmlns:a16="http://schemas.microsoft.com/office/drawing/2014/main" id="{34357700-1BDF-40C0-BFE9-5F837ADED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0138" y="4015478"/>
            <a:ext cx="2489200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7" name="Segnaposto testo 36">
            <a:extLst>
              <a:ext uri="{FF2B5EF4-FFF2-40B4-BE49-F238E27FC236}">
                <a16:creationId xmlns="" xmlns:a16="http://schemas.microsoft.com/office/drawing/2014/main" id="{A3F3E97F-9A21-4431-909B-D1E580B19F1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1124" y="4015478"/>
            <a:ext cx="2489200" cy="1011238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  <p:sp>
        <p:nvSpPr>
          <p:cNvPr id="39" name="Segnaposto testo 38">
            <a:extLst>
              <a:ext uri="{FF2B5EF4-FFF2-40B4-BE49-F238E27FC236}">
                <a16:creationId xmlns="" xmlns:a16="http://schemas.microsoft.com/office/drawing/2014/main" id="{2445CEA3-6928-4E8E-8E52-B7043F3580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37600" y="4015478"/>
            <a:ext cx="2090738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Descrizione della sezione</a:t>
            </a:r>
          </a:p>
        </p:txBody>
      </p:sp>
    </p:spTree>
    <p:extLst>
      <p:ext uri="{BB962C8B-B14F-4D97-AF65-F5344CB8AC3E}">
        <p14:creationId xmlns:p14="http://schemas.microsoft.com/office/powerpoint/2010/main" val="2159792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0" name="Segnaposto piè di pagina 9">
            <a:extLst>
              <a:ext uri="{FF2B5EF4-FFF2-40B4-BE49-F238E27FC236}">
                <a16:creationId xmlns=""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=""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zio di merc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="" xmlns:a16="http://schemas.microsoft.com/office/drawing/2014/main" id="{070BDE6F-3ADC-465D-A1D5-2E3FEE5E3685}"/>
              </a:ext>
            </a:extLst>
          </p:cNvPr>
          <p:cNvSpPr/>
          <p:nvPr userDrawn="1"/>
        </p:nvSpPr>
        <p:spPr>
          <a:xfrm rot="4308689">
            <a:off x="9605830" y="-345925"/>
            <a:ext cx="2706415" cy="2832124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188628"/>
            <a:ext cx="878494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="" xmlns:a16="http://schemas.microsoft.com/office/drawing/2014/main" id="{B3B7A27A-7EBF-4E8D-A115-E66CB9FAB63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19756"/>
            <a:ext cx="0" cy="43698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="" xmlns:a16="http://schemas.microsoft.com/office/drawing/2014/main" id="{1BFFAC39-59BE-48F2-AD63-62BEFC00B1D5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504678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5">
            <a:extLst>
              <a:ext uri="{FF2B5EF4-FFF2-40B4-BE49-F238E27FC236}">
                <a16:creationId xmlns="" xmlns:a16="http://schemas.microsoft.com/office/drawing/2014/main" id="{FA965502-3EB0-4B3F-B1BD-4A4FCF7FFB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0" name="Segnaposto testo 5">
            <a:extLst>
              <a:ext uri="{FF2B5EF4-FFF2-40B4-BE49-F238E27FC236}">
                <a16:creationId xmlns="" xmlns:a16="http://schemas.microsoft.com/office/drawing/2014/main" id="{C18A1C3D-3A6C-4F03-9E67-CC675C5FE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585757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1" name="Segnaposto testo 5">
            <a:extLst>
              <a:ext uri="{FF2B5EF4-FFF2-40B4-BE49-F238E27FC236}">
                <a16:creationId xmlns="" xmlns:a16="http://schemas.microsoft.com/office/drawing/2014/main" id="{469CF172-1F46-411E-B0E1-B0220CFB3D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18782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  <p:sp>
        <p:nvSpPr>
          <p:cNvPr id="22" name="Segnaposto testo 5">
            <a:extLst>
              <a:ext uri="{FF2B5EF4-FFF2-40B4-BE49-F238E27FC236}">
                <a16:creationId xmlns="" xmlns:a16="http://schemas.microsoft.com/office/drawing/2014/main" id="{BD9E85DB-9B95-40F2-9F0B-3D21BC9DC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18782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dirty="0"/>
              <a:t>Titolo quadrante</a:t>
            </a:r>
          </a:p>
        </p:txBody>
      </p:sp>
    </p:spTree>
    <p:extLst>
      <p:ext uri="{BB962C8B-B14F-4D97-AF65-F5344CB8AC3E}">
        <p14:creationId xmlns:p14="http://schemas.microsoft.com/office/powerpoint/2010/main" val="104447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con riquad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=""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Titolo sezione 1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2</a:t>
            </a:r>
          </a:p>
        </p:txBody>
      </p:sp>
      <p:sp>
        <p:nvSpPr>
          <p:cNvPr id="14" name="Segnaposto testo 13">
            <a:extLst>
              <a:ext uri="{FF2B5EF4-FFF2-40B4-BE49-F238E27FC236}">
                <a16:creationId xmlns=""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 rtl="0"/>
            <a:r>
              <a:rPr lang="it-IT" dirty="0"/>
              <a:t>Titolo sezione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membri del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Titolo</a:t>
            </a:r>
          </a:p>
        </p:txBody>
      </p:sp>
      <p:sp>
        <p:nvSpPr>
          <p:cNvPr id="23" name="Segnaposto immagine 22">
            <a:extLst>
              <a:ext uri="{FF2B5EF4-FFF2-40B4-BE49-F238E27FC236}">
                <a16:creationId xmlns=""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4" name="Segnaposto immagine 22">
            <a:extLst>
              <a:ext uri="{FF2B5EF4-FFF2-40B4-BE49-F238E27FC236}">
                <a16:creationId xmlns=""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5" name="Segnaposto immagine 22">
            <a:extLst>
              <a:ext uri="{FF2B5EF4-FFF2-40B4-BE49-F238E27FC236}">
                <a16:creationId xmlns=""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6" name="Segnaposto immagine 22">
            <a:extLst>
              <a:ext uri="{FF2B5EF4-FFF2-40B4-BE49-F238E27FC236}">
                <a16:creationId xmlns=""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7" name="Segnaposto immagine 22">
            <a:extLst>
              <a:ext uri="{FF2B5EF4-FFF2-40B4-BE49-F238E27FC236}">
                <a16:creationId xmlns=""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0" name="Segnaposto immagine 22">
            <a:extLst>
              <a:ext uri="{FF2B5EF4-FFF2-40B4-BE49-F238E27FC236}">
                <a16:creationId xmlns=""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3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it-IT" dirty="0"/>
              <a:t>Nome completo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=""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it-IT" dirty="0"/>
              <a:t>Titolo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=""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=""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Figura a mano libera: Forma 18">
            <a:extLst>
              <a:ext uri="{FF2B5EF4-FFF2-40B4-BE49-F238E27FC236}">
                <a16:creationId xmlns=""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8" name="Figura a mano libera: Forma 17">
            <a:extLst>
              <a:ext uri="{FF2B5EF4-FFF2-40B4-BE49-F238E27FC236}">
                <a16:creationId xmlns=""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Figura a mano libera: Forma 19">
            <a:extLst>
              <a:ext uri="{FF2B5EF4-FFF2-40B4-BE49-F238E27FC236}">
                <a16:creationId xmlns=""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3" name="Figura a mano libera: Forma 22">
            <a:extLst>
              <a:ext uri="{FF2B5EF4-FFF2-40B4-BE49-F238E27FC236}">
                <a16:creationId xmlns=""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3" name="Segnaposto testo 8">
            <a:extLst>
              <a:ext uri="{FF2B5EF4-FFF2-40B4-BE49-F238E27FC236}">
                <a16:creationId xmlns=""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it-IT" dirty="0"/>
              <a:t>Intestazione secondaria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igura a mano libera: Forma 14">
            <a:extLst>
              <a:ext uri="{FF2B5EF4-FFF2-40B4-BE49-F238E27FC236}">
                <a16:creationId xmlns=""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Figura a mano libera: Forma 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Figura a mano libera: Forma 21">
            <a:extLst>
              <a:ext uri="{FF2B5EF4-FFF2-40B4-BE49-F238E27FC236}">
                <a16:creationId xmlns=""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=""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=""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=""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 senza elementi 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tito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=""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Segnaposto immagine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grande e tes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0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dirty="0"/>
              <a:t>Fare clic per modificare </a:t>
            </a:r>
            <a:br>
              <a:rPr lang="it-IT" dirty="0"/>
            </a:br>
            <a:r>
              <a:rPr lang="it-IT" dirty="0"/>
              <a:t>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Casella di testo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Segnaposto immagine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it-IT" dirty="0"/>
              <a:t>Inserire o trascinare l'immagine qui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=""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Figura a mano libera: Forma 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Figura a mano libera: Forma 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8" name="Figura a mano libera: Forma 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Figura a mano libera: Forma 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Figura a mano libera: Forma 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Figura a mano libera: Forma 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2" name="Figura a mano libera: Forma 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3" name="Figura a mano libera: Forma 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4" name="Figura a mano libera: Forma 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5" name="Figura a mano libera: Forma 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6" name="Figura a mano libera: Forma 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7" name="Figura a mano libera: Forma 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1" name="Segnaposto testo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5" name="Segnaposto testo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17" name="Segnaposto testo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it-IT"/>
              <a:t>Fare clic per modificare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ti elenco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e 27">
            <a:extLst>
              <a:ext uri="{FF2B5EF4-FFF2-40B4-BE49-F238E27FC236}">
                <a16:creationId xmlns=""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9" name="Ovale 28">
            <a:extLst>
              <a:ext uri="{FF2B5EF4-FFF2-40B4-BE49-F238E27FC236}">
                <a16:creationId xmlns=""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0" name="Ovale 29">
            <a:extLst>
              <a:ext uri="{FF2B5EF4-FFF2-40B4-BE49-F238E27FC236}">
                <a16:creationId xmlns=""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31" name="Ovale 30">
            <a:extLst>
              <a:ext uri="{FF2B5EF4-FFF2-40B4-BE49-F238E27FC236}">
                <a16:creationId xmlns=""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=""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4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5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=""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8333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2" name="Segnaposto immagine 3">
            <a:extLst>
              <a:ext uri="{FF2B5EF4-FFF2-40B4-BE49-F238E27FC236}">
                <a16:creationId xmlns=""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242055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3" name="Segnaposto immagine 3">
            <a:extLst>
              <a:ext uri="{FF2B5EF4-FFF2-40B4-BE49-F238E27FC236}">
                <a16:creationId xmlns=""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535777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4" name="Segnaposto immagine 3">
            <a:extLst>
              <a:ext uri="{FF2B5EF4-FFF2-40B4-BE49-F238E27FC236}">
                <a16:creationId xmlns=""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829499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35" name="Segnaposto immagine 3">
            <a:extLst>
              <a:ext uri="{FF2B5EF4-FFF2-40B4-BE49-F238E27FC236}">
                <a16:creationId xmlns=""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123220" y="2358091"/>
            <a:ext cx="1130318" cy="8540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unti elenco immagine a sinis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e 19">
            <a:extLst>
              <a:ext uri="{FF2B5EF4-FFF2-40B4-BE49-F238E27FC236}">
                <a16:creationId xmlns=""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2" name="Ovale 21">
            <a:extLst>
              <a:ext uri="{FF2B5EF4-FFF2-40B4-BE49-F238E27FC236}">
                <a16:creationId xmlns=""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6" name="Ovale 25">
            <a:extLst>
              <a:ext uri="{FF2B5EF4-FFF2-40B4-BE49-F238E27FC236}">
                <a16:creationId xmlns=""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7" name="Segnaposto immagine 3">
            <a:extLst>
              <a:ext uri="{FF2B5EF4-FFF2-40B4-BE49-F238E27FC236}">
                <a16:creationId xmlns=""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00806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8" name="Segnaposto immagine 3">
            <a:extLst>
              <a:ext uri="{FF2B5EF4-FFF2-40B4-BE49-F238E27FC236}">
                <a16:creationId xmlns=""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194528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29" name="Segnaposto immagine 3">
            <a:extLst>
              <a:ext uri="{FF2B5EF4-FFF2-40B4-BE49-F238E27FC236}">
                <a16:creationId xmlns=""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488250" y="2358091"/>
            <a:ext cx="1225372" cy="854075"/>
          </a:xfrm>
        </p:spPr>
        <p:txBody>
          <a:bodyPr rtlCol="0"/>
          <a:lstStyle>
            <a:lvl1pPr marL="0" indent="0">
              <a:buNone/>
              <a:defRPr sz="1700"/>
            </a:lvl1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2" name="Rettangolo 41">
            <a:extLst>
              <a:ext uri="{FF2B5EF4-FFF2-40B4-BE49-F238E27FC236}">
                <a16:creationId xmlns=""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41" name="Segnaposto immagine 40">
            <a:extLst>
              <a:ext uri="{FF2B5EF4-FFF2-40B4-BE49-F238E27FC236}">
                <a16:creationId xmlns=""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Inserire o trascinare l'immagine qui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1</a:t>
            </a:r>
          </a:p>
        </p:txBody>
      </p: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2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 rtl="0"/>
            <a:r>
              <a:rPr lang="it-IT" dirty="0"/>
              <a:t>Punto elenco 3</a:t>
            </a:r>
          </a:p>
        </p:txBody>
      </p:sp>
      <p:sp>
        <p:nvSpPr>
          <p:cNvPr id="21" name="Segnaposto testo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it-IT" dirty="0"/>
              <a:t>Descrizione punto elenco</a:t>
            </a:r>
          </a:p>
        </p:txBody>
      </p:sp>
      <p:sp>
        <p:nvSpPr>
          <p:cNvPr id="51" name="Ottagono 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2" name="Ovale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54" name="Ovale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5" name="Segnaposto numero diapositiva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96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tagono 6">
            <a:extLst>
              <a:ext uri="{FF2B5EF4-FFF2-40B4-BE49-F238E27FC236}">
                <a16:creationId xmlns=""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it-IT" noProof="0" dirty="0"/>
              <a:t>Modifica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dirty="0"/>
              <a:t>Aggiungere un 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it-IT" smtClean="0"/>
              <a:pPr rtl="0"/>
              <a:t>‹N›</a:t>
            </a:fld>
            <a:endParaRPr lang="it-IT" dirty="0"/>
          </a:p>
        </p:txBody>
      </p:sp>
      <p:sp>
        <p:nvSpPr>
          <p:cNvPr id="9" name="Ovale 8">
            <a:extLst>
              <a:ext uri="{FF2B5EF4-FFF2-40B4-BE49-F238E27FC236}">
                <a16:creationId xmlns=""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=""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4" name="Ovale 13">
            <a:extLst>
              <a:ext uri="{FF2B5EF4-FFF2-40B4-BE49-F238E27FC236}">
                <a16:creationId xmlns=""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=""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0" name="Rettangolo 19">
            <a:extLst>
              <a:ext uri="{FF2B5EF4-FFF2-40B4-BE49-F238E27FC236}">
                <a16:creationId xmlns=""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sp>
        <p:nvSpPr>
          <p:cNvPr id="21" name="Rettangolo 20">
            <a:extLst>
              <a:ext uri="{FF2B5EF4-FFF2-40B4-BE49-F238E27FC236}">
                <a16:creationId xmlns=""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5" r:id="rId8"/>
    <p:sldLayoutId id="2147483666" r:id="rId9"/>
    <p:sldLayoutId id="2147483667" r:id="rId10"/>
    <p:sldLayoutId id="2147483669" r:id="rId11"/>
    <p:sldLayoutId id="2147483671" r:id="rId12"/>
    <p:sldLayoutId id="2147483653" r:id="rId13"/>
    <p:sldLayoutId id="2147483672" r:id="rId14"/>
    <p:sldLayoutId id="2147483673" r:id="rId15"/>
    <p:sldLayoutId id="2147483677" r:id="rId16"/>
    <p:sldLayoutId id="2147483654" r:id="rId17"/>
    <p:sldLayoutId id="2147483660" r:id="rId18"/>
    <p:sldLayoutId id="214748366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comments" Target="../comments/comment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=""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sz="3200" dirty="0"/>
              <a:t>Comitato di Sorveglianza POR FESR FSE 2014-2020</a:t>
            </a:r>
          </a:p>
        </p:txBody>
      </p:sp>
      <p:cxnSp>
        <p:nvCxnSpPr>
          <p:cNvPr id="15" name="Connettore diritto 14" descr="Linea di divisione">
            <a:extLst>
              <a:ext uri="{FF2B5EF4-FFF2-40B4-BE49-F238E27FC236}">
                <a16:creationId xmlns="" xmlns:a16="http://schemas.microsoft.com/office/drawing/2014/main" id="{E99227BA-E7FE-418C-A9C9-21C49E9DFD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07072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ottotitolo 6">
            <a:extLst>
              <a:ext uri="{FF2B5EF4-FFF2-40B4-BE49-F238E27FC236}">
                <a16:creationId xmlns=""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147" cy="936000"/>
          </a:xfrm>
        </p:spPr>
        <p:txBody>
          <a:bodyPr rtlCol="0"/>
          <a:lstStyle/>
          <a:p>
            <a:pPr rtl="0"/>
            <a:r>
              <a:rPr lang="it-IT" dirty="0"/>
              <a:t>Perugia 11 novembre 2021</a:t>
            </a:r>
            <a:br>
              <a:rPr lang="it-IT" dirty="0"/>
            </a:br>
            <a:r>
              <a:rPr lang="it-IT" dirty="0"/>
              <a:t>Sala Fiume | Palazzo Donini</a:t>
            </a:r>
          </a:p>
        </p:txBody>
      </p:sp>
      <p:sp>
        <p:nvSpPr>
          <p:cNvPr id="2" name="Rettangolo 1"/>
          <p:cNvSpPr/>
          <p:nvPr/>
        </p:nvSpPr>
        <p:spPr>
          <a:xfrm>
            <a:off x="2494606" y="4685575"/>
            <a:ext cx="528250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Punto XX. 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Titolo</a:t>
            </a:r>
          </a:p>
          <a:p>
            <a:pPr algn="r">
              <a:defRPr sz="92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rPr lang="it-IT" sz="2000" dirty="0">
                <a:solidFill>
                  <a:schemeClr val="bg1"/>
                </a:solidFill>
                <a:latin typeface="+mj-lt"/>
                <a:ea typeface="Abadi MT Condensed Light"/>
                <a:cs typeface="Abadi MT Condensed Light"/>
                <a:sym typeface="Abadi MT Condensed Light"/>
              </a:rPr>
              <a:t>Relatore</a:t>
            </a: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522" y="2493612"/>
            <a:ext cx="1694424" cy="994599"/>
          </a:xfrm>
        </p:spPr>
      </p:pic>
      <p:pic>
        <p:nvPicPr>
          <p:cNvPr id="18" name="Immagine" descr="Immagine"/>
          <p:cNvPicPr>
            <a:picLocks noChangeAspect="1"/>
          </p:cNvPicPr>
          <p:nvPr/>
        </p:nvPicPr>
        <p:blipFill rotWithShape="1">
          <a:blip r:embed="rId4"/>
          <a:srcRect l="1713" r="9742"/>
          <a:stretch/>
        </p:blipFill>
        <p:spPr>
          <a:xfrm>
            <a:off x="-31532" y="5418605"/>
            <a:ext cx="12218277" cy="12988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magine" descr="Immagin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86" y="685140"/>
            <a:ext cx="1154383" cy="1250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magine" descr="Immag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120" y="2700681"/>
            <a:ext cx="1192911" cy="1305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magine" descr="Immagin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54831" y="4113257"/>
            <a:ext cx="985072" cy="11362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magine" descr="Immagin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422" y="4006080"/>
            <a:ext cx="1057003" cy="9863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magine" descr="Immagin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3687" y="809398"/>
            <a:ext cx="943347" cy="10796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magine" descr="Immagin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67830" y="685140"/>
            <a:ext cx="1160344" cy="10175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magine" descr="Immagine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184" y="4697150"/>
            <a:ext cx="997523" cy="860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magine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893" y="240800"/>
            <a:ext cx="1167291" cy="15347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magin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685575"/>
            <a:ext cx="1057003" cy="1205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magin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67" y="383216"/>
            <a:ext cx="1407560" cy="1650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magine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547" y="4709676"/>
            <a:ext cx="1010463" cy="11846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287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testo 18">
            <a:extLst>
              <a:ext uri="{FF2B5EF4-FFF2-40B4-BE49-F238E27FC236}">
                <a16:creationId xmlns="" xmlns:a16="http://schemas.microsoft.com/office/drawing/2014/main" id="{DDF9FA57-C618-480E-B590-197444A3FB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00687" y="1138335"/>
            <a:ext cx="9000767" cy="5188780"/>
          </a:xfrm>
        </p:spPr>
        <p:txBody>
          <a:bodyPr/>
          <a:lstStyle/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it-IT" dirty="0"/>
              <a:t>9 mil.</a:t>
            </a:r>
            <a:r>
              <a:rPr lang="it-IT" b="0" dirty="0"/>
              <a:t> </a:t>
            </a:r>
            <a:r>
              <a:rPr lang="it-IT" dirty="0"/>
              <a:t>di euro </a:t>
            </a:r>
            <a:r>
              <a:rPr lang="it-IT" b="0" dirty="0"/>
              <a:t>per il finanziamento di </a:t>
            </a:r>
            <a:r>
              <a:rPr lang="it-IT" sz="2000" dirty="0">
                <a:solidFill>
                  <a:srgbClr val="8D3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B.U.L - </a:t>
            </a:r>
            <a:r>
              <a:rPr lang="it-IT" sz="2200" cap="small" dirty="0">
                <a:solidFill>
                  <a:srgbClr val="8D37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Buono Umbro per il Lavoro </a:t>
            </a:r>
            <a:r>
              <a:rPr lang="it-IT" b="0" dirty="0">
                <a:solidFill>
                  <a:srgbClr val="8D3789"/>
                </a:solidFill>
              </a:rPr>
              <a:t>spendibile per l’attivazione di misure presso i </a:t>
            </a:r>
            <a:r>
              <a:rPr lang="it-IT" dirty="0">
                <a:solidFill>
                  <a:srgbClr val="8D3789"/>
                </a:solidFill>
              </a:rPr>
              <a:t>CPI umbri </a:t>
            </a:r>
            <a:r>
              <a:rPr lang="it-IT" b="0" dirty="0">
                <a:solidFill>
                  <a:srgbClr val="8D3789"/>
                </a:solidFill>
              </a:rPr>
              <a:t> </a:t>
            </a:r>
            <a:r>
              <a:rPr lang="it-IT" b="0" dirty="0">
                <a:solidFill>
                  <a:schemeClr val="bg2"/>
                </a:solidFill>
              </a:rPr>
              <a:t>[</a:t>
            </a:r>
            <a:r>
              <a:rPr lang="it-IT" b="0" dirty="0"/>
              <a:t>responsabili in via esclusiva della presa in carico e profilatura degli utenti, senza remunerazione per le misure attivate e </a:t>
            </a:r>
            <a:r>
              <a:rPr lang="it-IT" dirty="0"/>
              <a:t>riserva di 1 mil</a:t>
            </a:r>
            <a:r>
              <a:rPr lang="it-IT" b="0" dirty="0"/>
              <a:t>. per le indennità dei tirocini promossi]                         </a:t>
            </a:r>
            <a:r>
              <a:rPr lang="it-IT" b="0" dirty="0">
                <a:solidFill>
                  <a:srgbClr val="8D3789"/>
                </a:solidFill>
              </a:rPr>
              <a:t>e le </a:t>
            </a:r>
            <a:r>
              <a:rPr lang="it-IT" dirty="0">
                <a:solidFill>
                  <a:srgbClr val="8D3789"/>
                </a:solidFill>
              </a:rPr>
              <a:t>18 ATI/ATS tra agenzie per il lavoro e organismi di formazione </a:t>
            </a:r>
            <a:r>
              <a:rPr lang="it-IT" b="0" dirty="0"/>
              <a:t>che hanno aderito all’avviso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1500" b="0" dirty="0">
              <a:solidFill>
                <a:srgbClr val="A02462"/>
              </a:solidFill>
            </a:endParaRPr>
          </a:p>
          <a:p>
            <a:pPr marL="828675" lvl="1" indent="-285750" algn="just">
              <a:spcBef>
                <a:spcPts val="0"/>
              </a:spcBef>
            </a:pPr>
            <a:r>
              <a:rPr lang="it-IT" sz="1500" b="1" dirty="0">
                <a:solidFill>
                  <a:srgbClr val="A02462"/>
                </a:solidFill>
                <a:latin typeface="+mj-lt"/>
              </a:rPr>
              <a:t>misure attivabili</a:t>
            </a:r>
            <a:r>
              <a:rPr lang="it-IT" sz="1500" dirty="0">
                <a:solidFill>
                  <a:srgbClr val="A02462"/>
                </a:solidFill>
                <a:latin typeface="+mj-lt"/>
              </a:rPr>
              <a:t>: </a:t>
            </a:r>
            <a:r>
              <a:rPr lang="it-IT" sz="1500" dirty="0">
                <a:latin typeface="+mj-lt"/>
              </a:rPr>
              <a:t>orientamento specialistico, accompagnamento al lavoro, formazione individualizzata, tirocinio extracurriculare</a:t>
            </a:r>
          </a:p>
          <a:p>
            <a:pPr marL="828675" lvl="1" indent="-285750" algn="just">
              <a:spcBef>
                <a:spcPts val="0"/>
              </a:spcBef>
            </a:pPr>
            <a:r>
              <a:rPr lang="it-IT" sz="1500" b="1" dirty="0">
                <a:solidFill>
                  <a:srgbClr val="A02462"/>
                </a:solidFill>
                <a:latin typeface="+mj-lt"/>
              </a:rPr>
              <a:t>valore del BUL</a:t>
            </a:r>
            <a:r>
              <a:rPr lang="it-IT" sz="1500" dirty="0">
                <a:latin typeface="+mj-lt"/>
              </a:rPr>
              <a:t>: variabile da </a:t>
            </a:r>
            <a:r>
              <a:rPr lang="it-IT" sz="1500" b="1" dirty="0">
                <a:latin typeface="+mj-lt"/>
              </a:rPr>
              <a:t>4.400 a 9.400 euro</a:t>
            </a:r>
            <a:r>
              <a:rPr lang="it-IT" sz="1500" dirty="0">
                <a:latin typeface="+mj-lt"/>
              </a:rPr>
              <a:t> in funzione della profilazione dell’utente</a:t>
            </a:r>
          </a:p>
          <a:p>
            <a:pPr marL="828675" lvl="1" indent="-285750" algn="just">
              <a:spcBef>
                <a:spcPts val="0"/>
              </a:spcBef>
            </a:pPr>
            <a:r>
              <a:rPr lang="it-IT" sz="1500" b="1" dirty="0">
                <a:solidFill>
                  <a:srgbClr val="A02462"/>
                </a:solidFill>
                <a:latin typeface="+mj-lt"/>
              </a:rPr>
              <a:t>adesioni</a:t>
            </a:r>
            <a:r>
              <a:rPr lang="it-IT" sz="1500" b="1" dirty="0">
                <a:latin typeface="+mj-lt"/>
              </a:rPr>
              <a:t> aperte dal 15.09.2021 al 31.12.2022 </a:t>
            </a:r>
            <a:r>
              <a:rPr lang="it-IT" sz="1500" dirty="0">
                <a:latin typeface="+mj-lt"/>
              </a:rPr>
              <a:t>o comunque fino ad esaurimento delle risorse, ad oggi pervenute</a:t>
            </a:r>
            <a:r>
              <a:rPr lang="it-IT" sz="1500" b="1" dirty="0">
                <a:latin typeface="+mj-lt"/>
              </a:rPr>
              <a:t> 2000 adesioni</a:t>
            </a:r>
          </a:p>
          <a:p>
            <a:pPr lvl="1" indent="0" algn="just">
              <a:spcBef>
                <a:spcPts val="0"/>
              </a:spcBef>
              <a:buNone/>
            </a:pPr>
            <a:endParaRPr lang="it-IT" sz="1800" dirty="0">
              <a:latin typeface="+mj-lt"/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it-IT" dirty="0"/>
              <a:t>1 milione di euro</a:t>
            </a:r>
            <a:r>
              <a:rPr lang="it-IT" b="0" dirty="0"/>
              <a:t> a favore </a:t>
            </a:r>
            <a:r>
              <a:rPr lang="it-IT" dirty="0"/>
              <a:t>di imprese localizzate in Umbria </a:t>
            </a:r>
            <a:r>
              <a:rPr lang="it-IT" b="0" dirty="0">
                <a:solidFill>
                  <a:srgbClr val="8D3789"/>
                </a:solidFill>
              </a:rPr>
              <a:t>per </a:t>
            </a:r>
            <a:r>
              <a:rPr lang="it-IT" cap="all" dirty="0">
                <a:solidFill>
                  <a:srgbClr val="8D3789"/>
                </a:solidFill>
              </a:rPr>
              <a:t>incentivi all’assunzione a tempo indeterminato e apprendistato</a:t>
            </a:r>
            <a:r>
              <a:rPr lang="it-IT" dirty="0">
                <a:solidFill>
                  <a:srgbClr val="8D3789"/>
                </a:solidFill>
              </a:rPr>
              <a:t>, con mantenimento di 12 mesi, </a:t>
            </a:r>
            <a:r>
              <a:rPr lang="it-IT" b="0" dirty="0"/>
              <a:t>dei destinatari dei BUL</a:t>
            </a:r>
            <a:endParaRPr lang="it-IT" dirty="0"/>
          </a:p>
          <a:p>
            <a:pPr algn="just">
              <a:spcBef>
                <a:spcPts val="0"/>
              </a:spcBef>
            </a:pPr>
            <a:endParaRPr lang="it-IT" b="0" dirty="0"/>
          </a:p>
          <a:p>
            <a:pPr marL="828675" lvl="1" indent="-285750" algn="just">
              <a:spcBef>
                <a:spcPts val="0"/>
              </a:spcBef>
            </a:pPr>
            <a:r>
              <a:rPr lang="it-IT" sz="1700" b="1" dirty="0">
                <a:latin typeface="+mj-lt"/>
              </a:rPr>
              <a:t>valore dell’incentivo</a:t>
            </a:r>
            <a:r>
              <a:rPr lang="it-IT" sz="1700" dirty="0">
                <a:latin typeface="+mj-lt"/>
              </a:rPr>
              <a:t>: fino a </a:t>
            </a:r>
            <a:r>
              <a:rPr lang="it-IT" sz="1700" b="1" dirty="0">
                <a:latin typeface="+mj-lt"/>
              </a:rPr>
              <a:t>12 mila euro </a:t>
            </a:r>
            <a:r>
              <a:rPr lang="it-IT" sz="1700" dirty="0">
                <a:latin typeface="+mj-lt"/>
              </a:rPr>
              <a:t>in funzione della profilazione dell’utente e della tipologia contrattuale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1800" dirty="0"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</p:spPr>
        <p:txBody>
          <a:bodyPr/>
          <a:lstStyle/>
          <a:p>
            <a:fld id="{19B51A1E-902D-48AF-9020-955120F399B6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43AE3BFB-C287-43AB-8CEE-A66D3BBCB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97" y="457868"/>
            <a:ext cx="2473772" cy="3444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="" xmlns:a16="http://schemas.microsoft.com/office/drawing/2014/main" id="{6CC2F09F-BC72-48A8-B284-4906915704CB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4" name="Rettangolo 13">
            <a:extLst>
              <a:ext uri="{FF2B5EF4-FFF2-40B4-BE49-F238E27FC236}">
                <a16:creationId xmlns="" xmlns:a16="http://schemas.microsoft.com/office/drawing/2014/main" id="{ED486BC5-E7B3-413F-B85E-E614521A4B26}"/>
              </a:ext>
            </a:extLst>
          </p:cNvPr>
          <p:cNvSpPr/>
          <p:nvPr/>
        </p:nvSpPr>
        <p:spPr>
          <a:xfrm>
            <a:off x="349181" y="1138335"/>
            <a:ext cx="2136138" cy="51887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solidFill>
                  <a:schemeClr val="bg1"/>
                </a:solidFill>
                <a:latin typeface="+mj-lt"/>
                <a:sym typeface="Calibri"/>
              </a:rPr>
              <a:t>ASSE  1 – PI 8.1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Avviso 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RE-WORK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400" b="1" dirty="0">
              <a:solidFill>
                <a:schemeClr val="bg1"/>
              </a:solidFill>
              <a:latin typeface="+mj-lt"/>
            </a:endParaRPr>
          </a:p>
          <a:p>
            <a:pPr algn="ctr" hangingPunct="0">
              <a:spcBef>
                <a:spcPts val="60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Buono Umbro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il lavoro (BUL)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l’accesso alla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rete dei servizi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 l’inserimento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lavorativo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in Umbria</a:t>
            </a:r>
          </a:p>
        </p:txBody>
      </p:sp>
    </p:spTree>
    <p:extLst>
      <p:ext uri="{BB962C8B-B14F-4D97-AF65-F5344CB8AC3E}">
        <p14:creationId xmlns:p14="http://schemas.microsoft.com/office/powerpoint/2010/main" val="286031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testo 18">
            <a:extLst>
              <a:ext uri="{FF2B5EF4-FFF2-40B4-BE49-F238E27FC236}">
                <a16:creationId xmlns="" xmlns:a16="http://schemas.microsoft.com/office/drawing/2014/main" id="{DDF9FA57-C618-480E-B590-197444A3FB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60742" y="1122240"/>
            <a:ext cx="8735627" cy="5248949"/>
          </a:xfrm>
        </p:spPr>
        <p:txBody>
          <a:bodyPr/>
          <a:lstStyle/>
          <a:p>
            <a:pPr algn="just">
              <a:spcBef>
                <a:spcPts val="0"/>
              </a:spcBef>
            </a:pPr>
            <a:endParaRPr lang="it-IT" dirty="0"/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it-IT" b="0" dirty="0"/>
              <a:t>Sperimentazione del </a:t>
            </a:r>
            <a:r>
              <a:rPr lang="it-IT" sz="2000" dirty="0">
                <a:solidFill>
                  <a:srgbClr val="8D3789"/>
                </a:solidFill>
              </a:rPr>
              <a:t>modello sistemico di rete regionale dei servizi </a:t>
            </a:r>
            <a:r>
              <a:rPr lang="it-IT" b="0" dirty="0"/>
              <a:t>attraverso</a:t>
            </a:r>
            <a:r>
              <a:rPr lang="it-IT" dirty="0"/>
              <a:t> la sinergia tra i Centri per l’Impiego pubblici, gestiti da ARPAL Umbria e i soggetti privati </a:t>
            </a:r>
            <a:r>
              <a:rPr lang="it-IT" b="0" dirty="0"/>
              <a:t>che con le proprie competenze e specializzazioni possono contribuire alla costruzione di </a:t>
            </a:r>
            <a:r>
              <a:rPr lang="it-IT" dirty="0"/>
              <a:t>opportunità di inserimento e reinserimento lavorativo</a:t>
            </a:r>
            <a:r>
              <a:rPr lang="it-IT" b="0" dirty="0"/>
              <a:t>, garantendo anche la </a:t>
            </a:r>
            <a:r>
              <a:rPr lang="it-IT" dirty="0"/>
              <a:t>prossimità dei servizi </a:t>
            </a:r>
            <a:r>
              <a:rPr lang="it-IT" b="0" dirty="0"/>
              <a:t>sul territorio (presenza delle ATI/ATS sul territorio di almeno 4 CPI)</a:t>
            </a:r>
          </a:p>
          <a:p>
            <a:pPr algn="just">
              <a:spcBef>
                <a:spcPts val="0"/>
              </a:spcBef>
            </a:pPr>
            <a:endParaRPr lang="it-IT" b="0" dirty="0"/>
          </a:p>
          <a:p>
            <a:pPr algn="just">
              <a:spcBef>
                <a:spcPts val="0"/>
              </a:spcBef>
            </a:pPr>
            <a:endParaRPr lang="it-IT" b="0" dirty="0"/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it-IT" dirty="0"/>
              <a:t>Integrazione tra </a:t>
            </a:r>
            <a:r>
              <a:rPr lang="it-IT" sz="2000" dirty="0">
                <a:solidFill>
                  <a:srgbClr val="8D3789"/>
                </a:solidFill>
              </a:rPr>
              <a:t>servizi per il lavoro </a:t>
            </a:r>
            <a:r>
              <a:rPr lang="it-IT" b="0" dirty="0"/>
              <a:t>(orientamento, accompagnamento al lavoro)</a:t>
            </a:r>
            <a:r>
              <a:rPr lang="it-IT" dirty="0"/>
              <a:t> e </a:t>
            </a:r>
            <a:r>
              <a:rPr lang="it-IT" sz="2000" dirty="0">
                <a:solidFill>
                  <a:srgbClr val="8D3789"/>
                </a:solidFill>
              </a:rPr>
              <a:t>strumenti formativi flessibili e personalizzati </a:t>
            </a:r>
            <a:r>
              <a:rPr lang="it-IT" b="0" dirty="0"/>
              <a:t>(in aula e in ambiente lavorativo) per garantire </a:t>
            </a:r>
            <a:r>
              <a:rPr lang="it-IT" dirty="0"/>
              <a:t>l’incrocio tra domanda e offerta di competenze</a:t>
            </a:r>
          </a:p>
          <a:p>
            <a:pPr algn="just">
              <a:spcBef>
                <a:spcPts val="0"/>
              </a:spcBef>
            </a:pPr>
            <a:endParaRPr lang="it-IT" dirty="0"/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it-IT" sz="2000" dirty="0">
                <a:solidFill>
                  <a:srgbClr val="8D3789"/>
                </a:solidFill>
              </a:rPr>
              <a:t>Orientamento ai risultati</a:t>
            </a:r>
            <a:r>
              <a:rPr lang="it-IT" b="0" dirty="0"/>
              <a:t>, con prevalenza della </a:t>
            </a:r>
            <a:r>
              <a:rPr lang="it-IT" dirty="0"/>
              <a:t>remunerazione a risultato</a:t>
            </a:r>
            <a:r>
              <a:rPr lang="it-IT" b="0" dirty="0"/>
              <a:t> e di </a:t>
            </a:r>
            <a:r>
              <a:rPr lang="it-IT" dirty="0"/>
              <a:t>premialità per il raggiungimento di obiettivi occupazionali</a:t>
            </a:r>
            <a:r>
              <a:rPr lang="it-IT" b="0" dirty="0"/>
              <a:t> con forme contrattuali stabili e obiettivi </a:t>
            </a:r>
            <a:r>
              <a:rPr lang="it-IT" dirty="0"/>
              <a:t>di spesa </a:t>
            </a:r>
            <a:r>
              <a:rPr lang="it-IT" b="0" dirty="0"/>
              <a:t>(trasferimento delle tranche di finanziamento assegnato in funzione del raggiungimento di specifici target di spesa e di risultati occupazionali ottenuti)</a:t>
            </a:r>
            <a:endParaRPr lang="it-IT" dirty="0"/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it-IT" sz="2000" dirty="0"/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it-IT" sz="2000" dirty="0"/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it-IT" sz="2000" dirty="0"/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it-IT" sz="2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</p:spPr>
        <p:txBody>
          <a:bodyPr/>
          <a:lstStyle/>
          <a:p>
            <a:fld id="{19B51A1E-902D-48AF-9020-955120F399B6}" type="slidenum">
              <a:rPr lang="it-IT" smtClean="0"/>
              <a:pPr/>
              <a:t>11</a:t>
            </a:fld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="" xmlns:a16="http://schemas.microsoft.com/office/drawing/2014/main" id="{2AC0A7C8-1856-46C4-B1B4-9949EE14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97" y="442690"/>
            <a:ext cx="2473772" cy="3444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="" xmlns:a16="http://schemas.microsoft.com/office/drawing/2014/main" id="{2ED07177-E2A0-46B3-82D8-06A1B7BFBC15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4" name="Rettangolo 13">
            <a:extLst>
              <a:ext uri="{FF2B5EF4-FFF2-40B4-BE49-F238E27FC236}">
                <a16:creationId xmlns="" xmlns:a16="http://schemas.microsoft.com/office/drawing/2014/main" id="{DC546B9E-EFE6-420F-BB98-99D0F97CBFC6}"/>
              </a:ext>
            </a:extLst>
          </p:cNvPr>
          <p:cNvSpPr/>
          <p:nvPr/>
        </p:nvSpPr>
        <p:spPr>
          <a:xfrm>
            <a:off x="349181" y="1138335"/>
            <a:ext cx="2136138" cy="495473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solidFill>
                  <a:schemeClr val="bg1"/>
                </a:solidFill>
                <a:latin typeface="+mj-lt"/>
                <a:sym typeface="Calibri"/>
              </a:rPr>
              <a:t>ASSE  1 – PI 8.1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Avviso 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RE-WORK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400" b="1" dirty="0">
              <a:solidFill>
                <a:schemeClr val="bg1"/>
              </a:solidFill>
              <a:latin typeface="+mj-lt"/>
            </a:endParaRPr>
          </a:p>
          <a:p>
            <a:pPr algn="ctr" hangingPunct="0">
              <a:spcBef>
                <a:spcPts val="60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Buono Umbro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il lavoro (BUL)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l’accesso alla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rete dei servizi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 l’inserimento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lavorativo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in Umbria</a:t>
            </a:r>
          </a:p>
        </p:txBody>
      </p:sp>
    </p:spTree>
    <p:extLst>
      <p:ext uri="{BB962C8B-B14F-4D97-AF65-F5344CB8AC3E}">
        <p14:creationId xmlns:p14="http://schemas.microsoft.com/office/powerpoint/2010/main" val="3038687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76892" y="1625342"/>
            <a:ext cx="9505802" cy="1130110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/>
          <a:lstStyle/>
          <a:p>
            <a:pPr algn="just">
              <a:spcBef>
                <a:spcPts val="600"/>
              </a:spcBef>
            </a:pPr>
            <a:r>
              <a:rPr lang="it-IT" sz="2000" dirty="0">
                <a:solidFill>
                  <a:srgbClr val="2C5452"/>
                </a:solidFill>
              </a:rPr>
              <a:t>AVVISO SKILLS </a:t>
            </a:r>
            <a:r>
              <a:rPr lang="it-IT" sz="2000" b="0" dirty="0">
                <a:solidFill>
                  <a:srgbClr val="2C5452"/>
                </a:solidFill>
              </a:rPr>
              <a:t>per il </a:t>
            </a:r>
            <a:r>
              <a:rPr lang="it-IT" sz="2000" dirty="0">
                <a:solidFill>
                  <a:srgbClr val="2C5452"/>
                </a:solidFill>
              </a:rPr>
              <a:t>potenziamento delle competenze </a:t>
            </a:r>
            <a:r>
              <a:rPr lang="it-IT" sz="2000" b="0" dirty="0">
                <a:solidFill>
                  <a:srgbClr val="2C5452"/>
                </a:solidFill>
              </a:rPr>
              <a:t>e </a:t>
            </a:r>
            <a:r>
              <a:rPr lang="it-IT" sz="2000" dirty="0">
                <a:solidFill>
                  <a:srgbClr val="2C5452"/>
                </a:solidFill>
              </a:rPr>
              <a:t>l’inserimento lavorativo </a:t>
            </a:r>
            <a:r>
              <a:rPr lang="it-IT" sz="2000" b="0" dirty="0">
                <a:solidFill>
                  <a:srgbClr val="2C5452"/>
                </a:solidFill>
              </a:rPr>
              <a:t>delle persone in cerca di occupazione  e per </a:t>
            </a:r>
            <a:r>
              <a:rPr lang="it-IT" sz="2000" dirty="0">
                <a:solidFill>
                  <a:srgbClr val="2C5452"/>
                </a:solidFill>
              </a:rPr>
              <a:t>sostenere le imprese nei processi di innovazione e sviluppo della competitività</a:t>
            </a:r>
            <a:r>
              <a:rPr lang="it-IT" sz="2000" b="0" dirty="0">
                <a:solidFill>
                  <a:srgbClr val="2C5452"/>
                </a:solidFill>
              </a:rPr>
              <a:t> attraverso un forte investimento nel capitale umano. </a:t>
            </a:r>
          </a:p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 rtl="0">
              <a:spcBef>
                <a:spcPts val="600"/>
              </a:spcBef>
            </a:pPr>
            <a:endParaRPr lang="it-IT" sz="2000" dirty="0"/>
          </a:p>
          <a:p>
            <a:pPr algn="just" rtl="0">
              <a:spcBef>
                <a:spcPts val="0"/>
              </a:spcBef>
            </a:pPr>
            <a:endParaRPr lang="it-IT" sz="400" b="0" dirty="0"/>
          </a:p>
          <a:p>
            <a:pPr rtl="0">
              <a:spcBef>
                <a:spcPts val="0"/>
              </a:spcBef>
            </a:pPr>
            <a:endParaRPr lang="it-IT" dirty="0"/>
          </a:p>
        </p:txBody>
      </p:sp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12</a:t>
            </a:fld>
            <a:endParaRPr lang="it-IT" dirty="0"/>
          </a:p>
        </p:txBody>
      </p:sp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4" name="Segnaposto testo 7">
            <a:extLst>
              <a:ext uri="{FF2B5EF4-FFF2-40B4-BE49-F238E27FC236}">
                <a16:creationId xmlns="" xmlns:a16="http://schemas.microsoft.com/office/drawing/2014/main" id="{55EDAA5F-167D-40D9-92A2-AB0FEC3BDCDC}"/>
              </a:ext>
            </a:extLst>
          </p:cNvPr>
          <p:cNvSpPr txBox="1">
            <a:spLocks/>
          </p:cNvSpPr>
          <p:nvPr/>
        </p:nvSpPr>
        <p:spPr>
          <a:xfrm>
            <a:off x="2376892" y="2933944"/>
            <a:ext cx="9246373" cy="1487495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dirty="0"/>
              <a:t>Intervento 1</a:t>
            </a:r>
            <a:r>
              <a:rPr lang="it-IT" b="0" dirty="0"/>
              <a:t>: </a:t>
            </a:r>
            <a:r>
              <a:rPr lang="it-IT" sz="1700" b="0" dirty="0"/>
              <a:t>percorsi di </a:t>
            </a:r>
            <a:r>
              <a:rPr lang="it-IT" sz="1700" dirty="0">
                <a:solidFill>
                  <a:srgbClr val="8D3789"/>
                </a:solidFill>
              </a:rPr>
              <a:t>formazione integrati da tirocini di 4 mesi per la qualificazione </a:t>
            </a:r>
            <a:r>
              <a:rPr lang="it-IT" sz="1700" b="0" dirty="0"/>
              <a:t>delle figure professionali più richieste nei settori caratterizzanti l’economia regionale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dirty="0"/>
              <a:t>risorse stanziate</a:t>
            </a:r>
            <a:r>
              <a:rPr lang="it-IT" sz="1500" b="0" dirty="0"/>
              <a:t>: € 5.500.742,22         </a:t>
            </a:r>
            <a:r>
              <a:rPr lang="it-IT" sz="1500" dirty="0"/>
              <a:t>risorse impegnate</a:t>
            </a:r>
            <a:r>
              <a:rPr lang="it-IT" sz="1500" b="0" dirty="0"/>
              <a:t>: € 5.500.742,22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b="0" dirty="0"/>
              <a:t>finanziati</a:t>
            </a:r>
            <a:r>
              <a:rPr lang="it-IT" sz="1500" dirty="0"/>
              <a:t> 50 progetti </a:t>
            </a:r>
            <a:r>
              <a:rPr lang="it-IT" sz="1500" b="0" dirty="0"/>
              <a:t>per</a:t>
            </a:r>
            <a:r>
              <a:rPr lang="it-IT" sz="1500" dirty="0"/>
              <a:t> 659 disoccupati </a:t>
            </a:r>
            <a:r>
              <a:rPr lang="it-IT" sz="1500" b="0" dirty="0"/>
              <a:t>iscritti ai CPI umbri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b="0" dirty="0"/>
              <a:t>conclusione prevista per Giugno 2022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7" name="Segnaposto testo 7">
            <a:extLst>
              <a:ext uri="{FF2B5EF4-FFF2-40B4-BE49-F238E27FC236}">
                <a16:creationId xmlns="" xmlns:a16="http://schemas.microsoft.com/office/drawing/2014/main" id="{ADF675FE-6C87-4974-BA6E-D30412A06D34}"/>
              </a:ext>
            </a:extLst>
          </p:cNvPr>
          <p:cNvSpPr txBox="1">
            <a:spLocks/>
          </p:cNvSpPr>
          <p:nvPr/>
        </p:nvSpPr>
        <p:spPr>
          <a:xfrm>
            <a:off x="2459891" y="4680826"/>
            <a:ext cx="9246373" cy="1974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dirty="0"/>
              <a:t>Intervento 2</a:t>
            </a:r>
            <a:r>
              <a:rPr lang="it-IT" b="0" dirty="0"/>
              <a:t>: </a:t>
            </a:r>
            <a:r>
              <a:rPr lang="it-IT" sz="1700" b="0" dirty="0"/>
              <a:t>piani progettuali per la </a:t>
            </a:r>
            <a:r>
              <a:rPr lang="it-IT" sz="1700" dirty="0">
                <a:solidFill>
                  <a:srgbClr val="8D3789"/>
                </a:solidFill>
              </a:rPr>
              <a:t>formazione di figure ad alta specializzazione e innovazione</a:t>
            </a:r>
            <a:r>
              <a:rPr lang="it-IT" sz="1700" b="0" dirty="0"/>
              <a:t>, necessarie ad anticipare e accompagnare i processi di cambiamento, sviluppo e di trasferimento di conoscenza delle imprese operanti in 5 aree strategiche del sistema produttivo umbro</a:t>
            </a:r>
          </a:p>
          <a:p>
            <a:pPr marL="285750" indent="-28575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dirty="0"/>
              <a:t>risorse stanziate</a:t>
            </a:r>
            <a:r>
              <a:rPr lang="it-IT" sz="1500" b="0" dirty="0"/>
              <a:t>: € 2.500.000,00         </a:t>
            </a:r>
            <a:r>
              <a:rPr lang="it-IT" sz="1500" dirty="0"/>
              <a:t>risorse impegnate</a:t>
            </a:r>
            <a:r>
              <a:rPr lang="it-IT" sz="1500" b="0" dirty="0"/>
              <a:t>: € 2.331.598,5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b="0" dirty="0"/>
              <a:t>finanziati</a:t>
            </a:r>
            <a:r>
              <a:rPr lang="it-IT" sz="1500" dirty="0"/>
              <a:t> 5 piani </a:t>
            </a:r>
            <a:r>
              <a:rPr lang="it-IT" sz="1500" b="0" dirty="0"/>
              <a:t>(15 percorsi formativi) per</a:t>
            </a:r>
            <a:r>
              <a:rPr lang="it-IT" sz="1500" dirty="0"/>
              <a:t> 207 disoccupati</a:t>
            </a:r>
            <a:endParaRPr lang="it-IT" sz="1500" b="0" dirty="0"/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500" dirty="0"/>
              <a:t>conclusione</a:t>
            </a:r>
            <a:r>
              <a:rPr lang="it-IT" sz="1500" b="0" dirty="0"/>
              <a:t> prevista per </a:t>
            </a:r>
            <a:r>
              <a:rPr lang="it-IT" sz="1500" dirty="0"/>
              <a:t>Settembre 2022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pic>
        <p:nvPicPr>
          <p:cNvPr id="30" name="Immagine 29">
            <a:extLst>
              <a:ext uri="{FF2B5EF4-FFF2-40B4-BE49-F238E27FC236}">
                <a16:creationId xmlns="" xmlns:a16="http://schemas.microsoft.com/office/drawing/2014/main" id="{B952A6F3-4CFB-4D72-87BE-5490410D6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97" y="442690"/>
            <a:ext cx="2473772" cy="344429"/>
          </a:xfrm>
          <a:prstGeom prst="rect">
            <a:avLst/>
          </a:prstGeom>
        </p:spPr>
      </p:pic>
      <p:sp>
        <p:nvSpPr>
          <p:cNvPr id="16" name="Titolo 1">
            <a:extLst>
              <a:ext uri="{FF2B5EF4-FFF2-40B4-BE49-F238E27FC236}">
                <a16:creationId xmlns="" xmlns:a16="http://schemas.microsoft.com/office/drawing/2014/main" id="{CDD7D196-4FB3-4EBA-884F-9C596D54DC1C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7" name="Rettangolo 16">
            <a:extLst>
              <a:ext uri="{FF2B5EF4-FFF2-40B4-BE49-F238E27FC236}">
                <a16:creationId xmlns="" xmlns:a16="http://schemas.microsoft.com/office/drawing/2014/main" id="{2DB7DAA0-F922-4A07-9046-6715FAA3354B}"/>
              </a:ext>
            </a:extLst>
          </p:cNvPr>
          <p:cNvSpPr/>
          <p:nvPr/>
        </p:nvSpPr>
        <p:spPr>
          <a:xfrm>
            <a:off x="183360" y="1511274"/>
            <a:ext cx="2092569" cy="507591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ASSE  1 - PI 8.1</a:t>
            </a: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</a:endParaRP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</a:rPr>
              <a:t>Avviso SKILLS </a:t>
            </a: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4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€ 8.000.742,22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600" b="1" dirty="0">
              <a:latin typeface="+mj-lt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600" b="1" dirty="0">
              <a:latin typeface="+mj-lt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</a:rPr>
              <a:t>Febbraio 2020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="" xmlns:a16="http://schemas.microsoft.com/office/drawing/2014/main" id="{62F73771-0669-4C36-9AAB-F76F12648509}"/>
              </a:ext>
            </a:extLst>
          </p:cNvPr>
          <p:cNvSpPr/>
          <p:nvPr/>
        </p:nvSpPr>
        <p:spPr>
          <a:xfrm>
            <a:off x="183360" y="930434"/>
            <a:ext cx="9545217" cy="4293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8001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sym typeface="Gill Sans"/>
              </a:rPr>
              <a:t>PROGRAMMAZIONE INTERVENTI  EXTRA COVID-19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="" xmlns:a16="http://schemas.microsoft.com/office/drawing/2014/main" id="{37A78F2A-CAA5-4A86-8D13-F62DB8753D84}"/>
              </a:ext>
            </a:extLst>
          </p:cNvPr>
          <p:cNvSpPr>
            <a:spLocks noChangeAspect="1"/>
          </p:cNvSpPr>
          <p:nvPr/>
        </p:nvSpPr>
        <p:spPr>
          <a:xfrm>
            <a:off x="10658232" y="3696208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0" name="Segnaposto immagine 92" descr="lente di ingrandimento">
            <a:extLst>
              <a:ext uri="{FF2B5EF4-FFF2-40B4-BE49-F238E27FC236}">
                <a16:creationId xmlns="" xmlns:a16="http://schemas.microsoft.com/office/drawing/2014/main" id="{DDC3BB6E-8EB5-446B-BFA9-0EB15335703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881095" y="3908976"/>
            <a:ext cx="532275" cy="574465"/>
          </a:xfrm>
          <a:prstGeom prst="rect">
            <a:avLst/>
          </a:prstGeom>
        </p:spPr>
      </p:pic>
      <p:sp>
        <p:nvSpPr>
          <p:cNvPr id="21" name="Ovale 20">
            <a:extLst>
              <a:ext uri="{FF2B5EF4-FFF2-40B4-BE49-F238E27FC236}">
                <a16:creationId xmlns="" xmlns:a16="http://schemas.microsoft.com/office/drawing/2014/main" id="{05242D09-0E80-4145-9160-4028E6ED6EEF}"/>
              </a:ext>
            </a:extLst>
          </p:cNvPr>
          <p:cNvSpPr>
            <a:spLocks noChangeAspect="1"/>
          </p:cNvSpPr>
          <p:nvPr/>
        </p:nvSpPr>
        <p:spPr>
          <a:xfrm>
            <a:off x="10741231" y="5627235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2" name="Segnaposto immagine 92" descr="lente di ingrandimento">
            <a:extLst>
              <a:ext uri="{FF2B5EF4-FFF2-40B4-BE49-F238E27FC236}">
                <a16:creationId xmlns="" xmlns:a16="http://schemas.microsoft.com/office/drawing/2014/main" id="{2AA38DB4-CC6C-4F63-9343-F6D75426C41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64094" y="5840003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36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13</a:t>
            </a:fld>
            <a:endParaRPr lang="it-IT" dirty="0"/>
          </a:p>
        </p:txBody>
      </p:sp>
      <p:sp>
        <p:nvSpPr>
          <p:cNvPr id="23" name="Titolo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 txBox="1">
            <a:spLocks/>
          </p:cNvSpPr>
          <p:nvPr/>
        </p:nvSpPr>
        <p:spPr>
          <a:xfrm>
            <a:off x="426000" y="867202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4" name="Segnaposto testo 7">
            <a:extLst>
              <a:ext uri="{FF2B5EF4-FFF2-40B4-BE49-F238E27FC236}">
                <a16:creationId xmlns="" xmlns:a16="http://schemas.microsoft.com/office/drawing/2014/main" id="{55EDAA5F-167D-40D9-92A2-AB0FEC3BDCDC}"/>
              </a:ext>
            </a:extLst>
          </p:cNvPr>
          <p:cNvSpPr txBox="1">
            <a:spLocks/>
          </p:cNvSpPr>
          <p:nvPr/>
        </p:nvSpPr>
        <p:spPr>
          <a:xfrm>
            <a:off x="2422567" y="2474713"/>
            <a:ext cx="9246373" cy="20221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sz="2000" dirty="0">
                <a:solidFill>
                  <a:srgbClr val="8D3789"/>
                </a:solidFill>
              </a:rPr>
              <a:t>Adulti</a:t>
            </a:r>
            <a:r>
              <a:rPr lang="it-IT" sz="2000" dirty="0"/>
              <a:t> </a:t>
            </a:r>
            <a:r>
              <a:rPr lang="it-IT" sz="2000" b="0" dirty="0"/>
              <a:t>(PI 8.1)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stanziate</a:t>
            </a:r>
            <a:r>
              <a:rPr lang="it-IT" sz="1600" b="0" dirty="0"/>
              <a:t>: € 400.000,00      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impegnate</a:t>
            </a:r>
            <a:r>
              <a:rPr lang="it-IT" sz="1600" b="0" dirty="0"/>
              <a:t>: € 388.000,00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finanziati </a:t>
            </a:r>
            <a:r>
              <a:rPr lang="it-IT" sz="1600" dirty="0"/>
              <a:t>66 incentivi all’assunzione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l'intervento si conclude con l’ esaurimento risorse disponibili e comunque  </a:t>
            </a:r>
            <a:r>
              <a:rPr lang="it-IT" sz="1600" dirty="0"/>
              <a:t>entro Settembre 2023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6" name="Segnaposto testo 7">
            <a:extLst>
              <a:ext uri="{FF2B5EF4-FFF2-40B4-BE49-F238E27FC236}">
                <a16:creationId xmlns="" xmlns:a16="http://schemas.microsoft.com/office/drawing/2014/main" id="{E87C2383-DA2E-40F3-AF8E-F256A82D3802}"/>
              </a:ext>
            </a:extLst>
          </p:cNvPr>
          <p:cNvSpPr txBox="1">
            <a:spLocks/>
          </p:cNvSpPr>
          <p:nvPr/>
        </p:nvSpPr>
        <p:spPr>
          <a:xfrm>
            <a:off x="2422567" y="4720753"/>
            <a:ext cx="9505802" cy="19595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sz="2000" dirty="0">
                <a:solidFill>
                  <a:srgbClr val="8D3789"/>
                </a:solidFill>
              </a:rPr>
              <a:t>Giovani</a:t>
            </a:r>
            <a:r>
              <a:rPr lang="it-IT" sz="2000" dirty="0"/>
              <a:t> </a:t>
            </a:r>
            <a:r>
              <a:rPr lang="it-IT" sz="2000" b="0" dirty="0"/>
              <a:t>(PI 8.2)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stanziate</a:t>
            </a:r>
            <a:r>
              <a:rPr lang="it-IT" sz="1600" b="0" dirty="0"/>
              <a:t>: € 303.200,00      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impegnate</a:t>
            </a:r>
            <a:r>
              <a:rPr lang="it-IT" sz="1600" b="0" dirty="0"/>
              <a:t>: € 303.200,00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finanziati </a:t>
            </a:r>
            <a:r>
              <a:rPr lang="it-IT" sz="1600" dirty="0"/>
              <a:t>80 incentivi all’assunzione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Intervento </a:t>
            </a:r>
            <a:r>
              <a:rPr lang="it-IT" sz="1600" dirty="0"/>
              <a:t>concluso</a:t>
            </a:r>
            <a:r>
              <a:rPr lang="it-IT" sz="1600" b="0" dirty="0"/>
              <a:t> per esaurimento delle risorse</a:t>
            </a:r>
          </a:p>
          <a:p>
            <a:pPr algn="just">
              <a:spcBef>
                <a:spcPts val="600"/>
              </a:spcBef>
            </a:pPr>
            <a:endParaRPr lang="it-IT" sz="1600" b="0" dirty="0"/>
          </a:p>
          <a:p>
            <a:pPr algn="just">
              <a:spcBef>
                <a:spcPts val="600"/>
              </a:spcBef>
            </a:pPr>
            <a:endParaRPr lang="it-IT" sz="16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5" name="Titolo 1">
            <a:extLst>
              <a:ext uri="{FF2B5EF4-FFF2-40B4-BE49-F238E27FC236}">
                <a16:creationId xmlns="" xmlns:a16="http://schemas.microsoft.com/office/drawing/2014/main" id="{73AD0592-EB2C-436C-A5D6-B0435516B02C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8" name="Segnaposto testo 7">
            <a:extLst>
              <a:ext uri="{FF2B5EF4-FFF2-40B4-BE49-F238E27FC236}">
                <a16:creationId xmlns="" xmlns:a16="http://schemas.microsoft.com/office/drawing/2014/main" id="{EBAB52A5-3DCD-4B60-82DE-84080061CD20}"/>
              </a:ext>
            </a:extLst>
          </p:cNvPr>
          <p:cNvSpPr txBox="1">
            <a:spLocks/>
          </p:cNvSpPr>
          <p:nvPr/>
        </p:nvSpPr>
        <p:spPr>
          <a:xfrm>
            <a:off x="2312629" y="1107170"/>
            <a:ext cx="9505802" cy="113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2000" dirty="0">
                <a:solidFill>
                  <a:srgbClr val="2C5452"/>
                </a:solidFill>
              </a:rPr>
              <a:t>AVVISO INCENTIVI POST- TIROCINI </a:t>
            </a:r>
            <a:r>
              <a:rPr lang="it-IT" sz="2000" b="0" dirty="0">
                <a:solidFill>
                  <a:srgbClr val="2C5452"/>
                </a:solidFill>
              </a:rPr>
              <a:t>finanziamento alle imprese localizzate in Umbria </a:t>
            </a:r>
            <a:r>
              <a:rPr lang="it-IT" sz="2000" dirty="0">
                <a:solidFill>
                  <a:srgbClr val="2C5452"/>
                </a:solidFill>
              </a:rPr>
              <a:t>di incentivi per le assunzioni a tempo indeterminato </a:t>
            </a:r>
            <a:r>
              <a:rPr lang="it-IT" sz="2000" b="0" dirty="0">
                <a:solidFill>
                  <a:srgbClr val="2C5452"/>
                </a:solidFill>
              </a:rPr>
              <a:t>dei</a:t>
            </a:r>
            <a:r>
              <a:rPr lang="it-IT" sz="2000" dirty="0">
                <a:solidFill>
                  <a:srgbClr val="2C5452"/>
                </a:solidFill>
              </a:rPr>
              <a:t> tirocinanti </a:t>
            </a:r>
            <a:r>
              <a:rPr lang="it-IT" sz="2000" b="0" dirty="0">
                <a:solidFill>
                  <a:srgbClr val="2C5452"/>
                </a:solidFill>
              </a:rPr>
              <a:t>(giovani/adulti) che hanno svolto il tirocinio nell'ambito del </a:t>
            </a:r>
            <a:r>
              <a:rPr lang="it-IT" sz="2000" dirty="0">
                <a:solidFill>
                  <a:srgbClr val="2C5452"/>
                </a:solidFill>
              </a:rPr>
              <a:t>Programma </a:t>
            </a:r>
            <a:r>
              <a:rPr lang="it-IT" sz="2000" dirty="0" err="1">
                <a:solidFill>
                  <a:srgbClr val="2C5452"/>
                </a:solidFill>
              </a:rPr>
              <a:t>Umbriattiva</a:t>
            </a:r>
            <a:r>
              <a:rPr lang="it-IT" sz="2000" dirty="0">
                <a:solidFill>
                  <a:srgbClr val="2C5452"/>
                </a:solidFill>
              </a:rPr>
              <a:t> 2018 </a:t>
            </a:r>
          </a:p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D051C848-709E-42B7-B8ED-F3F5F60279EE}"/>
              </a:ext>
            </a:extLst>
          </p:cNvPr>
          <p:cNvSpPr/>
          <p:nvPr/>
        </p:nvSpPr>
        <p:spPr>
          <a:xfrm>
            <a:off x="158883" y="1107170"/>
            <a:ext cx="2092569" cy="522329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PI 8.1 – 8.2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Avviso INCENTIVI POST-TIROCINI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€ 703.200,00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>
              <a:spcBef>
                <a:spcPts val="0"/>
              </a:spcBef>
            </a:pPr>
            <a:r>
              <a:rPr lang="it-IT" b="1" dirty="0">
                <a:latin typeface="+mj-lt"/>
              </a:rPr>
              <a:t>Dicembre 2018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26" name="Ovale 25">
            <a:extLst>
              <a:ext uri="{FF2B5EF4-FFF2-40B4-BE49-F238E27FC236}">
                <a16:creationId xmlns="" xmlns:a16="http://schemas.microsoft.com/office/drawing/2014/main" id="{6ECD41B6-19E8-4CFD-8B3B-2C0BC7AB48AC}"/>
              </a:ext>
            </a:extLst>
          </p:cNvPr>
          <p:cNvSpPr>
            <a:spLocks noChangeAspect="1"/>
          </p:cNvSpPr>
          <p:nvPr/>
        </p:nvSpPr>
        <p:spPr>
          <a:xfrm>
            <a:off x="9618222" y="2641767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7" name="Segnaposto immagine 92" descr="lente di ingrandimento">
            <a:extLst>
              <a:ext uri="{FF2B5EF4-FFF2-40B4-BE49-F238E27FC236}">
                <a16:creationId xmlns="" xmlns:a16="http://schemas.microsoft.com/office/drawing/2014/main" id="{45CFF963-0811-4DAC-A7A1-E0D4A634AF3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841085" y="2854535"/>
            <a:ext cx="532275" cy="574465"/>
          </a:xfrm>
          <a:prstGeom prst="rect">
            <a:avLst/>
          </a:prstGeom>
        </p:spPr>
      </p:pic>
      <p:sp>
        <p:nvSpPr>
          <p:cNvPr id="28" name="Ovale 27">
            <a:extLst>
              <a:ext uri="{FF2B5EF4-FFF2-40B4-BE49-F238E27FC236}">
                <a16:creationId xmlns="" xmlns:a16="http://schemas.microsoft.com/office/drawing/2014/main" id="{F2F1AAB6-41FA-45A4-9F87-008AE614A1F2}"/>
              </a:ext>
            </a:extLst>
          </p:cNvPr>
          <p:cNvSpPr>
            <a:spLocks noChangeAspect="1"/>
          </p:cNvSpPr>
          <p:nvPr/>
        </p:nvSpPr>
        <p:spPr>
          <a:xfrm>
            <a:off x="9769433" y="5011823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9" name="Segnaposto immagine 92" descr="lente di ingrandimento">
            <a:extLst>
              <a:ext uri="{FF2B5EF4-FFF2-40B4-BE49-F238E27FC236}">
                <a16:creationId xmlns="" xmlns:a16="http://schemas.microsoft.com/office/drawing/2014/main" id="{276B4B7F-0F34-47F8-8CFD-D9CB7B55B19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92296" y="5224591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966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14</a:t>
            </a:fld>
            <a:endParaRPr lang="it-IT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4" name="Segnaposto testo 7">
            <a:extLst>
              <a:ext uri="{FF2B5EF4-FFF2-40B4-BE49-F238E27FC236}">
                <a16:creationId xmlns="" xmlns:a16="http://schemas.microsoft.com/office/drawing/2014/main" id="{55EDAA5F-167D-40D9-92A2-AB0FEC3BDCDC}"/>
              </a:ext>
            </a:extLst>
          </p:cNvPr>
          <p:cNvSpPr txBox="1">
            <a:spLocks/>
          </p:cNvSpPr>
          <p:nvPr/>
        </p:nvSpPr>
        <p:spPr>
          <a:xfrm>
            <a:off x="2525427" y="2535616"/>
            <a:ext cx="9246373" cy="20221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sz="2000" dirty="0">
                <a:solidFill>
                  <a:srgbClr val="8D3789"/>
                </a:solidFill>
              </a:rPr>
              <a:t>Adulti</a:t>
            </a:r>
            <a:r>
              <a:rPr lang="it-IT" sz="2000" dirty="0"/>
              <a:t> </a:t>
            </a:r>
            <a:r>
              <a:rPr lang="it-IT" sz="2000" b="0" dirty="0"/>
              <a:t>(PI 8.1)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stanziate</a:t>
            </a:r>
            <a:r>
              <a:rPr lang="it-IT" sz="1600" b="0" dirty="0"/>
              <a:t>: € 100.000,00      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impegnate</a:t>
            </a:r>
            <a:r>
              <a:rPr lang="it-IT" sz="1600" b="0" dirty="0"/>
              <a:t>: € 63.000,00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finanziati </a:t>
            </a:r>
            <a:r>
              <a:rPr lang="it-IT" sz="1600" dirty="0"/>
              <a:t>8 incentivi all’assunzione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l'intervento si conclude con l’ esaurimento risorse disponibili e comunque  entro Settembre 2023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6" name="Segnaposto testo 7">
            <a:extLst>
              <a:ext uri="{FF2B5EF4-FFF2-40B4-BE49-F238E27FC236}">
                <a16:creationId xmlns="" xmlns:a16="http://schemas.microsoft.com/office/drawing/2014/main" id="{E87C2383-DA2E-40F3-AF8E-F256A82D3802}"/>
              </a:ext>
            </a:extLst>
          </p:cNvPr>
          <p:cNvSpPr txBox="1">
            <a:spLocks/>
          </p:cNvSpPr>
          <p:nvPr/>
        </p:nvSpPr>
        <p:spPr>
          <a:xfrm>
            <a:off x="2527315" y="4627680"/>
            <a:ext cx="9505802" cy="19595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sz="2000" dirty="0">
                <a:solidFill>
                  <a:srgbClr val="8D3789"/>
                </a:solidFill>
              </a:rPr>
              <a:t>Giovani</a:t>
            </a:r>
            <a:r>
              <a:rPr lang="it-IT" sz="2000" dirty="0"/>
              <a:t> </a:t>
            </a:r>
            <a:r>
              <a:rPr lang="it-IT" sz="2000" b="0" dirty="0"/>
              <a:t>(PI 8.2)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stanziate</a:t>
            </a:r>
            <a:r>
              <a:rPr lang="it-IT" sz="1600" b="0" dirty="0"/>
              <a:t>: € 100.000,00      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dirty="0"/>
              <a:t>risorse impegnate</a:t>
            </a:r>
            <a:r>
              <a:rPr lang="it-IT" sz="1600" b="0" dirty="0"/>
              <a:t>: € 34.500,00 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finanziati </a:t>
            </a:r>
            <a:r>
              <a:rPr lang="it-IT" sz="1600" dirty="0"/>
              <a:t>8 incentivi all’assunzione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sz="1600" b="0" dirty="0"/>
              <a:t>l'intervento si conclude con l’ esaurimento risorse disponibili e comunque entro </a:t>
            </a:r>
            <a:r>
              <a:rPr lang="it-IT" sz="1600" dirty="0"/>
              <a:t>Settembre 2023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5" name="Titolo 1">
            <a:extLst>
              <a:ext uri="{FF2B5EF4-FFF2-40B4-BE49-F238E27FC236}">
                <a16:creationId xmlns="" xmlns:a16="http://schemas.microsoft.com/office/drawing/2014/main" id="{9761A48E-8B24-4231-AA4C-199C8B28EC6D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7AD210FC-CD8D-4001-BA38-A92CB0A586B7}"/>
              </a:ext>
            </a:extLst>
          </p:cNvPr>
          <p:cNvSpPr/>
          <p:nvPr/>
        </p:nvSpPr>
        <p:spPr>
          <a:xfrm>
            <a:off x="158883" y="1107170"/>
            <a:ext cx="2092569" cy="524087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ASSE  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PI 8.1 – 8.2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Avviso INCENTIVI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POST-VOCUHER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€ 200.000,00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>
              <a:spcBef>
                <a:spcPts val="0"/>
              </a:spcBef>
            </a:pPr>
            <a:r>
              <a:rPr lang="it-IT" b="1" dirty="0">
                <a:latin typeface="+mj-lt"/>
              </a:rPr>
              <a:t>Aprile 2020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="" xmlns:a16="http://schemas.microsoft.com/office/drawing/2014/main" id="{DF5494EF-3AA9-4A3A-8810-2B39B2F608CF}"/>
              </a:ext>
            </a:extLst>
          </p:cNvPr>
          <p:cNvSpPr txBox="1">
            <a:spLocks/>
          </p:cNvSpPr>
          <p:nvPr/>
        </p:nvSpPr>
        <p:spPr>
          <a:xfrm>
            <a:off x="2365058" y="1137621"/>
            <a:ext cx="9505802" cy="113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  <a:r>
              <a:rPr lang="it-IT" sz="2000" dirty="0">
                <a:solidFill>
                  <a:srgbClr val="2C5452"/>
                </a:solidFill>
              </a:rPr>
              <a:t>AVVISO INCENTIVI POST-VOUCHER </a:t>
            </a:r>
            <a:r>
              <a:rPr lang="it-IT" sz="2000" b="0" dirty="0">
                <a:solidFill>
                  <a:srgbClr val="2C5452"/>
                </a:solidFill>
              </a:rPr>
              <a:t>finanziamento alle imprese localizzate in Umbria </a:t>
            </a:r>
            <a:r>
              <a:rPr lang="it-IT" sz="2000" dirty="0">
                <a:solidFill>
                  <a:srgbClr val="2C5452"/>
                </a:solidFill>
              </a:rPr>
              <a:t>di incentivi per le assunzioni a tempo indeterminato </a:t>
            </a:r>
            <a:r>
              <a:rPr lang="it-IT" sz="2000" b="0" dirty="0">
                <a:solidFill>
                  <a:srgbClr val="2C5452"/>
                </a:solidFill>
              </a:rPr>
              <a:t>di soggetti giovani e adulti che abbiano avuto assegnato da parte dei CPI un voucher formativo nell'ambito del Programma </a:t>
            </a:r>
            <a:r>
              <a:rPr lang="it-IT" sz="2000" b="0" dirty="0" err="1">
                <a:solidFill>
                  <a:srgbClr val="2C5452"/>
                </a:solidFill>
              </a:rPr>
              <a:t>Umbriattiva</a:t>
            </a:r>
            <a:r>
              <a:rPr lang="it-IT" sz="2000" b="0" dirty="0">
                <a:solidFill>
                  <a:srgbClr val="2C5452"/>
                </a:solidFill>
              </a:rPr>
              <a:t> 2018</a:t>
            </a:r>
            <a:endParaRPr lang="it-IT" sz="2000" dirty="0">
              <a:solidFill>
                <a:srgbClr val="2C5452"/>
              </a:solidFill>
            </a:endParaRP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28" name="Ovale 27">
            <a:extLst>
              <a:ext uri="{FF2B5EF4-FFF2-40B4-BE49-F238E27FC236}">
                <a16:creationId xmlns="" xmlns:a16="http://schemas.microsoft.com/office/drawing/2014/main" id="{76235C7C-7902-4D31-915F-4F9DA42A12C5}"/>
              </a:ext>
            </a:extLst>
          </p:cNvPr>
          <p:cNvSpPr>
            <a:spLocks noChangeAspect="1"/>
          </p:cNvSpPr>
          <p:nvPr/>
        </p:nvSpPr>
        <p:spPr>
          <a:xfrm>
            <a:off x="9618222" y="2641767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9" name="Segnaposto immagine 92" descr="lente di ingrandimento">
            <a:extLst>
              <a:ext uri="{FF2B5EF4-FFF2-40B4-BE49-F238E27FC236}">
                <a16:creationId xmlns="" xmlns:a16="http://schemas.microsoft.com/office/drawing/2014/main" id="{574A107C-F583-4400-8CBC-7183CCA8F711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841085" y="2854535"/>
            <a:ext cx="532275" cy="574465"/>
          </a:xfrm>
          <a:prstGeom prst="rect">
            <a:avLst/>
          </a:prstGeom>
        </p:spPr>
      </p:pic>
      <p:sp>
        <p:nvSpPr>
          <p:cNvPr id="30" name="Ovale 29">
            <a:extLst>
              <a:ext uri="{FF2B5EF4-FFF2-40B4-BE49-F238E27FC236}">
                <a16:creationId xmlns="" xmlns:a16="http://schemas.microsoft.com/office/drawing/2014/main" id="{1C170384-85A7-47FB-A197-8448826DB089}"/>
              </a:ext>
            </a:extLst>
          </p:cNvPr>
          <p:cNvSpPr>
            <a:spLocks noChangeAspect="1"/>
          </p:cNvSpPr>
          <p:nvPr/>
        </p:nvSpPr>
        <p:spPr>
          <a:xfrm>
            <a:off x="9709662" y="4596590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31" name="Segnaposto immagine 92" descr="lente di ingrandimento">
            <a:extLst>
              <a:ext uri="{FF2B5EF4-FFF2-40B4-BE49-F238E27FC236}">
                <a16:creationId xmlns="" xmlns:a16="http://schemas.microsoft.com/office/drawing/2014/main" id="{D7E2FAC5-7A6C-4C48-A2CC-7149B7EDBD4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32525" y="4809358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70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95134" y="2187218"/>
            <a:ext cx="9276666" cy="3820010"/>
          </a:xfrm>
        </p:spPr>
        <p:txBody>
          <a:bodyPr rtlCol="0"/>
          <a:lstStyle/>
          <a:p>
            <a:pPr algn="just">
              <a:spcBef>
                <a:spcPts val="600"/>
              </a:spcBef>
            </a:pPr>
            <a:r>
              <a:rPr lang="it-IT" dirty="0">
                <a:solidFill>
                  <a:srgbClr val="8D3789"/>
                </a:solidFill>
              </a:rPr>
              <a:t>Misure erogabili</a:t>
            </a:r>
            <a:r>
              <a:rPr lang="it-IT" b="0" dirty="0">
                <a:solidFill>
                  <a:srgbClr val="8D3789"/>
                </a:solidFill>
              </a:rPr>
              <a:t>: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b="0" dirty="0"/>
              <a:t>orientamento specialistico per la definizione delle competenze e la promozione presso le imprese del territorio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b="0" dirty="0"/>
              <a:t>accompagnamento al lavoro per la promozione del profilo professionale verso                       i potenziali datori di lavoro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it-IT" b="0" dirty="0"/>
              <a:t>incentivo all'assunzione per imprese che assumono con un contratto di lavoro a TI o in apprendistato, variabile sulla base della profilazione dei lavoratori fino a 12 mila euro e maggiorato di ulteriori 2 mila euro per eventuali fabbisogni formativi del lavoratore da assumere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it-IT" sz="1600" dirty="0"/>
              <a:t>99 interventi finanziati</a:t>
            </a:r>
            <a:r>
              <a:rPr lang="it-IT" sz="1600" b="0" dirty="0"/>
              <a:t> a favore di </a:t>
            </a:r>
            <a:r>
              <a:rPr lang="it-IT" sz="1600" dirty="0"/>
              <a:t>196 lavoratori</a:t>
            </a:r>
          </a:p>
          <a:p>
            <a:pPr algn="just">
              <a:spcBef>
                <a:spcPts val="600"/>
              </a:spcBef>
            </a:pPr>
            <a:r>
              <a:rPr lang="it-IT" sz="1600" b="0" dirty="0"/>
              <a:t>impegnati € 518.545,00 (PI 8.1 )   € 73.566,00 (PI 8.5)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it-IT" sz="1600" dirty="0"/>
              <a:t>conclusione</a:t>
            </a:r>
            <a:r>
              <a:rPr lang="it-IT" sz="1600" b="0" dirty="0"/>
              <a:t> dell’intervento </a:t>
            </a:r>
            <a:r>
              <a:rPr lang="it-IT" sz="1600" dirty="0"/>
              <a:t>Dicembre 2021</a:t>
            </a:r>
          </a:p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 rtl="0">
              <a:spcBef>
                <a:spcPts val="600"/>
              </a:spcBef>
            </a:pPr>
            <a:endParaRPr lang="it-IT" sz="2000" dirty="0"/>
          </a:p>
          <a:p>
            <a:pPr algn="just" rtl="0">
              <a:spcBef>
                <a:spcPts val="0"/>
              </a:spcBef>
            </a:pPr>
            <a:endParaRPr lang="it-IT" sz="400" b="0" dirty="0"/>
          </a:p>
          <a:p>
            <a:pPr rtl="0">
              <a:spcBef>
                <a:spcPts val="0"/>
              </a:spcBef>
            </a:pPr>
            <a:endParaRPr lang="it-IT" dirty="0"/>
          </a:p>
        </p:txBody>
      </p:sp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15</a:t>
            </a:fld>
            <a:endParaRPr lang="it-IT" dirty="0"/>
          </a:p>
        </p:txBody>
      </p:sp>
      <p:sp>
        <p:nvSpPr>
          <p:cNvPr id="23" name="Titolo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 txBox="1">
            <a:spLocks/>
          </p:cNvSpPr>
          <p:nvPr/>
        </p:nvSpPr>
        <p:spPr>
          <a:xfrm>
            <a:off x="431800" y="963045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88" y="414550"/>
            <a:ext cx="2473772" cy="344429"/>
          </a:xfrm>
          <a:prstGeom prst="rect">
            <a:avLst/>
          </a:prstGeom>
        </p:spPr>
      </p:pic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4" name="Titolo 1">
            <a:extLst>
              <a:ext uri="{FF2B5EF4-FFF2-40B4-BE49-F238E27FC236}">
                <a16:creationId xmlns="" xmlns:a16="http://schemas.microsoft.com/office/drawing/2014/main" id="{C3DBE8B1-54C2-40FB-85A6-FAC93578ACDD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6" name="Rettangolo 15">
            <a:extLst>
              <a:ext uri="{FF2B5EF4-FFF2-40B4-BE49-F238E27FC236}">
                <a16:creationId xmlns="" xmlns:a16="http://schemas.microsoft.com/office/drawing/2014/main" id="{B2AB0D05-3BA3-4AC2-AFB0-A7AF65A1AB00}"/>
              </a:ext>
            </a:extLst>
          </p:cNvPr>
          <p:cNvSpPr/>
          <p:nvPr/>
        </p:nvSpPr>
        <p:spPr>
          <a:xfrm>
            <a:off x="148481" y="1018268"/>
            <a:ext cx="2206175" cy="513692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1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PI 8.1 – 8.5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Avviso REIMPIEGO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4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€ 1.250.000,00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6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6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Giugno 2019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="" xmlns:a16="http://schemas.microsoft.com/office/drawing/2014/main" id="{333B1B2C-8E70-41BE-AF1D-DFAF0D2F3C30}"/>
              </a:ext>
            </a:extLst>
          </p:cNvPr>
          <p:cNvSpPr txBox="1">
            <a:spLocks/>
          </p:cNvSpPr>
          <p:nvPr/>
        </p:nvSpPr>
        <p:spPr>
          <a:xfrm>
            <a:off x="2485559" y="1006694"/>
            <a:ext cx="9505802" cy="1045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2000" dirty="0">
                <a:solidFill>
                  <a:srgbClr val="2C5452"/>
                </a:solidFill>
              </a:rPr>
              <a:t>AVVISO REIMPIEGO </a:t>
            </a:r>
            <a:r>
              <a:rPr lang="it-IT" sz="2000" b="0" dirty="0">
                <a:solidFill>
                  <a:srgbClr val="2C5452"/>
                </a:solidFill>
              </a:rPr>
              <a:t>finanziamento di interventi di politica attiva del lavoro per il reimpiego dei </a:t>
            </a:r>
            <a:r>
              <a:rPr lang="it-IT" sz="2000" dirty="0">
                <a:solidFill>
                  <a:srgbClr val="2C5452"/>
                </a:solidFill>
              </a:rPr>
              <a:t>lavoratori licenziati </a:t>
            </a:r>
            <a:r>
              <a:rPr lang="it-IT" sz="2000" b="0" dirty="0">
                <a:solidFill>
                  <a:srgbClr val="2C5452"/>
                </a:solidFill>
              </a:rPr>
              <a:t>ex L. 223/91 e dei </a:t>
            </a:r>
            <a:r>
              <a:rPr lang="it-IT" sz="2000" dirty="0">
                <a:solidFill>
                  <a:srgbClr val="2C5452"/>
                </a:solidFill>
              </a:rPr>
              <a:t>lavoratori cassintegrati a forte rischio di disoccupazione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9" name="Ovale 18">
            <a:extLst>
              <a:ext uri="{FF2B5EF4-FFF2-40B4-BE49-F238E27FC236}">
                <a16:creationId xmlns="" xmlns:a16="http://schemas.microsoft.com/office/drawing/2014/main" id="{3B2A5C92-DB97-402D-BE64-C02BBBDA904F}"/>
              </a:ext>
            </a:extLst>
          </p:cNvPr>
          <p:cNvSpPr>
            <a:spLocks noChangeAspect="1"/>
          </p:cNvSpPr>
          <p:nvPr/>
        </p:nvSpPr>
        <p:spPr>
          <a:xfrm>
            <a:off x="9983982" y="5042195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0" name="Segnaposto immagine 92" descr="lente di ingrandimento">
            <a:extLst>
              <a:ext uri="{FF2B5EF4-FFF2-40B4-BE49-F238E27FC236}">
                <a16:creationId xmlns="" xmlns:a16="http://schemas.microsoft.com/office/drawing/2014/main" id="{6B40F948-0469-4947-A91E-AD111DB85611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06845" y="5254963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99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49470" y="2211919"/>
            <a:ext cx="9478210" cy="2878139"/>
          </a:xfrm>
        </p:spPr>
        <p:txBody>
          <a:bodyPr rtlCol="0"/>
          <a:lstStyle/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900" dirty="0"/>
              <a:t>Int. 1</a:t>
            </a:r>
            <a:r>
              <a:rPr lang="it-IT" sz="1900" b="0" dirty="0"/>
              <a:t>: </a:t>
            </a:r>
            <a:r>
              <a:rPr lang="it-IT" sz="1900" dirty="0">
                <a:solidFill>
                  <a:srgbClr val="8D3789"/>
                </a:solidFill>
              </a:rPr>
              <a:t>percorsi formativi biennali</a:t>
            </a:r>
            <a:r>
              <a:rPr lang="it-IT" sz="1900" dirty="0"/>
              <a:t> </a:t>
            </a:r>
            <a:r>
              <a:rPr lang="it-IT" sz="1900" b="0" dirty="0"/>
              <a:t>finalizzati al conseguimento di qualifiche professionali nell’ambito del diritto dovere all’istruzione e formazione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1900" dirty="0"/>
              <a:t>Int. 2</a:t>
            </a:r>
            <a:r>
              <a:rPr lang="it-IT" sz="1900" b="0" dirty="0"/>
              <a:t>: servizi integrati di </a:t>
            </a:r>
            <a:r>
              <a:rPr lang="it-IT" sz="1900" b="0" dirty="0">
                <a:solidFill>
                  <a:srgbClr val="8D3789"/>
                </a:solidFill>
              </a:rPr>
              <a:t>orientamento educativo, recupero e sviluppo di competenze, sostegno all’apprendimento, accompagnamento al lavoro per gli allievi dei percorsi formativi</a:t>
            </a:r>
            <a:r>
              <a:rPr lang="it-IT" sz="1900" b="0" dirty="0"/>
              <a:t> 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r>
              <a:rPr lang="it-IT" sz="1600" dirty="0"/>
              <a:t>Risorse stanziate</a:t>
            </a:r>
            <a:r>
              <a:rPr lang="it-IT" sz="1600" b="0" dirty="0"/>
              <a:t>: € 2.600.000,00        </a:t>
            </a:r>
            <a:r>
              <a:rPr lang="it-IT" sz="1600" dirty="0"/>
              <a:t>Risorse impegnate</a:t>
            </a:r>
            <a:r>
              <a:rPr lang="it-IT" sz="1600" b="0" dirty="0"/>
              <a:t>: € 1.149.580,00</a:t>
            </a:r>
          </a:p>
          <a:p>
            <a:pPr algn="just">
              <a:spcBef>
                <a:spcPts val="600"/>
              </a:spcBef>
            </a:pPr>
            <a:r>
              <a:rPr lang="it-IT" sz="1600" b="0" dirty="0"/>
              <a:t>Finanziati </a:t>
            </a:r>
            <a:r>
              <a:rPr lang="it-IT" sz="1600" dirty="0"/>
              <a:t>7 progetti </a:t>
            </a:r>
            <a:r>
              <a:rPr lang="it-IT" sz="1600" b="0" dirty="0"/>
              <a:t>di 1° annualità con </a:t>
            </a:r>
            <a:r>
              <a:rPr lang="it-IT" sz="1600" dirty="0"/>
              <a:t>13 percorsi formativi </a:t>
            </a:r>
            <a:r>
              <a:rPr lang="it-IT" sz="1600" b="0" dirty="0"/>
              <a:t>e </a:t>
            </a:r>
            <a:r>
              <a:rPr lang="it-IT" sz="1600" dirty="0"/>
              <a:t>13 servizi integrati </a:t>
            </a:r>
            <a:r>
              <a:rPr lang="it-IT" sz="1600" b="0" dirty="0"/>
              <a:t>per </a:t>
            </a:r>
            <a:r>
              <a:rPr lang="it-IT" sz="1600" dirty="0"/>
              <a:t>113 destinatari </a:t>
            </a:r>
          </a:p>
          <a:p>
            <a:pPr algn="just">
              <a:spcBef>
                <a:spcPts val="600"/>
              </a:spcBef>
            </a:pPr>
            <a:r>
              <a:rPr lang="it-IT" sz="1500" dirty="0"/>
              <a:t>Conclusione </a:t>
            </a:r>
            <a:r>
              <a:rPr lang="it-IT" sz="1500" b="0" dirty="0"/>
              <a:t>prevista delle attività biennali per </a:t>
            </a:r>
            <a:r>
              <a:rPr lang="it-IT" sz="1500" dirty="0"/>
              <a:t>Novembre 2022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it-IT" sz="2000" b="0" dirty="0"/>
          </a:p>
          <a:p>
            <a:pPr algn="just" rtl="0">
              <a:spcBef>
                <a:spcPts val="600"/>
              </a:spcBef>
            </a:pPr>
            <a:endParaRPr lang="it-IT" sz="2000" dirty="0"/>
          </a:p>
          <a:p>
            <a:pPr marL="171450" indent="-171450" algn="just" rtl="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400" b="0" dirty="0"/>
          </a:p>
          <a:p>
            <a:pPr marL="285750" indent="-285750" rtl="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dirty="0"/>
          </a:p>
        </p:txBody>
      </p:sp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16</a:t>
            </a:fld>
            <a:endParaRPr lang="it-IT" dirty="0"/>
          </a:p>
        </p:txBody>
      </p:sp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pic>
        <p:nvPicPr>
          <p:cNvPr id="30" name="Immagine 29">
            <a:extLst>
              <a:ext uri="{FF2B5EF4-FFF2-40B4-BE49-F238E27FC236}">
                <a16:creationId xmlns="" xmlns:a16="http://schemas.microsoft.com/office/drawing/2014/main" id="{B952A6F3-4CFB-4D72-87BE-5490410D6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97" y="442690"/>
            <a:ext cx="2473772" cy="344429"/>
          </a:xfrm>
          <a:prstGeom prst="rect">
            <a:avLst/>
          </a:prstGeom>
        </p:spPr>
      </p:pic>
      <p:sp>
        <p:nvSpPr>
          <p:cNvPr id="16" name="Segnaposto testo 12">
            <a:extLst>
              <a:ext uri="{FF2B5EF4-FFF2-40B4-BE49-F238E27FC236}">
                <a16:creationId xmlns="" xmlns:a16="http://schemas.microsoft.com/office/drawing/2014/main" id="{085A983C-EAEE-438D-BAE5-F4DBE886C7FA}"/>
              </a:ext>
            </a:extLst>
          </p:cNvPr>
          <p:cNvSpPr txBox="1">
            <a:spLocks/>
          </p:cNvSpPr>
          <p:nvPr/>
        </p:nvSpPr>
        <p:spPr>
          <a:xfrm>
            <a:off x="148481" y="5215785"/>
            <a:ext cx="2391519" cy="1155405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200" b="1" dirty="0">
                <a:solidFill>
                  <a:schemeClr val="bg1"/>
                </a:solidFill>
                <a:latin typeface="+mj-lt"/>
                <a:sym typeface="Calibri"/>
              </a:rPr>
              <a:t>Edizione 2021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5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solidFill>
                  <a:schemeClr val="bg1"/>
                </a:solidFill>
                <a:latin typeface="+mj-lt"/>
                <a:sym typeface="Calibri"/>
              </a:rPr>
              <a:t>Giugno 2021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</p:txBody>
      </p:sp>
      <p:sp>
        <p:nvSpPr>
          <p:cNvPr id="18" name="Segnaposto testo 7">
            <a:extLst>
              <a:ext uri="{FF2B5EF4-FFF2-40B4-BE49-F238E27FC236}">
                <a16:creationId xmlns="" xmlns:a16="http://schemas.microsoft.com/office/drawing/2014/main" id="{10DD88F5-65FB-4177-AC61-83B44BDC310E}"/>
              </a:ext>
            </a:extLst>
          </p:cNvPr>
          <p:cNvSpPr txBox="1">
            <a:spLocks/>
          </p:cNvSpPr>
          <p:nvPr/>
        </p:nvSpPr>
        <p:spPr>
          <a:xfrm>
            <a:off x="2649470" y="5169879"/>
            <a:ext cx="9066417" cy="14547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1600" dirty="0"/>
              <a:t>Risorse stanziate</a:t>
            </a:r>
            <a:r>
              <a:rPr lang="it-IT" sz="1600" b="0" dirty="0"/>
              <a:t>: € 1.500.000,00</a:t>
            </a:r>
          </a:p>
          <a:p>
            <a:pPr algn="just">
              <a:spcBef>
                <a:spcPts val="600"/>
              </a:spcBef>
            </a:pPr>
            <a:r>
              <a:rPr lang="it-IT" sz="1600" b="0" dirty="0"/>
              <a:t>In corso le selezioni da parte degli organismi di formazione dei partecipanti per i 22 progetti dell'Elenco regionale delle azioni formative finanziabili</a:t>
            </a:r>
          </a:p>
          <a:p>
            <a:pPr algn="just">
              <a:spcBef>
                <a:spcPts val="600"/>
              </a:spcBef>
            </a:pPr>
            <a:r>
              <a:rPr lang="it-IT" sz="1500" dirty="0"/>
              <a:t>Conclusione </a:t>
            </a:r>
            <a:r>
              <a:rPr lang="it-IT" sz="1500" b="0" dirty="0"/>
              <a:t>prevista delle attività biennali per </a:t>
            </a:r>
            <a:r>
              <a:rPr lang="it-IT" sz="1500" dirty="0"/>
              <a:t>Novembre 2023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1500" b="0" dirty="0"/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it-IT" sz="2000" b="0" dirty="0"/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it-IT" sz="2000" dirty="0"/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400" b="0" dirty="0"/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dirty="0"/>
          </a:p>
        </p:txBody>
      </p:sp>
      <p:sp>
        <p:nvSpPr>
          <p:cNvPr id="20" name="Segnaposto testo 12">
            <a:extLst>
              <a:ext uri="{FF2B5EF4-FFF2-40B4-BE49-F238E27FC236}">
                <a16:creationId xmlns="" xmlns:a16="http://schemas.microsoft.com/office/drawing/2014/main" id="{9493A781-1533-42AF-A698-43EC2672C35E}"/>
              </a:ext>
            </a:extLst>
          </p:cNvPr>
          <p:cNvSpPr txBox="1">
            <a:spLocks/>
          </p:cNvSpPr>
          <p:nvPr/>
        </p:nvSpPr>
        <p:spPr>
          <a:xfrm>
            <a:off x="148481" y="3879402"/>
            <a:ext cx="2391519" cy="1143861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200" b="1" dirty="0">
                <a:solidFill>
                  <a:schemeClr val="bg1"/>
                </a:solidFill>
                <a:latin typeface="+mj-lt"/>
                <a:sym typeface="Calibri"/>
              </a:rPr>
              <a:t>Edizione 2020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5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solidFill>
                  <a:schemeClr val="bg1"/>
                </a:solidFill>
                <a:latin typeface="+mj-lt"/>
                <a:sym typeface="Calibri"/>
              </a:rPr>
              <a:t>Giugno 2020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</p:txBody>
      </p:sp>
      <p:sp>
        <p:nvSpPr>
          <p:cNvPr id="15" name="Titolo 1">
            <a:extLst>
              <a:ext uri="{FF2B5EF4-FFF2-40B4-BE49-F238E27FC236}">
                <a16:creationId xmlns="" xmlns:a16="http://schemas.microsoft.com/office/drawing/2014/main" id="{44087619-33D5-4690-AAC9-BE66D32BB089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7" name="Segnaposto testo 7">
            <a:extLst>
              <a:ext uri="{FF2B5EF4-FFF2-40B4-BE49-F238E27FC236}">
                <a16:creationId xmlns="" xmlns:a16="http://schemas.microsoft.com/office/drawing/2014/main" id="{62E3E3DB-D245-4E0C-B606-061B293AA033}"/>
              </a:ext>
            </a:extLst>
          </p:cNvPr>
          <p:cNvSpPr txBox="1">
            <a:spLocks/>
          </p:cNvSpPr>
          <p:nvPr/>
        </p:nvSpPr>
        <p:spPr>
          <a:xfrm>
            <a:off x="2649470" y="993922"/>
            <a:ext cx="9505802" cy="10453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2000" dirty="0">
                <a:solidFill>
                  <a:srgbClr val="2C5452"/>
                </a:solidFill>
              </a:rPr>
              <a:t>AVVISO INTEGRAZIONE GIOVANI </a:t>
            </a:r>
            <a:r>
              <a:rPr lang="it-IT" sz="2000" b="0" dirty="0">
                <a:solidFill>
                  <a:srgbClr val="2C5452"/>
                </a:solidFill>
              </a:rPr>
              <a:t>finanziamento di </a:t>
            </a:r>
            <a:r>
              <a:rPr lang="it-IT" sz="2000" dirty="0">
                <a:solidFill>
                  <a:srgbClr val="2C5452"/>
                </a:solidFill>
              </a:rPr>
              <a:t>progetti in favore di giovani fino a 18 anni nell’ambito dell’Elenco regionale delle azioni finanziabili per l’assolvimento del diritto-dovere all’istruzione e formazione</a:t>
            </a:r>
            <a:r>
              <a:rPr lang="it-IT" sz="2000" b="0" dirty="0">
                <a:solidFill>
                  <a:srgbClr val="2C5452"/>
                </a:solidFill>
              </a:rPr>
              <a:t> </a:t>
            </a:r>
          </a:p>
          <a:p>
            <a:pPr algn="just">
              <a:spcBef>
                <a:spcPts val="600"/>
              </a:spcBef>
            </a:pPr>
            <a:endParaRPr lang="it-IT" sz="2000" b="0" dirty="0"/>
          </a:p>
        </p:txBody>
      </p:sp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16024442-FEDB-4530-90EA-610BD60331C7}"/>
              </a:ext>
            </a:extLst>
          </p:cNvPr>
          <p:cNvSpPr/>
          <p:nvPr/>
        </p:nvSpPr>
        <p:spPr>
          <a:xfrm>
            <a:off x="148481" y="993922"/>
            <a:ext cx="2391519" cy="265706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3 - PI 10.1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Avviso </a:t>
            </a:r>
            <a:r>
              <a:rPr lang="it-IT" sz="2100" b="1" dirty="0">
                <a:latin typeface="+mj-lt"/>
                <a:sym typeface="Calibri"/>
              </a:rPr>
              <a:t>INTEGRAZIONE GIOVANI</a:t>
            </a:r>
          </a:p>
        </p:txBody>
      </p:sp>
    </p:spTree>
    <p:extLst>
      <p:ext uri="{BB962C8B-B14F-4D97-AF65-F5344CB8AC3E}">
        <p14:creationId xmlns:p14="http://schemas.microsoft.com/office/powerpoint/2010/main" val="8221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16556" y="3354026"/>
            <a:ext cx="9211813" cy="2461464"/>
          </a:xfrm>
        </p:spPr>
        <p:txBody>
          <a:bodyPr rtlCol="0"/>
          <a:lstStyle/>
          <a:p>
            <a:pPr algn="just">
              <a:spcBef>
                <a:spcPts val="600"/>
              </a:spcBef>
            </a:pPr>
            <a:endParaRPr lang="it-IT" sz="2000" b="0" dirty="0"/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it-IT" sz="2000" b="0" dirty="0"/>
              <a:t>Finanziati </a:t>
            </a:r>
            <a:r>
              <a:rPr lang="it-IT" sz="2000" dirty="0">
                <a:solidFill>
                  <a:srgbClr val="8D3789"/>
                </a:solidFill>
              </a:rPr>
              <a:t>54 progetti </a:t>
            </a:r>
            <a:r>
              <a:rPr lang="it-IT" sz="2000" b="0" dirty="0">
                <a:solidFill>
                  <a:srgbClr val="8D3789"/>
                </a:solidFill>
              </a:rPr>
              <a:t>(284 azioni formative) per oltre </a:t>
            </a:r>
            <a:r>
              <a:rPr lang="it-IT" sz="2000" dirty="0">
                <a:solidFill>
                  <a:srgbClr val="8D3789"/>
                </a:solidFill>
              </a:rPr>
              <a:t>2.000 lavoratori</a:t>
            </a:r>
          </a:p>
          <a:p>
            <a:pPr algn="just">
              <a:spcBef>
                <a:spcPts val="600"/>
              </a:spcBef>
            </a:pPr>
            <a:endParaRPr lang="it-IT" sz="2000" b="0" dirty="0">
              <a:solidFill>
                <a:srgbClr val="8D3789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it-IT" sz="2000" dirty="0"/>
              <a:t>risorse impegnate: € 1.248.942,18</a:t>
            </a:r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it-IT" sz="2000" dirty="0"/>
              <a:t>Conclusione</a:t>
            </a:r>
            <a:r>
              <a:rPr lang="it-IT" sz="2000" b="0" dirty="0"/>
              <a:t> dell’intervento </a:t>
            </a:r>
            <a:r>
              <a:rPr lang="it-IT" sz="2000" dirty="0"/>
              <a:t>Dicembre 2021</a:t>
            </a:r>
          </a:p>
          <a:p>
            <a:pPr algn="l">
              <a:spcBef>
                <a:spcPts val="600"/>
              </a:spcBef>
            </a:pPr>
            <a:r>
              <a:rPr lang="it-IT" sz="2000" b="0" dirty="0"/>
              <a:t> </a:t>
            </a:r>
          </a:p>
          <a:p>
            <a:pPr>
              <a:spcBef>
                <a:spcPts val="0"/>
              </a:spcBef>
            </a:pPr>
            <a:endParaRPr lang="it-IT" sz="1500" b="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  <a:p>
            <a:pPr algn="just" rtl="0">
              <a:spcBef>
                <a:spcPts val="600"/>
              </a:spcBef>
            </a:pPr>
            <a:endParaRPr lang="it-IT" sz="2000" dirty="0"/>
          </a:p>
          <a:p>
            <a:pPr algn="just" rtl="0">
              <a:spcBef>
                <a:spcPts val="0"/>
              </a:spcBef>
            </a:pPr>
            <a:endParaRPr lang="it-IT" sz="400" b="0" dirty="0"/>
          </a:p>
          <a:p>
            <a:pPr rtl="0">
              <a:spcBef>
                <a:spcPts val="0"/>
              </a:spcBef>
            </a:pPr>
            <a:endParaRPr lang="it-IT" dirty="0"/>
          </a:p>
        </p:txBody>
      </p:sp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17</a:t>
            </a:fld>
            <a:endParaRPr lang="it-IT" dirty="0"/>
          </a:p>
        </p:txBody>
      </p:sp>
      <p:sp>
        <p:nvSpPr>
          <p:cNvPr id="23" name="Titolo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 txBox="1">
            <a:spLocks/>
          </p:cNvSpPr>
          <p:nvPr/>
        </p:nvSpPr>
        <p:spPr>
          <a:xfrm>
            <a:off x="431800" y="963045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88" y="414550"/>
            <a:ext cx="2473772" cy="344429"/>
          </a:xfrm>
          <a:prstGeom prst="rect">
            <a:avLst/>
          </a:prstGeom>
        </p:spPr>
      </p:pic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6D061A6C-55B8-4011-8454-BB47F86D8BB2}"/>
              </a:ext>
            </a:extLst>
          </p:cNvPr>
          <p:cNvSpPr txBox="1">
            <a:spLocks/>
          </p:cNvSpPr>
          <p:nvPr/>
        </p:nvSpPr>
        <p:spPr>
          <a:xfrm>
            <a:off x="2659047" y="3539508"/>
            <a:ext cx="9211813" cy="6567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it-IT" sz="400" b="0" dirty="0"/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14" name="Titolo 1">
            <a:extLst>
              <a:ext uri="{FF2B5EF4-FFF2-40B4-BE49-F238E27FC236}">
                <a16:creationId xmlns="" xmlns:a16="http://schemas.microsoft.com/office/drawing/2014/main" id="{4338ACE1-22F6-4D8B-A578-C8666979F725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5" name="Segnaposto testo 7">
            <a:extLst>
              <a:ext uri="{FF2B5EF4-FFF2-40B4-BE49-F238E27FC236}">
                <a16:creationId xmlns="" xmlns:a16="http://schemas.microsoft.com/office/drawing/2014/main" id="{0FB4ED66-78A4-4BFB-84DC-F82DB6F3AA7C}"/>
              </a:ext>
            </a:extLst>
          </p:cNvPr>
          <p:cNvSpPr txBox="1">
            <a:spLocks/>
          </p:cNvSpPr>
          <p:nvPr/>
        </p:nvSpPr>
        <p:spPr>
          <a:xfrm>
            <a:off x="2831706" y="1068400"/>
            <a:ext cx="9211813" cy="2025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2000" dirty="0">
                <a:solidFill>
                  <a:srgbClr val="2C5452"/>
                </a:solidFill>
              </a:rPr>
              <a:t>AVVISO FORMAZIONE CONTINUA </a:t>
            </a:r>
            <a:r>
              <a:rPr lang="it-IT" sz="2000" b="0" dirty="0">
                <a:solidFill>
                  <a:srgbClr val="2C5452"/>
                </a:solidFill>
              </a:rPr>
              <a:t>finanziamento di </a:t>
            </a:r>
            <a:r>
              <a:rPr lang="it-IT" sz="2000" dirty="0">
                <a:solidFill>
                  <a:srgbClr val="2C5452"/>
                </a:solidFill>
              </a:rPr>
              <a:t>progetti di formazione aziendali/interaziendali </a:t>
            </a:r>
            <a:r>
              <a:rPr lang="it-IT" sz="2000" b="0" dirty="0">
                <a:solidFill>
                  <a:srgbClr val="2C5452"/>
                </a:solidFill>
              </a:rPr>
              <a:t>fino ad un max di 70 ore rivolti ai lavoratori delle </a:t>
            </a:r>
            <a:r>
              <a:rPr lang="it-IT" sz="2000" dirty="0">
                <a:solidFill>
                  <a:srgbClr val="2C5452"/>
                </a:solidFill>
              </a:rPr>
              <a:t>imprese aderenti a uno dei Fondi Paritetici Interprofessionali</a:t>
            </a:r>
            <a:r>
              <a:rPr lang="it-IT" sz="2000" b="0" dirty="0">
                <a:solidFill>
                  <a:srgbClr val="2C5452"/>
                </a:solidFill>
              </a:rPr>
              <a:t> che abbiano sottoscritto l’Accordo Quadro Regionale ex D.G.R. n. 312/2019 e che a decorrere dal 1.01.2017 siano risultate assegnatarie di un finanziamento da parte del Fondo stesso per la realizzazione di attività formative</a:t>
            </a:r>
          </a:p>
          <a:p>
            <a:pPr algn="just">
              <a:spcBef>
                <a:spcPts val="600"/>
              </a:spcBef>
            </a:pPr>
            <a:endParaRPr lang="it-IT" sz="2000" dirty="0"/>
          </a:p>
          <a:p>
            <a:pPr algn="just">
              <a:spcBef>
                <a:spcPts val="600"/>
              </a:spcBef>
            </a:pPr>
            <a:endParaRPr lang="it-IT" sz="2000" b="0" dirty="0"/>
          </a:p>
        </p:txBody>
      </p:sp>
      <p:sp>
        <p:nvSpPr>
          <p:cNvPr id="17" name="Rettangolo 16">
            <a:extLst>
              <a:ext uri="{FF2B5EF4-FFF2-40B4-BE49-F238E27FC236}">
                <a16:creationId xmlns="" xmlns:a16="http://schemas.microsoft.com/office/drawing/2014/main" id="{30A759A8-8F1B-438F-A911-E177B876C211}"/>
              </a:ext>
            </a:extLst>
          </p:cNvPr>
          <p:cNvSpPr/>
          <p:nvPr/>
        </p:nvSpPr>
        <p:spPr>
          <a:xfrm>
            <a:off x="148481" y="1018269"/>
            <a:ext cx="2476729" cy="507591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  <a:sym typeface="Calibri"/>
              </a:rPr>
              <a:t>ASSE  3 - PI 10.3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0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latin typeface="+mj-lt"/>
                <a:sym typeface="Calibri"/>
              </a:rPr>
              <a:t>Avviso </a:t>
            </a:r>
            <a:r>
              <a:rPr lang="it-IT" sz="2200" b="1" dirty="0">
                <a:latin typeface="+mj-lt"/>
                <a:sym typeface="Calibri"/>
              </a:rPr>
              <a:t>FORMAZIONE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200" b="1" dirty="0">
                <a:latin typeface="+mj-lt"/>
                <a:sym typeface="Calibri"/>
              </a:rPr>
              <a:t>CONTINUA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in complementarietà con fondi paritetici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000" b="1" dirty="0">
                <a:latin typeface="+mj-lt"/>
                <a:sym typeface="Calibri"/>
              </a:rPr>
              <a:t>€ 1.500.000,00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000" b="1" dirty="0">
                <a:latin typeface="+mj-lt"/>
                <a:sym typeface="Calibri"/>
              </a:rPr>
              <a:t>Aprile 2019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="" xmlns:a16="http://schemas.microsoft.com/office/drawing/2014/main" id="{96CD34B7-473D-4D54-B6D7-C9864E20BE4D}"/>
              </a:ext>
            </a:extLst>
          </p:cNvPr>
          <p:cNvSpPr>
            <a:spLocks noChangeAspect="1"/>
          </p:cNvSpPr>
          <p:nvPr/>
        </p:nvSpPr>
        <p:spPr>
          <a:xfrm>
            <a:off x="10370062" y="5107722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0" name="Segnaposto immagine 92" descr="lente di ingrandimento">
            <a:extLst>
              <a:ext uri="{FF2B5EF4-FFF2-40B4-BE49-F238E27FC236}">
                <a16:creationId xmlns="" xmlns:a16="http://schemas.microsoft.com/office/drawing/2014/main" id="{62C94BF5-D2C8-448D-9B53-F0E4D95B8B0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592925" y="5320490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19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27338" y="3093544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18</a:t>
            </a:fld>
            <a:endParaRPr lang="it-IT" dirty="0"/>
          </a:p>
        </p:txBody>
      </p:sp>
      <p:sp>
        <p:nvSpPr>
          <p:cNvPr id="23" name="Titolo 1">
            <a:extLst>
              <a:ext uri="{FF2B5EF4-FFF2-40B4-BE49-F238E27FC236}">
                <a16:creationId xmlns="" xmlns:a16="http://schemas.microsoft.com/office/drawing/2014/main" id="{352D215A-7D9D-4B71-81A1-3220FCFE316C}"/>
              </a:ext>
            </a:extLst>
          </p:cNvPr>
          <p:cNvSpPr txBox="1">
            <a:spLocks/>
          </p:cNvSpPr>
          <p:nvPr/>
        </p:nvSpPr>
        <p:spPr>
          <a:xfrm>
            <a:off x="431800" y="963045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88" y="414550"/>
            <a:ext cx="2473772" cy="344429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C4C60F72-E4A0-42A0-91B5-0E1855235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471" y="860185"/>
            <a:ext cx="5598790" cy="5511005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="" xmlns:a16="http://schemas.microsoft.com/office/drawing/2014/main" id="{9192F95E-E485-43E8-B39F-18E9D7B2AD07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26" name="Segnaposto testo 12">
            <a:extLst>
              <a:ext uri="{FF2B5EF4-FFF2-40B4-BE49-F238E27FC236}">
                <a16:creationId xmlns="" xmlns:a16="http://schemas.microsoft.com/office/drawing/2014/main" id="{4F632557-C461-4FE1-B99D-7606E9E2AB5B}"/>
              </a:ext>
            </a:extLst>
          </p:cNvPr>
          <p:cNvSpPr txBox="1">
            <a:spLocks/>
          </p:cNvSpPr>
          <p:nvPr/>
        </p:nvSpPr>
        <p:spPr>
          <a:xfrm>
            <a:off x="68727" y="2795759"/>
            <a:ext cx="2160000" cy="30991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</p:txBody>
      </p:sp>
      <p:sp>
        <p:nvSpPr>
          <p:cNvPr id="27" name="Segnaposto testo 12">
            <a:extLst>
              <a:ext uri="{FF2B5EF4-FFF2-40B4-BE49-F238E27FC236}">
                <a16:creationId xmlns="" xmlns:a16="http://schemas.microsoft.com/office/drawing/2014/main" id="{09817E02-F53D-46E7-BD3F-A1A08D4AD286}"/>
              </a:ext>
            </a:extLst>
          </p:cNvPr>
          <p:cNvSpPr txBox="1">
            <a:spLocks/>
          </p:cNvSpPr>
          <p:nvPr/>
        </p:nvSpPr>
        <p:spPr>
          <a:xfrm>
            <a:off x="64320" y="1476093"/>
            <a:ext cx="2636657" cy="1331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</p:txBody>
      </p:sp>
      <p:sp>
        <p:nvSpPr>
          <p:cNvPr id="28" name="Segnaposto testo 12">
            <a:extLst>
              <a:ext uri="{FF2B5EF4-FFF2-40B4-BE49-F238E27FC236}">
                <a16:creationId xmlns="" xmlns:a16="http://schemas.microsoft.com/office/drawing/2014/main" id="{F8CFF29F-2636-4392-9072-171A2F2BD631}"/>
              </a:ext>
            </a:extLst>
          </p:cNvPr>
          <p:cNvSpPr txBox="1">
            <a:spLocks/>
          </p:cNvSpPr>
          <p:nvPr/>
        </p:nvSpPr>
        <p:spPr>
          <a:xfrm>
            <a:off x="78303" y="1989910"/>
            <a:ext cx="2556485" cy="30991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000" b="1" dirty="0">
              <a:latin typeface="+mj-lt"/>
              <a:sym typeface="Calibri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="" xmlns:a16="http://schemas.microsoft.com/office/drawing/2014/main" id="{60013103-4A96-4F73-A60A-E7ED69CFF23E}"/>
              </a:ext>
            </a:extLst>
          </p:cNvPr>
          <p:cNvSpPr/>
          <p:nvPr/>
        </p:nvSpPr>
        <p:spPr>
          <a:xfrm>
            <a:off x="3421970" y="2220751"/>
            <a:ext cx="61997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Grazie  per l’attenzione </a:t>
            </a:r>
          </a:p>
          <a:p>
            <a:endParaRPr lang="it-IT" sz="3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it-IT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Avv. Paola Nicastro</a:t>
            </a:r>
          </a:p>
          <a:p>
            <a:r>
              <a:rPr lang="it-IT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Direttore ARPAL Umbria</a:t>
            </a:r>
          </a:p>
        </p:txBody>
      </p:sp>
    </p:spTree>
    <p:extLst>
      <p:ext uri="{BB962C8B-B14F-4D97-AF65-F5344CB8AC3E}">
        <p14:creationId xmlns:p14="http://schemas.microsoft.com/office/powerpoint/2010/main" val="366360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3801989"/>
            <a:ext cx="7688400" cy="1125611"/>
          </a:xfrm>
        </p:spPr>
        <p:txBody>
          <a:bodyPr rtlCol="0"/>
          <a:lstStyle/>
          <a:p>
            <a:pPr rtl="0"/>
            <a:r>
              <a:rPr lang="it-IT" sz="2200" dirty="0"/>
              <a:t>ATTUAZIONE  INTERVENTI  DELL’ORGANISMO INTERMEDIO ARPAL UMBRIA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D56BE522-961D-4737-9715-127DB8A86E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99" y="4927600"/>
            <a:ext cx="7688400" cy="1845743"/>
          </a:xfrm>
        </p:spPr>
        <p:txBody>
          <a:bodyPr rtlCol="0"/>
          <a:lstStyle/>
          <a:p>
            <a:pPr rtl="0"/>
            <a:endParaRPr lang="it-IT" sz="2200" spc="-150" dirty="0">
              <a:latin typeface="+mj-lt"/>
              <a:ea typeface="+mj-ea"/>
              <a:cs typeface="+mj-cs"/>
            </a:endParaRPr>
          </a:p>
          <a:p>
            <a:pPr rtl="0"/>
            <a:r>
              <a:rPr lang="it-IT" sz="2200" spc="-150" dirty="0">
                <a:latin typeface="+mj-lt"/>
                <a:ea typeface="+mj-ea"/>
                <a:cs typeface="+mj-cs"/>
              </a:rPr>
              <a:t>Avv.  Paola Nicastro</a:t>
            </a:r>
          </a:p>
          <a:p>
            <a:pPr rtl="0"/>
            <a:r>
              <a:rPr lang="it-IT" sz="2200" spc="-150" dirty="0">
                <a:latin typeface="+mj-lt"/>
                <a:ea typeface="+mj-ea"/>
                <a:cs typeface="+mj-cs"/>
              </a:rPr>
              <a:t>Direttore ARPAL Umbria</a:t>
            </a:r>
          </a:p>
        </p:txBody>
      </p:sp>
      <p:grpSp>
        <p:nvGrpSpPr>
          <p:cNvPr id="46" name="Gruppo 45" title="gruppo di triangoli">
            <a:extLst>
              <a:ext uri="{FF2B5EF4-FFF2-40B4-BE49-F238E27FC236}">
                <a16:creationId xmlns=""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10078160" y="380195"/>
            <a:ext cx="1850209" cy="1915995"/>
            <a:chOff x="9862160" y="831132"/>
            <a:chExt cx="1850209" cy="1915995"/>
          </a:xfrm>
        </p:grpSpPr>
        <p:sp>
          <p:nvSpPr>
            <p:cNvPr id="16" name="Figura a mano libera: Forma 15" title="triangoli">
              <a:extLst>
                <a:ext uri="{FF2B5EF4-FFF2-40B4-BE49-F238E27FC236}">
                  <a16:creationId xmlns=""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7" name="Figura a mano libera: Forma 16" title="triangoli">
              <a:extLst>
                <a:ext uri="{FF2B5EF4-FFF2-40B4-BE49-F238E27FC236}">
                  <a16:creationId xmlns=""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8" name="Figura a mano libera: Forma 17" title="triangoli">
              <a:extLst>
                <a:ext uri="{FF2B5EF4-FFF2-40B4-BE49-F238E27FC236}">
                  <a16:creationId xmlns=""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9" name="Figura a mano libera: Forma 18" title="triangoli">
              <a:extLst>
                <a:ext uri="{FF2B5EF4-FFF2-40B4-BE49-F238E27FC236}">
                  <a16:creationId xmlns=""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0" name="Figura a mano libera: Forma 19" title="triangoli">
              <a:extLst>
                <a:ext uri="{FF2B5EF4-FFF2-40B4-BE49-F238E27FC236}">
                  <a16:creationId xmlns=""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1" name="Figura a mano libera: Forma 20" title="triangoli">
              <a:extLst>
                <a:ext uri="{FF2B5EF4-FFF2-40B4-BE49-F238E27FC236}">
                  <a16:creationId xmlns=""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2" name="Figura a mano libera: Forma 21" title="triangoli">
              <a:extLst>
                <a:ext uri="{FF2B5EF4-FFF2-40B4-BE49-F238E27FC236}">
                  <a16:creationId xmlns=""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3" name="Figura a mano libera: Forma 22" title="triangoli">
              <a:extLst>
                <a:ext uri="{FF2B5EF4-FFF2-40B4-BE49-F238E27FC236}">
                  <a16:creationId xmlns=""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4" name="Figura a mano libera: Forma 23" title="triangoli">
              <a:extLst>
                <a:ext uri="{FF2B5EF4-FFF2-40B4-BE49-F238E27FC236}">
                  <a16:creationId xmlns=""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5" name="Figura a mano libera: Forma 24" title="triangoli">
              <a:extLst>
                <a:ext uri="{FF2B5EF4-FFF2-40B4-BE49-F238E27FC236}">
                  <a16:creationId xmlns=""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6" name="Figura a mano libera: Forma 25" title="triangoli">
              <a:extLst>
                <a:ext uri="{FF2B5EF4-FFF2-40B4-BE49-F238E27FC236}">
                  <a16:creationId xmlns=""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7" name="Figura a mano libera: Forma 26" title="triangoli">
              <a:extLst>
                <a:ext uri="{FF2B5EF4-FFF2-40B4-BE49-F238E27FC236}">
                  <a16:creationId xmlns=""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8" name="Figura a mano libera: Forma 27" title="triangoli">
              <a:extLst>
                <a:ext uri="{FF2B5EF4-FFF2-40B4-BE49-F238E27FC236}">
                  <a16:creationId xmlns=""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29" name="Figura a mano libera: Forma 28" title="triangoli">
              <a:extLst>
                <a:ext uri="{FF2B5EF4-FFF2-40B4-BE49-F238E27FC236}">
                  <a16:creationId xmlns=""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/>
              <a:t>2</a:t>
            </a:fld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19" y="1022742"/>
            <a:ext cx="3912362" cy="203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1" y="75810"/>
            <a:ext cx="8852564" cy="738393"/>
          </a:xfrm>
        </p:spPr>
        <p:txBody>
          <a:bodyPr rtlCol="0"/>
          <a:lstStyle/>
          <a:p>
            <a:pPr rtl="0"/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3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A65ADD2E-A689-4585-8E8A-7ED87F818D10}"/>
              </a:ext>
            </a:extLst>
          </p:cNvPr>
          <p:cNvSpPr/>
          <p:nvPr/>
        </p:nvSpPr>
        <p:spPr>
          <a:xfrm>
            <a:off x="1203649" y="1768931"/>
            <a:ext cx="6064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        ARPAL UMBRIA è responsabile dell'attuazione di: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0995441E-26FD-4D1D-98C9-570544723E02}"/>
              </a:ext>
            </a:extLst>
          </p:cNvPr>
          <p:cNvSpPr/>
          <p:nvPr/>
        </p:nvSpPr>
        <p:spPr>
          <a:xfrm>
            <a:off x="5682343" y="2305403"/>
            <a:ext cx="624602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IN QUALITA' DI ORGANISMO INTERMEDIO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48.161.914,39</a:t>
            </a: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 cui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Asse 1 euro 28.399.578,00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="" xmlns:a16="http://schemas.microsoft.com/office/drawing/2014/main" id="{998CB605-5EF2-44EA-8FBC-5F93CC10D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71" y="2259493"/>
            <a:ext cx="4802662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REGIONALI IN AVVALIMENTO </a:t>
            </a:r>
            <a:endParaRPr kumimoji="0" lang="it-IT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Calibri,Bold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57.297.832,84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 cui </a:t>
            </a: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Asse 1 euro 39.664.128,23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	</a:t>
            </a:r>
          </a:p>
        </p:txBody>
      </p:sp>
      <p:graphicFrame>
        <p:nvGraphicFramePr>
          <p:cNvPr id="12" name="Tabella 11">
            <a:extLst>
              <a:ext uri="{FF2B5EF4-FFF2-40B4-BE49-F238E27FC236}">
                <a16:creationId xmlns="" xmlns:a16="http://schemas.microsoft.com/office/drawing/2014/main" id="{07F8BC78-155D-4073-8D87-7B088960D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04354"/>
              </p:ext>
            </p:extLst>
          </p:nvPr>
        </p:nvGraphicFramePr>
        <p:xfrm>
          <a:off x="688769" y="3532971"/>
          <a:ext cx="10699667" cy="2934708"/>
        </p:xfrm>
        <a:graphic>
          <a:graphicData uri="http://schemas.openxmlformats.org/drawingml/2006/table">
            <a:tbl>
              <a:tblPr/>
              <a:tblGrid>
                <a:gridCol w="24267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21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638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51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417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84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Stanziamento Asse 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Indice di realizzazione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64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60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impegni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totali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di cui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controllate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Avvalimento</a:t>
                      </a: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39.664.128,23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98,5%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86,7%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94,6%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extra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18.399.578,00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72,1%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26,6%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91,4%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10.000.000,00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Totale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68.063.706,23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ettangolo 14">
            <a:extLst>
              <a:ext uri="{FF2B5EF4-FFF2-40B4-BE49-F238E27FC236}">
                <a16:creationId xmlns="" xmlns:a16="http://schemas.microsoft.com/office/drawing/2014/main" id="{99AAFA08-C009-45B6-9373-A036D231EE74}"/>
              </a:ext>
            </a:extLst>
          </p:cNvPr>
          <p:cNvSpPr/>
          <p:nvPr/>
        </p:nvSpPr>
        <p:spPr>
          <a:xfrm>
            <a:off x="230950" y="889954"/>
            <a:ext cx="7037597" cy="4293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180975" algn="l"/>
              </a:tabLst>
            </a:pPr>
            <a:r>
              <a:rPr lang="it-IT" sz="2000" b="1" dirty="0">
                <a:latin typeface="+mj-lt"/>
              </a:rPr>
              <a:t>    STATO AVANZAMENTO ATTIVITA' ARPAL UMBRIA 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="" xmlns:a16="http://schemas.microsoft.com/office/drawing/2014/main" id="{6903E52C-62C6-4C01-B6CB-CC242C17A8D6}"/>
              </a:ext>
            </a:extLst>
          </p:cNvPr>
          <p:cNvSpPr/>
          <p:nvPr/>
        </p:nvSpPr>
        <p:spPr>
          <a:xfrm>
            <a:off x="513183" y="1319334"/>
            <a:ext cx="6755364" cy="4293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2000" b="1" dirty="0">
                <a:latin typeface="+mj-lt"/>
              </a:rPr>
              <a:t>                           </a:t>
            </a:r>
            <a:r>
              <a:rPr lang="it-IT" b="1" dirty="0">
                <a:latin typeface="+mj-lt"/>
              </a:rPr>
              <a:t>ASSE 1 - OCCUPAZIONE</a:t>
            </a:r>
          </a:p>
        </p:txBody>
      </p:sp>
    </p:spTree>
    <p:extLst>
      <p:ext uri="{BB962C8B-B14F-4D97-AF65-F5344CB8AC3E}">
        <p14:creationId xmlns:p14="http://schemas.microsoft.com/office/powerpoint/2010/main" val="738865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4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0995441E-26FD-4D1D-98C9-570544723E02}"/>
              </a:ext>
            </a:extLst>
          </p:cNvPr>
          <p:cNvSpPr/>
          <p:nvPr/>
        </p:nvSpPr>
        <p:spPr>
          <a:xfrm>
            <a:off x="5598368" y="2264884"/>
            <a:ext cx="628543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IN QUALITA' DI ORGANISMO INTERMEDIO</a:t>
            </a:r>
            <a:endParaRPr lang="it-IT" sz="1600" dirty="0">
              <a:latin typeface="Calibri" pitchFamily="34" charset="0"/>
              <a:ea typeface="Calibri" pitchFamily="34" charset="0"/>
              <a:cs typeface="Calibri,Bold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48.161.914,39</a:t>
            </a: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 cui Asse 2 euro 4.195.200,00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="" xmlns:a16="http://schemas.microsoft.com/office/drawing/2014/main" id="{998CB605-5EF2-44EA-8FBC-5F93CC10D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54" y="2311954"/>
            <a:ext cx="5025354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REGIONALI IN AVVALIMENTO</a:t>
            </a:r>
            <a:r>
              <a:rPr lang="it-IT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endParaRPr lang="it-IT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57.297.832,84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   di cui Asse 2 euro 0,00</a:t>
            </a:r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	</a:t>
            </a:r>
          </a:p>
        </p:txBody>
      </p:sp>
      <p:graphicFrame>
        <p:nvGraphicFramePr>
          <p:cNvPr id="12" name="Tabella 11">
            <a:extLst>
              <a:ext uri="{FF2B5EF4-FFF2-40B4-BE49-F238E27FC236}">
                <a16:creationId xmlns="" xmlns:a16="http://schemas.microsoft.com/office/drawing/2014/main" id="{07F8BC78-155D-4073-8D87-7B088960D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838857"/>
              </p:ext>
            </p:extLst>
          </p:nvPr>
        </p:nvGraphicFramePr>
        <p:xfrm>
          <a:off x="488644" y="3561366"/>
          <a:ext cx="11223726" cy="3002018"/>
        </p:xfrm>
        <a:graphic>
          <a:graphicData uri="http://schemas.openxmlformats.org/drawingml/2006/table">
            <a:tbl>
              <a:tblPr/>
              <a:tblGrid>
                <a:gridCol w="25572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31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614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614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3604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84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Stanziamento Asse 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Indice di realizzazione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64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impegni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totali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di cui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controllate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Avvalimento</a:t>
                      </a: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extra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----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4.195.200,00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95,3%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Totale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4.195.200,00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="" xmlns:a16="http://schemas.microsoft.com/office/drawing/2014/main" id="{3C169599-E3F6-417F-8D9C-595309D46378}"/>
              </a:ext>
            </a:extLst>
          </p:cNvPr>
          <p:cNvSpPr/>
          <p:nvPr/>
        </p:nvSpPr>
        <p:spPr>
          <a:xfrm>
            <a:off x="230949" y="896248"/>
            <a:ext cx="7037597" cy="4293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180975" algn="l"/>
              </a:tabLst>
            </a:pPr>
            <a:r>
              <a:rPr lang="it-IT" sz="2000" b="1" dirty="0">
                <a:latin typeface="+mj-lt"/>
              </a:rPr>
              <a:t>    STATO AVANZAMENTO ATTIVITA' ARPAL UMBRIA 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="" xmlns:a16="http://schemas.microsoft.com/office/drawing/2014/main" id="{3206DB90-9272-4AA3-BD5F-A46DFE6BDC4D}"/>
              </a:ext>
            </a:extLst>
          </p:cNvPr>
          <p:cNvSpPr/>
          <p:nvPr/>
        </p:nvSpPr>
        <p:spPr>
          <a:xfrm>
            <a:off x="433053" y="1324853"/>
            <a:ext cx="6835493" cy="4293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it-IT" b="1" dirty="0">
                <a:latin typeface="+mj-lt"/>
              </a:rPr>
              <a:t>ASSE 2 – INCLUSIONE SOCIALE E LOTTA ALLA POVERTA’</a:t>
            </a:r>
            <a:endParaRPr lang="it-IT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="" xmlns:a16="http://schemas.microsoft.com/office/drawing/2014/main" id="{8912B4E0-7E68-494F-9095-58B1B023D535}"/>
              </a:ext>
            </a:extLst>
          </p:cNvPr>
          <p:cNvSpPr/>
          <p:nvPr/>
        </p:nvSpPr>
        <p:spPr>
          <a:xfrm>
            <a:off x="1203648" y="1749415"/>
            <a:ext cx="6064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        ARPAL UMBRIA è responsabile dell'attuazione di: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="" xmlns:a16="http://schemas.microsoft.com/office/drawing/2014/main" id="{C92C84A5-8B57-4272-B0E3-6E3C249D0801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59036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5</a:t>
            </a:fld>
            <a:endParaRPr lang="it-IT" dirty="0"/>
          </a:p>
        </p:txBody>
      </p:sp>
      <p:pic>
        <p:nvPicPr>
          <p:cNvPr id="43" name="Immagin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090" y="525308"/>
            <a:ext cx="2473772" cy="344429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="" xmlns:a16="http://schemas.microsoft.com/office/drawing/2014/main" id="{0995441E-26FD-4D1D-98C9-570544723E02}"/>
              </a:ext>
            </a:extLst>
          </p:cNvPr>
          <p:cNvSpPr/>
          <p:nvPr/>
        </p:nvSpPr>
        <p:spPr>
          <a:xfrm>
            <a:off x="5278903" y="2225801"/>
            <a:ext cx="6217465" cy="1027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IN QUALITA' DI ORGANISMO INTERMEDIO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48.161.914,39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 cui Asse 3 euro 15.149.136,39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="" xmlns:a16="http://schemas.microsoft.com/office/drawing/2014/main" id="{998CB605-5EF2-44EA-8FBC-5F93CC10D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44" y="2250400"/>
            <a:ext cx="478875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sz="17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ATTIVITA' REGIONALI IN AVVALIMENTO </a:t>
            </a:r>
            <a:r>
              <a:rPr kumimoji="0" lang="it-IT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,Bold"/>
              </a:rPr>
              <a:t>	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euro 57.297.832,84 </a:t>
            </a:r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	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 cui Asse 3 euro 17.633.704,61</a:t>
            </a:r>
            <a:r>
              <a:rPr kumimoji="0" lang="it-IT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,Bold"/>
              </a:rPr>
              <a:t>	</a:t>
            </a:r>
            <a:endParaRPr kumimoji="0" lang="it-IT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ella 11">
            <a:extLst>
              <a:ext uri="{FF2B5EF4-FFF2-40B4-BE49-F238E27FC236}">
                <a16:creationId xmlns="" xmlns:a16="http://schemas.microsoft.com/office/drawing/2014/main" id="{07F8BC78-155D-4073-8D87-7B088960D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614775"/>
              </p:ext>
            </p:extLst>
          </p:nvPr>
        </p:nvGraphicFramePr>
        <p:xfrm>
          <a:off x="888275" y="3532971"/>
          <a:ext cx="10276114" cy="2934708"/>
        </p:xfrm>
        <a:graphic>
          <a:graphicData uri="http://schemas.openxmlformats.org/drawingml/2006/table">
            <a:tbl>
              <a:tblPr/>
              <a:tblGrid>
                <a:gridCol w="2382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20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73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73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0189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846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Stanziamento Asse 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Indice di realizzazione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64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impegni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totali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di cui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% DDR controllate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Avvalimento</a:t>
                      </a: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17.633.704,61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99,8%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95,2%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93,8%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extra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12.601.864,00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50,2%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16,8%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43,1%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1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Organismo Intermedio Covid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 2.547.272,39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0,0%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5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Totale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32.782.841,00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Rettangolo 14">
            <a:extLst>
              <a:ext uri="{FF2B5EF4-FFF2-40B4-BE49-F238E27FC236}">
                <a16:creationId xmlns="" xmlns:a16="http://schemas.microsoft.com/office/drawing/2014/main" id="{6512731B-EB33-49AD-859B-E6B7DDD635CE}"/>
              </a:ext>
            </a:extLst>
          </p:cNvPr>
          <p:cNvSpPr/>
          <p:nvPr/>
        </p:nvSpPr>
        <p:spPr>
          <a:xfrm>
            <a:off x="240280" y="904657"/>
            <a:ext cx="7037597" cy="4293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180975" algn="l"/>
              </a:tabLst>
            </a:pPr>
            <a:r>
              <a:rPr lang="it-IT" sz="2000" b="1" dirty="0">
                <a:latin typeface="+mj-lt"/>
              </a:rPr>
              <a:t>    STATO AVANZAMENTO ATTIVITA' ARPAL UMBRIA 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="" xmlns:a16="http://schemas.microsoft.com/office/drawing/2014/main" id="{4B7E99F9-A466-4503-B31A-C0353FD76E32}"/>
              </a:ext>
            </a:extLst>
          </p:cNvPr>
          <p:cNvSpPr/>
          <p:nvPr/>
        </p:nvSpPr>
        <p:spPr>
          <a:xfrm>
            <a:off x="1026367" y="1312036"/>
            <a:ext cx="6251510" cy="4293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it-IT" b="1" dirty="0">
                <a:latin typeface="+mj-lt"/>
              </a:rPr>
              <a:t>              ASSE 3 – ISTRUZIONE E FORMAZIONE</a:t>
            </a:r>
            <a:endParaRPr lang="it-IT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="" xmlns:a16="http://schemas.microsoft.com/office/drawing/2014/main" id="{14D6C55B-E0E3-4F0E-9072-3D775679A7D1}"/>
              </a:ext>
            </a:extLst>
          </p:cNvPr>
          <p:cNvSpPr/>
          <p:nvPr/>
        </p:nvSpPr>
        <p:spPr>
          <a:xfrm>
            <a:off x="1212979" y="1741416"/>
            <a:ext cx="60648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          ARPAL UMBRIA è responsabile dell'attuazione di: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="" xmlns:a16="http://schemas.microsoft.com/office/drawing/2014/main" id="{2F7ACBB4-0750-452B-91B4-11819E167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31" y="75810"/>
            <a:ext cx="8852564" cy="738393"/>
          </a:xfrm>
        </p:spPr>
        <p:txBody>
          <a:bodyPr rtlCol="0"/>
          <a:lstStyle/>
          <a:p>
            <a:pPr rtl="0"/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6635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1787" y="2754291"/>
            <a:ext cx="2495671" cy="1756600"/>
          </a:xfrm>
        </p:spPr>
        <p:txBody>
          <a:bodyPr rtlCol="0"/>
          <a:lstStyle/>
          <a:p>
            <a:pPr rtl="0">
              <a:spcBef>
                <a:spcPts val="600"/>
              </a:spcBef>
            </a:pPr>
            <a:r>
              <a:rPr lang="it-IT" sz="2000" dirty="0">
                <a:solidFill>
                  <a:srgbClr val="A02462"/>
                </a:solidFill>
              </a:rPr>
              <a:t>Potenziamento Avviso Reimpiego</a:t>
            </a:r>
            <a:r>
              <a:rPr lang="it-IT" sz="1400" dirty="0">
                <a:solidFill>
                  <a:srgbClr val="A02462"/>
                </a:solidFill>
              </a:rPr>
              <a:t/>
            </a:r>
            <a:br>
              <a:rPr lang="it-IT" sz="1400" dirty="0">
                <a:solidFill>
                  <a:srgbClr val="A02462"/>
                </a:solidFill>
              </a:rPr>
            </a:br>
            <a:endParaRPr lang="it-IT" sz="1400" dirty="0">
              <a:solidFill>
                <a:srgbClr val="A02462"/>
              </a:solidFill>
            </a:endParaRPr>
          </a:p>
          <a:p>
            <a:pPr rtl="0">
              <a:spcBef>
                <a:spcPts val="0"/>
              </a:spcBef>
            </a:pPr>
            <a:r>
              <a:rPr lang="it-IT" sz="1400" b="0" dirty="0"/>
              <a:t>quale strumento di inserimento e reinserimento occupazionale post emergenza</a:t>
            </a:r>
          </a:p>
          <a:p>
            <a:pPr rtl="0">
              <a:spcBef>
                <a:spcPts val="0"/>
              </a:spcBef>
            </a:pPr>
            <a:endParaRPr lang="it-IT" dirty="0"/>
          </a:p>
        </p:txBody>
      </p:sp>
      <p:sp>
        <p:nvSpPr>
          <p:cNvPr id="13" name="Segnaposto testo 12">
            <a:extLst>
              <a:ext uri="{FF2B5EF4-FFF2-40B4-BE49-F238E27FC236}">
                <a16:creationId xmlns=""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53036" y="2019449"/>
            <a:ext cx="2160000" cy="676168"/>
          </a:xfrm>
        </p:spPr>
        <p:txBody>
          <a:bodyPr rtlCol="0"/>
          <a:lstStyle/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1 – PI 8.1</a:t>
            </a: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€ 10.000.000,00</a:t>
            </a:r>
          </a:p>
        </p:txBody>
      </p:sp>
      <p:cxnSp>
        <p:nvCxnSpPr>
          <p:cNvPr id="75" name="Connettore diritto 74" descr="Prima linea di divisione nella diapositiva">
            <a:extLst>
              <a:ext uri="{FF2B5EF4-FFF2-40B4-BE49-F238E27FC236}">
                <a16:creationId xmlns=""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91800" y="1993978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testo 8">
            <a:extLst>
              <a:ext uri="{FF2B5EF4-FFF2-40B4-BE49-F238E27FC236}">
                <a16:creationId xmlns=""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59436" y="2821976"/>
            <a:ext cx="2551427" cy="1755349"/>
          </a:xfrm>
        </p:spPr>
        <p:txBody>
          <a:bodyPr rtlCol="0"/>
          <a:lstStyle/>
          <a:p>
            <a:pPr rtl="0">
              <a:spcBef>
                <a:spcPts val="0"/>
              </a:spcBef>
            </a:pPr>
            <a:r>
              <a:rPr lang="it-IT" sz="2000" dirty="0">
                <a:solidFill>
                  <a:srgbClr val="A02462"/>
                </a:solidFill>
              </a:rPr>
              <a:t>Una-tantum </a:t>
            </a:r>
            <a:endParaRPr lang="it-IT" sz="1000" dirty="0">
              <a:solidFill>
                <a:srgbClr val="A02462"/>
              </a:solidFill>
            </a:endParaRPr>
          </a:p>
          <a:p>
            <a:pPr rtl="0">
              <a:spcBef>
                <a:spcPts val="0"/>
              </a:spcBef>
            </a:pPr>
            <a:endParaRPr lang="it-IT" sz="2000" dirty="0">
              <a:solidFill>
                <a:srgbClr val="A02462"/>
              </a:solidFill>
            </a:endParaRPr>
          </a:p>
          <a:p>
            <a:pPr rtl="0">
              <a:spcBef>
                <a:spcPts val="0"/>
              </a:spcBef>
            </a:pPr>
            <a:endParaRPr lang="it-IT" sz="500" b="0" dirty="0"/>
          </a:p>
          <a:p>
            <a:pPr rtl="0">
              <a:spcBef>
                <a:spcPts val="0"/>
              </a:spcBef>
            </a:pPr>
            <a:r>
              <a:rPr lang="it-IT" sz="1400" b="0" dirty="0"/>
              <a:t>sostegno economico per lavoratori autonomi</a:t>
            </a:r>
          </a:p>
          <a:p>
            <a:pPr rtl="0">
              <a:spcBef>
                <a:spcPts val="0"/>
              </a:spcBef>
            </a:pPr>
            <a:r>
              <a:rPr lang="it-IT" sz="1400" b="0" dirty="0"/>
              <a:t> con attività sospese o ridotte nel periodo di emergenza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7045" y="1993978"/>
            <a:ext cx="2115026" cy="575052"/>
          </a:xfrm>
        </p:spPr>
        <p:txBody>
          <a:bodyPr rtlCol="0"/>
          <a:lstStyle/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2 – PI 9.4</a:t>
            </a:r>
          </a:p>
          <a:p>
            <a:pPr lvl="0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€ 4.195.200,00</a:t>
            </a:r>
          </a:p>
          <a:p>
            <a:pPr marL="279400" lvl="0" indent="-279400" hangingPunct="0">
              <a:lnSpc>
                <a:spcPct val="100000"/>
              </a:lnSpc>
              <a:spcBef>
                <a:spcPts val="0"/>
              </a:spcBef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kern="0" dirty="0">
              <a:solidFill>
                <a:srgbClr val="000000"/>
              </a:solidFill>
              <a:cs typeface="Calibri"/>
              <a:sym typeface="Calibri"/>
            </a:endParaRPr>
          </a:p>
        </p:txBody>
      </p:sp>
      <p:cxnSp>
        <p:nvCxnSpPr>
          <p:cNvPr id="77" name="Connettore diritto 76" descr="Seconda linea di divisione nella diapositiva">
            <a:extLst>
              <a:ext uri="{FF2B5EF4-FFF2-40B4-BE49-F238E27FC236}">
                <a16:creationId xmlns=""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9">
            <a:extLst>
              <a:ext uri="{FF2B5EF4-FFF2-40B4-BE49-F238E27FC236}">
                <a16:creationId xmlns=""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32194" y="2762362"/>
            <a:ext cx="2674197" cy="1819250"/>
          </a:xfrm>
        </p:spPr>
        <p:txBody>
          <a:bodyPr rtlCol="0"/>
          <a:lstStyle/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A02462"/>
                </a:solidFill>
              </a:rPr>
              <a:t>Upgrade competenze tecnologiche</a:t>
            </a:r>
            <a:endParaRPr lang="it-IT" sz="1400" dirty="0">
              <a:solidFill>
                <a:srgbClr val="A02462"/>
              </a:solidFill>
            </a:endParaRPr>
          </a:p>
          <a:p>
            <a:pPr>
              <a:spcBef>
                <a:spcPts val="0"/>
              </a:spcBef>
            </a:pPr>
            <a:endParaRPr lang="it-IT" sz="2000" dirty="0">
              <a:solidFill>
                <a:srgbClr val="A02462"/>
              </a:solidFill>
            </a:endParaRPr>
          </a:p>
          <a:p>
            <a:pPr rtl="0">
              <a:spcBef>
                <a:spcPts val="0"/>
              </a:spcBef>
            </a:pPr>
            <a:r>
              <a:rPr lang="it-IT" sz="1400" b="0" dirty="0"/>
              <a:t>per acquisizione delle competenze per la cittadinanza digitale e delle competenze digitali per il lavoro</a:t>
            </a:r>
          </a:p>
        </p:txBody>
      </p:sp>
      <p:cxnSp>
        <p:nvCxnSpPr>
          <p:cNvPr id="78" name="Connettore diritto 77" descr="Terza linea di divisione nella diapositiva">
            <a:extLst>
              <a:ext uri="{FF2B5EF4-FFF2-40B4-BE49-F238E27FC236}">
                <a16:creationId xmlns=""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0">
            <a:extLst>
              <a:ext uri="{FF2B5EF4-FFF2-40B4-BE49-F238E27FC236}">
                <a16:creationId xmlns="" xmlns:a16="http://schemas.microsoft.com/office/drawing/2014/main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85788" y="2718797"/>
            <a:ext cx="2333862" cy="1693795"/>
          </a:xfrm>
        </p:spPr>
        <p:txBody>
          <a:bodyPr rtlCol="0"/>
          <a:lstStyle/>
          <a:p>
            <a:pPr>
              <a:spcBef>
                <a:spcPts val="0"/>
              </a:spcBef>
            </a:pPr>
            <a:r>
              <a:rPr lang="it-IT" sz="2000" dirty="0">
                <a:solidFill>
                  <a:srgbClr val="A02462"/>
                </a:solidFill>
              </a:rPr>
              <a:t>Interventi settore cultura e turismo</a:t>
            </a:r>
            <a:endParaRPr lang="it-IT" sz="1400" dirty="0">
              <a:solidFill>
                <a:srgbClr val="A02462"/>
              </a:solidFill>
            </a:endParaRPr>
          </a:p>
          <a:p>
            <a:pPr>
              <a:spcBef>
                <a:spcPts val="0"/>
              </a:spcBef>
            </a:pPr>
            <a:endParaRPr lang="it-IT" sz="2000" dirty="0">
              <a:solidFill>
                <a:srgbClr val="A02462"/>
              </a:solidFill>
            </a:endParaRPr>
          </a:p>
          <a:p>
            <a:pPr>
              <a:spcBef>
                <a:spcPts val="0"/>
              </a:spcBef>
            </a:pPr>
            <a:r>
              <a:rPr lang="it-IT" sz="1400" b="0" dirty="0"/>
              <a:t>per il rilancio delle attività e la formazione di professionalità specialistiche</a:t>
            </a:r>
          </a:p>
        </p:txBody>
      </p:sp>
      <p:cxnSp>
        <p:nvCxnSpPr>
          <p:cNvPr id="79" name="Connettore diritto 78" descr="Quarta linea di divisione nella diapositiva">
            <a:extLst>
              <a:ext uri="{FF2B5EF4-FFF2-40B4-BE49-F238E27FC236}">
                <a16:creationId xmlns=""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6</a:t>
            </a:fld>
            <a:endParaRPr lang="it-IT" dirty="0"/>
          </a:p>
        </p:txBody>
      </p:sp>
      <p:pic>
        <p:nvPicPr>
          <p:cNvPr id="34" name="Immagine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089" y="427738"/>
            <a:ext cx="2473772" cy="344429"/>
          </a:xfrm>
          <a:prstGeom prst="rect">
            <a:avLst/>
          </a:prstGeom>
        </p:spPr>
      </p:pic>
      <p:sp>
        <p:nvSpPr>
          <p:cNvPr id="29" name="Segnaposto testo 12">
            <a:extLst>
              <a:ext uri="{FF2B5EF4-FFF2-40B4-BE49-F238E27FC236}">
                <a16:creationId xmlns="" xmlns:a16="http://schemas.microsoft.com/office/drawing/2014/main" id="{14AE5FF5-F970-4E16-B75E-86D2A0B002C5}"/>
              </a:ext>
            </a:extLst>
          </p:cNvPr>
          <p:cNvSpPr txBox="1">
            <a:spLocks/>
          </p:cNvSpPr>
          <p:nvPr/>
        </p:nvSpPr>
        <p:spPr>
          <a:xfrm>
            <a:off x="431800" y="5212895"/>
            <a:ext cx="2160000" cy="9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Avviso RE-WORK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dirty="0">
                <a:latin typeface="+mj-lt"/>
                <a:sym typeface="Calibri"/>
              </a:rPr>
              <a:t>Luglio 2021</a:t>
            </a:r>
          </a:p>
        </p:txBody>
      </p:sp>
      <p:sp>
        <p:nvSpPr>
          <p:cNvPr id="32" name="Segnaposto testo 12">
            <a:extLst>
              <a:ext uri="{FF2B5EF4-FFF2-40B4-BE49-F238E27FC236}">
                <a16:creationId xmlns="" xmlns:a16="http://schemas.microsoft.com/office/drawing/2014/main" id="{E882DA33-016A-48A6-BD63-93076AC4296F}"/>
              </a:ext>
            </a:extLst>
          </p:cNvPr>
          <p:cNvSpPr txBox="1">
            <a:spLocks/>
          </p:cNvSpPr>
          <p:nvPr/>
        </p:nvSpPr>
        <p:spPr>
          <a:xfrm>
            <a:off x="3059609" y="5212895"/>
            <a:ext cx="2757717" cy="6264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Avviso UNA TANTUM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Autonomi 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dirty="0">
                <a:latin typeface="+mj-lt"/>
                <a:sym typeface="Calibri"/>
              </a:rPr>
              <a:t>Gennaio 2021</a:t>
            </a:r>
          </a:p>
        </p:txBody>
      </p:sp>
      <p:sp>
        <p:nvSpPr>
          <p:cNvPr id="33" name="Segnaposto testo 4">
            <a:extLst>
              <a:ext uri="{FF2B5EF4-FFF2-40B4-BE49-F238E27FC236}">
                <a16:creationId xmlns="" xmlns:a16="http://schemas.microsoft.com/office/drawing/2014/main" id="{B7C9649A-F343-4248-A948-C6416E69B879}"/>
              </a:ext>
            </a:extLst>
          </p:cNvPr>
          <p:cNvSpPr txBox="1">
            <a:spLocks/>
          </p:cNvSpPr>
          <p:nvPr/>
        </p:nvSpPr>
        <p:spPr>
          <a:xfrm>
            <a:off x="6108746" y="1963238"/>
            <a:ext cx="2160588" cy="5858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3 – PI 10.3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€ 1.000.000,00</a:t>
            </a:r>
            <a:endParaRPr lang="it-IT" sz="1800" b="1" dirty="0">
              <a:sym typeface="Calibri"/>
            </a:endParaRPr>
          </a:p>
        </p:txBody>
      </p:sp>
      <p:sp>
        <p:nvSpPr>
          <p:cNvPr id="35" name="Segnaposto testo 12">
            <a:extLst>
              <a:ext uri="{FF2B5EF4-FFF2-40B4-BE49-F238E27FC236}">
                <a16:creationId xmlns="" xmlns:a16="http://schemas.microsoft.com/office/drawing/2014/main" id="{18817B31-B6E4-42A3-B66D-0E0534651CDD}"/>
              </a:ext>
            </a:extLst>
          </p:cNvPr>
          <p:cNvSpPr txBox="1">
            <a:spLocks/>
          </p:cNvSpPr>
          <p:nvPr/>
        </p:nvSpPr>
        <p:spPr>
          <a:xfrm>
            <a:off x="6027389" y="5212895"/>
            <a:ext cx="2441292" cy="90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Avviso UP-GRADE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dirty="0">
                <a:latin typeface="+mj-lt"/>
                <a:sym typeface="Calibri"/>
              </a:rPr>
              <a:t>Febbraio 2021</a:t>
            </a:r>
          </a:p>
        </p:txBody>
      </p:sp>
      <p:sp>
        <p:nvSpPr>
          <p:cNvPr id="36" name="Segnaposto testo 4">
            <a:extLst>
              <a:ext uri="{FF2B5EF4-FFF2-40B4-BE49-F238E27FC236}">
                <a16:creationId xmlns="" xmlns:a16="http://schemas.microsoft.com/office/drawing/2014/main" id="{51852061-C1D9-4DE5-8133-4208A6141230}"/>
              </a:ext>
            </a:extLst>
          </p:cNvPr>
          <p:cNvSpPr txBox="1">
            <a:spLocks/>
          </p:cNvSpPr>
          <p:nvPr/>
        </p:nvSpPr>
        <p:spPr>
          <a:xfrm>
            <a:off x="9004660" y="1963237"/>
            <a:ext cx="2160588" cy="5858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ASSE  3 – PI 10.3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€ 1.545.272,39</a:t>
            </a:r>
            <a:endParaRPr lang="it-IT" sz="1800" dirty="0">
              <a:sym typeface="Calibri"/>
            </a:endParaRPr>
          </a:p>
        </p:txBody>
      </p:sp>
      <p:sp>
        <p:nvSpPr>
          <p:cNvPr id="37" name="Segnaposto testo 12">
            <a:extLst>
              <a:ext uri="{FF2B5EF4-FFF2-40B4-BE49-F238E27FC236}">
                <a16:creationId xmlns="" xmlns:a16="http://schemas.microsoft.com/office/drawing/2014/main" id="{0FF695AC-B671-41D7-B688-9D9D54B3A547}"/>
              </a:ext>
            </a:extLst>
          </p:cNvPr>
          <p:cNvSpPr txBox="1">
            <a:spLocks/>
          </p:cNvSpPr>
          <p:nvPr/>
        </p:nvSpPr>
        <p:spPr>
          <a:xfrm>
            <a:off x="8948827" y="4795952"/>
            <a:ext cx="2873361" cy="21984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latin typeface="+mj-lt"/>
              <a:sym typeface="Calibri"/>
            </a:endParaRPr>
          </a:p>
          <a:p>
            <a:pPr algn="l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Avviso TECHNE</a:t>
            </a:r>
          </a:p>
          <a:p>
            <a:pPr algn="l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dirty="0">
                <a:latin typeface="+mj-lt"/>
                <a:sym typeface="Calibri"/>
              </a:rPr>
              <a:t>Giugno 2021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500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              Avviso TIROCINI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latin typeface="+mj-lt"/>
                <a:sym typeface="Calibri"/>
              </a:rPr>
              <a:t>      CULTURA E TURISMO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dirty="0">
                <a:latin typeface="+mj-lt"/>
                <a:sym typeface="Calibri"/>
              </a:rPr>
              <a:t>               Luglio 2021</a:t>
            </a: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500" dirty="0">
              <a:latin typeface="+mj-lt"/>
              <a:sym typeface="Calibri"/>
            </a:endParaRPr>
          </a:p>
          <a:p>
            <a:pPr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500" dirty="0">
              <a:latin typeface="+mj-lt"/>
              <a:sym typeface="Calibri"/>
            </a:endParaRPr>
          </a:p>
        </p:txBody>
      </p:sp>
      <p:sp>
        <p:nvSpPr>
          <p:cNvPr id="14" name="Freccia in giù 13">
            <a:extLst>
              <a:ext uri="{FF2B5EF4-FFF2-40B4-BE49-F238E27FC236}">
                <a16:creationId xmlns="" xmlns:a16="http://schemas.microsoft.com/office/drawing/2014/main" id="{228D2D90-415B-467D-8FE9-1CA7485BF0E9}"/>
              </a:ext>
            </a:extLst>
          </p:cNvPr>
          <p:cNvSpPr/>
          <p:nvPr/>
        </p:nvSpPr>
        <p:spPr>
          <a:xfrm>
            <a:off x="1389024" y="4695293"/>
            <a:ext cx="59766" cy="517602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>
            <a:extLst>
              <a:ext uri="{FF2B5EF4-FFF2-40B4-BE49-F238E27FC236}">
                <a16:creationId xmlns="" xmlns:a16="http://schemas.microsoft.com/office/drawing/2014/main" id="{612FC810-C2BE-4B60-98C0-B8D324B99DB1}"/>
              </a:ext>
            </a:extLst>
          </p:cNvPr>
          <p:cNvSpPr/>
          <p:nvPr/>
        </p:nvSpPr>
        <p:spPr>
          <a:xfrm>
            <a:off x="1448790" y="4797631"/>
            <a:ext cx="59766" cy="303507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in giù 15">
            <a:extLst>
              <a:ext uri="{FF2B5EF4-FFF2-40B4-BE49-F238E27FC236}">
                <a16:creationId xmlns="" xmlns:a16="http://schemas.microsoft.com/office/drawing/2014/main" id="{2AE0EA2E-F268-4C3A-B86F-98C966547C6D}"/>
              </a:ext>
            </a:extLst>
          </p:cNvPr>
          <p:cNvSpPr/>
          <p:nvPr/>
        </p:nvSpPr>
        <p:spPr>
          <a:xfrm>
            <a:off x="1443047" y="4233570"/>
            <a:ext cx="59766" cy="405845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8" name="Connettore 2 17">
            <a:extLst>
              <a:ext uri="{FF2B5EF4-FFF2-40B4-BE49-F238E27FC236}">
                <a16:creationId xmlns="" xmlns:a16="http://schemas.microsoft.com/office/drawing/2014/main" id="{1FAE1360-BDBC-44A5-8835-40E109A89ED8}"/>
              </a:ext>
            </a:extLst>
          </p:cNvPr>
          <p:cNvCxnSpPr>
            <a:cxnSpLocks/>
          </p:cNvCxnSpPr>
          <p:nvPr/>
        </p:nvCxnSpPr>
        <p:spPr>
          <a:xfrm flipH="1">
            <a:off x="1504001" y="4555855"/>
            <a:ext cx="1" cy="46849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>
            <a:extLst>
              <a:ext uri="{FF2B5EF4-FFF2-40B4-BE49-F238E27FC236}">
                <a16:creationId xmlns="" xmlns:a16="http://schemas.microsoft.com/office/drawing/2014/main" id="{F522053F-524E-4064-8806-81909F7199FE}"/>
              </a:ext>
            </a:extLst>
          </p:cNvPr>
          <p:cNvCxnSpPr>
            <a:cxnSpLocks/>
          </p:cNvCxnSpPr>
          <p:nvPr/>
        </p:nvCxnSpPr>
        <p:spPr>
          <a:xfrm flipH="1">
            <a:off x="4410855" y="4452681"/>
            <a:ext cx="1" cy="46849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="" xmlns:a16="http://schemas.microsoft.com/office/drawing/2014/main" id="{B1732327-7E88-4DD8-BD03-3B7253CAAD7D}"/>
              </a:ext>
            </a:extLst>
          </p:cNvPr>
          <p:cNvCxnSpPr>
            <a:cxnSpLocks/>
          </p:cNvCxnSpPr>
          <p:nvPr/>
        </p:nvCxnSpPr>
        <p:spPr>
          <a:xfrm flipH="1">
            <a:off x="7228377" y="4483858"/>
            <a:ext cx="1" cy="46849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2 40">
            <a:extLst>
              <a:ext uri="{FF2B5EF4-FFF2-40B4-BE49-F238E27FC236}">
                <a16:creationId xmlns="" xmlns:a16="http://schemas.microsoft.com/office/drawing/2014/main" id="{2D8D4F23-7483-4861-92F4-5F20A817BE6E}"/>
              </a:ext>
            </a:extLst>
          </p:cNvPr>
          <p:cNvCxnSpPr>
            <a:cxnSpLocks/>
          </p:cNvCxnSpPr>
          <p:nvPr/>
        </p:nvCxnSpPr>
        <p:spPr>
          <a:xfrm flipH="1">
            <a:off x="10341992" y="4436492"/>
            <a:ext cx="1" cy="46849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B85F45DC-0A9E-4FCD-B15A-94F67A79D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90" y="4449321"/>
            <a:ext cx="2334546" cy="2297942"/>
          </a:xfrm>
          <a:prstGeom prst="rect">
            <a:avLst/>
          </a:prstGeom>
        </p:spPr>
      </p:pic>
      <p:pic>
        <p:nvPicPr>
          <p:cNvPr id="31" name="Immagine 30">
            <a:extLst>
              <a:ext uri="{FF2B5EF4-FFF2-40B4-BE49-F238E27FC236}">
                <a16:creationId xmlns="" xmlns:a16="http://schemas.microsoft.com/office/drawing/2014/main" id="{AE892720-7640-4A5F-B126-E9CE49938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102" y="4436492"/>
            <a:ext cx="2368695" cy="2331556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="" xmlns:a16="http://schemas.microsoft.com/office/drawing/2014/main" id="{33BB396D-45E4-4552-B2C9-D74DFACE3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104" y="4429678"/>
            <a:ext cx="2334546" cy="2297942"/>
          </a:xfrm>
          <a:prstGeom prst="rect">
            <a:avLst/>
          </a:prstGeom>
        </p:spPr>
      </p:pic>
      <p:pic>
        <p:nvPicPr>
          <p:cNvPr id="42" name="Immagine 41">
            <a:extLst>
              <a:ext uri="{FF2B5EF4-FFF2-40B4-BE49-F238E27FC236}">
                <a16:creationId xmlns="" xmlns:a16="http://schemas.microsoft.com/office/drawing/2014/main" id="{CF18D93A-F5B7-43B9-936F-6C78C1044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4886" y="4426494"/>
            <a:ext cx="2334546" cy="2297942"/>
          </a:xfrm>
          <a:prstGeom prst="rect">
            <a:avLst/>
          </a:prstGeom>
        </p:spPr>
      </p:pic>
      <p:sp>
        <p:nvSpPr>
          <p:cNvPr id="43" name="Rettangolo 42">
            <a:extLst>
              <a:ext uri="{FF2B5EF4-FFF2-40B4-BE49-F238E27FC236}">
                <a16:creationId xmlns="" xmlns:a16="http://schemas.microsoft.com/office/drawing/2014/main" id="{7F36109A-59E4-49D1-B982-DDB78E1CDCAE}"/>
              </a:ext>
            </a:extLst>
          </p:cNvPr>
          <p:cNvSpPr/>
          <p:nvPr/>
        </p:nvSpPr>
        <p:spPr>
          <a:xfrm>
            <a:off x="195942" y="1052788"/>
            <a:ext cx="9545217" cy="42938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8001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chemeClr val="bg1"/>
                </a:solidFill>
                <a:latin typeface="+mj-lt"/>
                <a:sym typeface="Gill Sans"/>
              </a:rPr>
              <a:t>PROGRAMMAZIONE INTERVENTI DI CONTRASTO ALL’EMERGENZA COVID-19</a:t>
            </a:r>
          </a:p>
        </p:txBody>
      </p:sp>
      <p:sp>
        <p:nvSpPr>
          <p:cNvPr id="44" name="Rettangolo 43">
            <a:extLst>
              <a:ext uri="{FF2B5EF4-FFF2-40B4-BE49-F238E27FC236}">
                <a16:creationId xmlns="" xmlns:a16="http://schemas.microsoft.com/office/drawing/2014/main" id="{81566ADA-D226-43DF-BAA9-42E3E1F1E200}"/>
              </a:ext>
            </a:extLst>
          </p:cNvPr>
          <p:cNvSpPr/>
          <p:nvPr/>
        </p:nvSpPr>
        <p:spPr>
          <a:xfrm>
            <a:off x="190966" y="1491910"/>
            <a:ext cx="5161104" cy="42938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r>
              <a:rPr lang="it-IT" sz="2000" b="1" dirty="0">
                <a:latin typeface="+mj-lt"/>
              </a:rPr>
              <a:t>  </a:t>
            </a: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Gill Sans"/>
              </a:rPr>
              <a:t>(D.G.R. 348/2020 E D.R.G. 664/2020)</a:t>
            </a:r>
            <a:endParaRPr lang="it-IT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45" name="Immagine 44">
            <a:extLst>
              <a:ext uri="{FF2B5EF4-FFF2-40B4-BE49-F238E27FC236}">
                <a16:creationId xmlns="" xmlns:a16="http://schemas.microsoft.com/office/drawing/2014/main" id="{F0352A80-F210-475C-9FCF-3FA1198D9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6601" y="4452681"/>
            <a:ext cx="2334546" cy="2297942"/>
          </a:xfrm>
          <a:prstGeom prst="rect">
            <a:avLst/>
          </a:prstGeom>
        </p:spPr>
      </p:pic>
      <p:sp>
        <p:nvSpPr>
          <p:cNvPr id="49" name="Titolo 1">
            <a:extLst>
              <a:ext uri="{FF2B5EF4-FFF2-40B4-BE49-F238E27FC236}">
                <a16:creationId xmlns="" xmlns:a16="http://schemas.microsoft.com/office/drawing/2014/main" id="{0B2D897A-DFF7-4E02-8369-8C9951F6AD2F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991939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</p:spPr>
        <p:txBody>
          <a:bodyPr/>
          <a:lstStyle/>
          <a:p>
            <a:fld id="{19B51A1E-902D-48AF-9020-955120F399B6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5C62BC7-5E1A-4020-9FF9-17C558A806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95255" y="1352369"/>
            <a:ext cx="8609359" cy="2148203"/>
          </a:xfrm>
          <a:ln w="28575">
            <a:noFill/>
          </a:ln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8D3789"/>
                </a:solidFill>
              </a:rPr>
              <a:t>Contributo economico di 1.500,00 euro </a:t>
            </a:r>
            <a:r>
              <a:rPr lang="it-IT" b="0" dirty="0"/>
              <a:t>a favore di</a:t>
            </a:r>
            <a:r>
              <a:rPr lang="it-IT" b="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rgbClr val="8D3789"/>
                </a:solidFill>
              </a:rPr>
              <a:t>lavoratori autonomi </a:t>
            </a:r>
            <a:r>
              <a:rPr lang="it-IT" b="0" dirty="0"/>
              <a:t>residenti in Umbria non percettori di trattamenti pensionistici o di forme di assistenza al reddito </a:t>
            </a:r>
            <a:r>
              <a:rPr lang="it-IT" dirty="0">
                <a:solidFill>
                  <a:srgbClr val="8D3789"/>
                </a:solidFill>
              </a:rPr>
              <a:t>la cui attività sia stata sospesa o ridotta </a:t>
            </a:r>
            <a:r>
              <a:rPr lang="it-IT" b="0" dirty="0">
                <a:solidFill>
                  <a:schemeClr val="tx1"/>
                </a:solidFill>
              </a:rPr>
              <a:t>a seguito dei provvedimenti nazionali e regionali di contrasto all’emergenza COVID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dirty="0"/>
              <a:t>€ 4.000.000,00 </a:t>
            </a:r>
            <a:r>
              <a:rPr lang="it-IT" b="0" dirty="0"/>
              <a:t>risorse stanziate (oltre a € 4.905.131,58 ex DL 157/2020 art. 22)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dirty="0"/>
              <a:t>3.471</a:t>
            </a:r>
            <a:r>
              <a:rPr lang="it-IT" b="0" dirty="0"/>
              <a:t> destinatari raggiunti (2.666 con risorse POR)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0" dirty="0"/>
              <a:t>Intervento concluso </a:t>
            </a:r>
            <a:r>
              <a:rPr lang="it-IT" dirty="0"/>
              <a:t>Ottobre 2021</a:t>
            </a:r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</p:txBody>
      </p:sp>
      <p:sp>
        <p:nvSpPr>
          <p:cNvPr id="12" name="Segnaposto testo 2">
            <a:extLst>
              <a:ext uri="{FF2B5EF4-FFF2-40B4-BE49-F238E27FC236}">
                <a16:creationId xmlns="" xmlns:a16="http://schemas.microsoft.com/office/drawing/2014/main" id="{CA3BE0CD-5C7C-4642-BC23-945E5FD7691F}"/>
              </a:ext>
            </a:extLst>
          </p:cNvPr>
          <p:cNvSpPr txBox="1">
            <a:spLocks/>
          </p:cNvSpPr>
          <p:nvPr/>
        </p:nvSpPr>
        <p:spPr>
          <a:xfrm>
            <a:off x="3078073" y="3916649"/>
            <a:ext cx="8764746" cy="2282326"/>
          </a:xfrm>
          <a:prstGeom prst="rect">
            <a:avLst/>
          </a:prstGeom>
          <a:ln w="12700"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0" dirty="0"/>
              <a:t>Finanziamento di </a:t>
            </a:r>
            <a:r>
              <a:rPr lang="it-IT" sz="2000" dirty="0">
                <a:solidFill>
                  <a:srgbClr val="8D3789"/>
                </a:solidFill>
              </a:rPr>
              <a:t>piani di formazione permanente </a:t>
            </a:r>
            <a:r>
              <a:rPr lang="it-IT" dirty="0">
                <a:solidFill>
                  <a:srgbClr val="8D3789"/>
                </a:solidFill>
              </a:rPr>
              <a:t>per lo sviluppo delle competenze digitali per l’occupazione e la riqualificazione professionale degli adulti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dirty="0"/>
              <a:t>€ 1.000.000,00 </a:t>
            </a:r>
            <a:r>
              <a:rPr lang="it-IT" b="0" dirty="0"/>
              <a:t>(oltre a € 2.000.000,00 risorse dal bilancio ARPAL 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dirty="0"/>
              <a:t>88 progetti in valutazione </a:t>
            </a:r>
            <a:r>
              <a:rPr lang="it-IT" b="0" dirty="0"/>
              <a:t>(oltre 8,4 mil. richiesti)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0" dirty="0"/>
              <a:t>Previsti</a:t>
            </a:r>
            <a:r>
              <a:rPr lang="it-IT" dirty="0"/>
              <a:t> </a:t>
            </a:r>
            <a:r>
              <a:rPr lang="it-IT" b="0" dirty="0"/>
              <a:t>circa</a:t>
            </a:r>
            <a:r>
              <a:rPr lang="it-IT" dirty="0"/>
              <a:t> 8.000 destinatari adulti 18-65 anni</a:t>
            </a:r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0" dirty="0"/>
              <a:t>Conclusione </a:t>
            </a:r>
            <a:r>
              <a:rPr lang="it-IT" dirty="0"/>
              <a:t>Dicembre 2022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</p:txBody>
      </p:sp>
      <p:pic>
        <p:nvPicPr>
          <p:cNvPr id="15" name="Immagine 14">
            <a:extLst>
              <a:ext uri="{FF2B5EF4-FFF2-40B4-BE49-F238E27FC236}">
                <a16:creationId xmlns="" xmlns:a16="http://schemas.microsoft.com/office/drawing/2014/main" id="{10AE73BF-C70A-4364-BFE8-6F9D24808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597" y="408443"/>
            <a:ext cx="2473772" cy="344429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="" xmlns:a16="http://schemas.microsoft.com/office/drawing/2014/main" id="{BD021AF2-728A-40D1-9DBE-2DD486CA008C}"/>
              </a:ext>
            </a:extLst>
          </p:cNvPr>
          <p:cNvSpPr/>
          <p:nvPr/>
        </p:nvSpPr>
        <p:spPr>
          <a:xfrm>
            <a:off x="349181" y="1280797"/>
            <a:ext cx="2556588" cy="2218597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latin typeface="+mj-lt"/>
              </a:rPr>
              <a:t> </a:t>
            </a:r>
            <a:r>
              <a:rPr lang="it-IT" sz="1800" b="1" dirty="0">
                <a:solidFill>
                  <a:schemeClr val="bg1"/>
                </a:solidFill>
                <a:latin typeface="+mj-lt"/>
                <a:sym typeface="Calibri"/>
              </a:rPr>
              <a:t>ASSE  2 – PI 9.4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Avviso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UNA TANTUM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Autonomi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="" xmlns:a16="http://schemas.microsoft.com/office/drawing/2014/main" id="{70E125D2-6C19-4A7C-9CE0-3413E386FA5B}"/>
              </a:ext>
            </a:extLst>
          </p:cNvPr>
          <p:cNvSpPr/>
          <p:nvPr/>
        </p:nvSpPr>
        <p:spPr>
          <a:xfrm>
            <a:off x="349181" y="3856665"/>
            <a:ext cx="2556588" cy="2282326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solidFill>
                  <a:schemeClr val="bg1"/>
                </a:solidFill>
                <a:latin typeface="+mj-lt"/>
                <a:sym typeface="Calibri"/>
              </a:rPr>
              <a:t>ASSE  3 – PI 10.3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Avviso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UP-GRADE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20" name="Titolo 1">
            <a:extLst>
              <a:ext uri="{FF2B5EF4-FFF2-40B4-BE49-F238E27FC236}">
                <a16:creationId xmlns="" xmlns:a16="http://schemas.microsoft.com/office/drawing/2014/main" id="{9326CDF2-25EC-441F-BBE5-FA0B97967891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21" name="Ovale 20">
            <a:extLst>
              <a:ext uri="{FF2B5EF4-FFF2-40B4-BE49-F238E27FC236}">
                <a16:creationId xmlns="" xmlns:a16="http://schemas.microsoft.com/office/drawing/2014/main" id="{28709966-7729-4F37-8C3C-AC3132FCD6C3}"/>
              </a:ext>
            </a:extLst>
          </p:cNvPr>
          <p:cNvSpPr>
            <a:spLocks noChangeAspect="1"/>
          </p:cNvSpPr>
          <p:nvPr/>
        </p:nvSpPr>
        <p:spPr>
          <a:xfrm>
            <a:off x="9624705" y="2729646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2" name="Segnaposto immagine 92" descr="lente di ingrandimento">
            <a:extLst>
              <a:ext uri="{FF2B5EF4-FFF2-40B4-BE49-F238E27FC236}">
                <a16:creationId xmlns="" xmlns:a16="http://schemas.microsoft.com/office/drawing/2014/main" id="{6744D105-3D45-4AA4-9591-7C957A48B4E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841083" y="2924929"/>
            <a:ext cx="532275" cy="574465"/>
          </a:xfrm>
          <a:prstGeom prst="rect">
            <a:avLst/>
          </a:prstGeom>
        </p:spPr>
      </p:pic>
      <p:sp>
        <p:nvSpPr>
          <p:cNvPr id="23" name="Ovale 22">
            <a:extLst>
              <a:ext uri="{FF2B5EF4-FFF2-40B4-BE49-F238E27FC236}">
                <a16:creationId xmlns="" xmlns:a16="http://schemas.microsoft.com/office/drawing/2014/main" id="{C28D79C8-86E7-4E75-B9E1-EE370360519E}"/>
              </a:ext>
            </a:extLst>
          </p:cNvPr>
          <p:cNvSpPr>
            <a:spLocks noChangeAspect="1"/>
          </p:cNvSpPr>
          <p:nvPr/>
        </p:nvSpPr>
        <p:spPr>
          <a:xfrm>
            <a:off x="9760462" y="5190157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4" name="Segnaposto immagine 92" descr="lente di ingrandimento">
            <a:extLst>
              <a:ext uri="{FF2B5EF4-FFF2-40B4-BE49-F238E27FC236}">
                <a16:creationId xmlns="" xmlns:a16="http://schemas.microsoft.com/office/drawing/2014/main" id="{89ED36E1-00A3-4DAD-BF17-EE70925D7038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983325" y="5402925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0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</p:spPr>
        <p:txBody>
          <a:bodyPr/>
          <a:lstStyle/>
          <a:p>
            <a:fld id="{19B51A1E-902D-48AF-9020-955120F399B6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5C62BC7-5E1A-4020-9FF9-17C558A806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50024" y="925353"/>
            <a:ext cx="8764746" cy="2837660"/>
          </a:xfrm>
          <a:ln w="12700">
            <a:noFill/>
          </a:ln>
        </p:spPr>
        <p:txBody>
          <a:bodyPr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2000" b="0" dirty="0">
                <a:solidFill>
                  <a:srgbClr val="8D3789"/>
                </a:solidFill>
              </a:rPr>
              <a:t>Finanziamento di </a:t>
            </a:r>
            <a:r>
              <a:rPr lang="it-IT" sz="2000" dirty="0">
                <a:solidFill>
                  <a:srgbClr val="8D3789"/>
                </a:solidFill>
              </a:rPr>
              <a:t>piani formativi </a:t>
            </a:r>
            <a:r>
              <a:rPr lang="it-IT" sz="2000" b="0" dirty="0">
                <a:solidFill>
                  <a:srgbClr val="8D3789"/>
                </a:solidFill>
              </a:rPr>
              <a:t>per lo sviluppo delle </a:t>
            </a:r>
            <a:r>
              <a:rPr lang="it-IT" sz="2000" dirty="0">
                <a:solidFill>
                  <a:srgbClr val="8D3789"/>
                </a:solidFill>
              </a:rPr>
              <a:t>competenze tecniche nell’area dello spettacolo </a:t>
            </a:r>
            <a:r>
              <a:rPr lang="it-IT" b="0" dirty="0"/>
              <a:t>per aumentare l’attrattività del territorio regionale nei confronti dell’industria dello spettacolo e la competitività del sistema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dirty="0"/>
              <a:t>€ 600.000,00 </a:t>
            </a:r>
            <a:r>
              <a:rPr lang="it-IT" sz="1700" b="0" dirty="0"/>
              <a:t>risorse stanziate </a:t>
            </a:r>
            <a:endParaRPr lang="it-IT" sz="1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dirty="0"/>
              <a:t>16 piani progettuali in valutazione </a:t>
            </a:r>
            <a:r>
              <a:rPr lang="it-IT" sz="1700" b="0" dirty="0"/>
              <a:t>(circa 200 azioni formative e 2 mil. di euro richiesti)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b="0" dirty="0"/>
              <a:t>Previsti circa </a:t>
            </a:r>
            <a:r>
              <a:rPr lang="it-IT" sz="1700" dirty="0"/>
              <a:t>800 destinatari adulti </a:t>
            </a:r>
            <a:r>
              <a:rPr lang="it-IT" sz="1700" b="0" dirty="0"/>
              <a:t>(18-65 anni)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b="0" dirty="0"/>
              <a:t>Conclusione </a:t>
            </a:r>
            <a:r>
              <a:rPr lang="it-IT" sz="1700" dirty="0"/>
              <a:t>Dicembre 2022</a:t>
            </a:r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</p:txBody>
      </p:sp>
      <p:sp>
        <p:nvSpPr>
          <p:cNvPr id="12" name="Segnaposto testo 2">
            <a:extLst>
              <a:ext uri="{FF2B5EF4-FFF2-40B4-BE49-F238E27FC236}">
                <a16:creationId xmlns="" xmlns:a16="http://schemas.microsoft.com/office/drawing/2014/main" id="{CA3BE0CD-5C7C-4642-BC23-945E5FD7691F}"/>
              </a:ext>
            </a:extLst>
          </p:cNvPr>
          <p:cNvSpPr txBox="1">
            <a:spLocks/>
          </p:cNvSpPr>
          <p:nvPr/>
        </p:nvSpPr>
        <p:spPr>
          <a:xfrm>
            <a:off x="3050024" y="4013860"/>
            <a:ext cx="8933114" cy="2285874"/>
          </a:xfrm>
          <a:prstGeom prst="rect">
            <a:avLst/>
          </a:prstGeom>
          <a:ln w="12700"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b="0" dirty="0">
                <a:solidFill>
                  <a:srgbClr val="8D3789"/>
                </a:solidFill>
              </a:rPr>
              <a:t>Finanziamento di </a:t>
            </a:r>
            <a:r>
              <a:rPr lang="it-IT" dirty="0">
                <a:solidFill>
                  <a:srgbClr val="8D3789"/>
                </a:solidFill>
              </a:rPr>
              <a:t>tirocini extracurriculari </a:t>
            </a:r>
            <a:r>
              <a:rPr lang="it-IT" b="0" dirty="0">
                <a:solidFill>
                  <a:schemeClr val="tx1"/>
                </a:solidFill>
              </a:rPr>
              <a:t>(6 mesi e borsa lavoro di 500 euro mensili)</a:t>
            </a:r>
            <a:r>
              <a:rPr lang="it-IT" b="0" dirty="0">
                <a:solidFill>
                  <a:schemeClr val="accent5"/>
                </a:solidFill>
              </a:rPr>
              <a:t> </a:t>
            </a:r>
            <a:r>
              <a:rPr lang="it-IT" b="0" dirty="0">
                <a:solidFill>
                  <a:srgbClr val="8D3789"/>
                </a:solidFill>
              </a:rPr>
              <a:t>presso soggetti pubblici e privati dei settori della promozione turistica, spettacolo e valorizzazione beni culturali e ambientali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dirty="0"/>
              <a:t>500.000,00 </a:t>
            </a:r>
            <a:r>
              <a:rPr lang="it-IT" sz="1700" b="0" dirty="0"/>
              <a:t>risorse stanziate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b="0" dirty="0"/>
              <a:t>Selezionati </a:t>
            </a:r>
            <a:r>
              <a:rPr lang="it-IT" sz="1700" dirty="0"/>
              <a:t>118 tirocinanti </a:t>
            </a:r>
            <a:r>
              <a:rPr lang="it-IT" sz="1700" b="0" dirty="0"/>
              <a:t>(tra 455 candidature per l’offerta di 136 posizioni offerte dagli 83 soggetti ospitanti) con una previsione di impegno di </a:t>
            </a:r>
            <a:r>
              <a:rPr lang="it-IT" sz="1700" dirty="0"/>
              <a:t>€ 354.000,00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700" b="0" dirty="0"/>
              <a:t>Conclusione </a:t>
            </a:r>
            <a:r>
              <a:rPr lang="it-IT" sz="1700" dirty="0"/>
              <a:t>Giugno 2022</a:t>
            </a:r>
            <a:endParaRPr lang="it-IT" sz="1700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  <a:p>
            <a:pPr algn="just"/>
            <a:endParaRPr lang="it-IT" b="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it-IT" b="0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09B73071-93F4-4949-996F-DAA093DF4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366" y="325230"/>
            <a:ext cx="2473772" cy="344429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="" xmlns:a16="http://schemas.microsoft.com/office/drawing/2014/main" id="{C48B0B24-D22D-421E-B62A-DD0F69F30917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20" name="Rettangolo 19">
            <a:extLst>
              <a:ext uri="{FF2B5EF4-FFF2-40B4-BE49-F238E27FC236}">
                <a16:creationId xmlns="" xmlns:a16="http://schemas.microsoft.com/office/drawing/2014/main" id="{6CDF4020-F716-4039-9534-84E28A157F32}"/>
              </a:ext>
            </a:extLst>
          </p:cNvPr>
          <p:cNvSpPr/>
          <p:nvPr/>
        </p:nvSpPr>
        <p:spPr>
          <a:xfrm>
            <a:off x="349183" y="959165"/>
            <a:ext cx="2556588" cy="2385859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solidFill>
                  <a:schemeClr val="bg1"/>
                </a:solidFill>
                <a:latin typeface="+mj-lt"/>
                <a:sym typeface="Calibri"/>
              </a:rPr>
              <a:t>ASSE  3 – PI 10.3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05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800" b="1" dirty="0">
                <a:solidFill>
                  <a:schemeClr val="bg1"/>
                </a:solidFill>
                <a:latin typeface="+mj-lt"/>
                <a:sym typeface="Calibri"/>
              </a:rPr>
              <a:t>Avviso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800" b="1" dirty="0">
                <a:solidFill>
                  <a:schemeClr val="bg1"/>
                </a:solidFill>
                <a:latin typeface="+mj-lt"/>
                <a:sym typeface="Calibri"/>
              </a:rPr>
              <a:t>TECNHE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="" xmlns:a16="http://schemas.microsoft.com/office/drawing/2014/main" id="{8C15D9B7-8C75-4335-A626-1CE956068294}"/>
              </a:ext>
            </a:extLst>
          </p:cNvPr>
          <p:cNvSpPr/>
          <p:nvPr/>
        </p:nvSpPr>
        <p:spPr>
          <a:xfrm>
            <a:off x="349183" y="3748613"/>
            <a:ext cx="2556588" cy="2285874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1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800" b="1" dirty="0">
                <a:solidFill>
                  <a:schemeClr val="bg1"/>
                </a:solidFill>
                <a:latin typeface="+mj-lt"/>
                <a:sym typeface="Calibri"/>
              </a:rPr>
              <a:t>ASSE  3 – PI 10.3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8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Avviso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TIROCINI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CULTURA 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E TURISMO</a:t>
            </a:r>
          </a:p>
          <a:p>
            <a:pPr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  <a:sym typeface="Calibri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lang="it-IT" sz="2000" b="1" dirty="0">
              <a:latin typeface="+mj-lt"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="" xmlns:a16="http://schemas.microsoft.com/office/drawing/2014/main" id="{810EFA61-E678-45A5-91EF-FB254380F557}"/>
              </a:ext>
            </a:extLst>
          </p:cNvPr>
          <p:cNvSpPr>
            <a:spLocks noChangeAspect="1"/>
          </p:cNvSpPr>
          <p:nvPr/>
        </p:nvSpPr>
        <p:spPr>
          <a:xfrm>
            <a:off x="9631190" y="2824940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3" name="Segnaposto immagine 92" descr="lente di ingrandimento">
            <a:extLst>
              <a:ext uri="{FF2B5EF4-FFF2-40B4-BE49-F238E27FC236}">
                <a16:creationId xmlns="" xmlns:a16="http://schemas.microsoft.com/office/drawing/2014/main" id="{11431E9E-E8C2-4135-A0AE-D73BC9B8F96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847568" y="2972395"/>
            <a:ext cx="532275" cy="574465"/>
          </a:xfrm>
          <a:prstGeom prst="rect">
            <a:avLst/>
          </a:prstGeom>
        </p:spPr>
      </p:pic>
      <p:sp>
        <p:nvSpPr>
          <p:cNvPr id="24" name="Ovale 23">
            <a:extLst>
              <a:ext uri="{FF2B5EF4-FFF2-40B4-BE49-F238E27FC236}">
                <a16:creationId xmlns="" xmlns:a16="http://schemas.microsoft.com/office/drawing/2014/main" id="{A8698231-9B56-443B-A2B3-A68570301E66}"/>
              </a:ext>
            </a:extLst>
          </p:cNvPr>
          <p:cNvSpPr>
            <a:spLocks noChangeAspect="1"/>
          </p:cNvSpPr>
          <p:nvPr/>
        </p:nvSpPr>
        <p:spPr>
          <a:xfrm>
            <a:off x="9841085" y="5736388"/>
            <a:ext cx="965033" cy="9650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5" name="Segnaposto immagine 92" descr="lente di ingrandimento">
            <a:extLst>
              <a:ext uri="{FF2B5EF4-FFF2-40B4-BE49-F238E27FC236}">
                <a16:creationId xmlns="" xmlns:a16="http://schemas.microsoft.com/office/drawing/2014/main" id="{2AD84467-A19F-450F-B1E3-EFA86C5C485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63948" y="5949156"/>
            <a:ext cx="532275" cy="57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8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testo 18">
            <a:extLst>
              <a:ext uri="{FF2B5EF4-FFF2-40B4-BE49-F238E27FC236}">
                <a16:creationId xmlns="" xmlns:a16="http://schemas.microsoft.com/office/drawing/2014/main" id="{DDF9FA57-C618-480E-B590-197444A3FB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85320" y="1506583"/>
            <a:ext cx="9227050" cy="4705889"/>
          </a:xfrm>
        </p:spPr>
        <p:txBody>
          <a:bodyPr/>
          <a:lstStyle/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8D3789"/>
                </a:solidFill>
              </a:rPr>
              <a:t>Prima sperimentazione del nuovo sistema regionale delle politiche attive previsto dall’art 32 della LR 1/2018 (modificata dalla LR 11/2021) </a:t>
            </a:r>
          </a:p>
          <a:p>
            <a:pPr algn="just">
              <a:spcBef>
                <a:spcPts val="0"/>
              </a:spcBef>
            </a:pPr>
            <a:endParaRPr lang="it-IT" b="0" dirty="0">
              <a:solidFill>
                <a:srgbClr val="8D3789"/>
              </a:solidFill>
            </a:endParaRPr>
          </a:p>
          <a:p>
            <a:pPr marL="266700" lvl="1" indent="0" algn="just">
              <a:spcBef>
                <a:spcPts val="0"/>
              </a:spcBef>
              <a:buNone/>
            </a:pPr>
            <a:r>
              <a:rPr lang="it-IT" sz="1800" dirty="0">
                <a:latin typeface="+mj-lt"/>
              </a:rPr>
              <a:t>basato su un modello di accompagnamento al lavoro che integra servizi al lavoro e  misure  per la crescita delle competenze mediante formazione e tirocini, erogati dalla rete pubblico-privata insieme ad incentivi all’assunzione, il tutto graduato sulla base del livello di occupabilità del destinatario finale.</a:t>
            </a: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it-IT" sz="2000" dirty="0">
              <a:solidFill>
                <a:srgbClr val="8D3789"/>
              </a:solidFill>
            </a:endParaRPr>
          </a:p>
          <a:p>
            <a:pPr algn="just">
              <a:spcBef>
                <a:spcPts val="0"/>
              </a:spcBef>
            </a:pPr>
            <a:endParaRPr lang="it-IT" sz="2000" dirty="0">
              <a:solidFill>
                <a:srgbClr val="8D3789"/>
              </a:solidFill>
            </a:endParaRPr>
          </a:p>
          <a:p>
            <a:pPr marL="285750" indent="-28575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8D3789"/>
                </a:solidFill>
              </a:rPr>
              <a:t> Strumento di inserimento e reinserimento lavorativo </a:t>
            </a:r>
            <a:r>
              <a:rPr lang="it-IT" dirty="0"/>
              <a:t>post emergenza COVID-19 rivolto a:</a:t>
            </a:r>
          </a:p>
          <a:p>
            <a:pPr algn="just">
              <a:spcBef>
                <a:spcPts val="0"/>
              </a:spcBef>
            </a:pPr>
            <a:endParaRPr lang="it-IT" dirty="0"/>
          </a:p>
          <a:p>
            <a:pPr marL="828675" lvl="1" indent="-285750" algn="just">
              <a:spcBef>
                <a:spcPts val="0"/>
              </a:spcBef>
            </a:pPr>
            <a:r>
              <a:rPr lang="it-IT" sz="1800" b="1" dirty="0">
                <a:latin typeface="+mj-lt"/>
              </a:rPr>
              <a:t>disoccupati iscritti ai CPI umbri </a:t>
            </a:r>
            <a:r>
              <a:rPr lang="it-IT" sz="1800" dirty="0">
                <a:latin typeface="+mj-lt"/>
              </a:rPr>
              <a:t>(Neet, percettori di NASPI, percettori di mobilità in deroga, ex lavoratori autonomi che hanno cessato attività per la pandemia COVID, iscritti alla L. 68/99, disoccupati da oltre 12 mesi)</a:t>
            </a:r>
          </a:p>
          <a:p>
            <a:pPr lvl="1" indent="0" algn="just">
              <a:spcBef>
                <a:spcPts val="0"/>
              </a:spcBef>
              <a:buNone/>
            </a:pPr>
            <a:endParaRPr lang="it-IT" sz="1800" dirty="0">
              <a:latin typeface="+mj-lt"/>
            </a:endParaRPr>
          </a:p>
          <a:p>
            <a:pPr marL="828675" lvl="1" indent="-285750" algn="just">
              <a:spcBef>
                <a:spcPts val="0"/>
              </a:spcBef>
            </a:pPr>
            <a:r>
              <a:rPr lang="it-IT" sz="1800" b="1" dirty="0">
                <a:latin typeface="+mj-lt"/>
              </a:rPr>
              <a:t>lavoratori in CIG </a:t>
            </a:r>
            <a:r>
              <a:rPr lang="it-IT" sz="1800" dirty="0">
                <a:latin typeface="+mj-lt"/>
              </a:rPr>
              <a:t>di imprese localizzate in Umbria</a:t>
            </a:r>
          </a:p>
          <a:p>
            <a:pPr algn="just">
              <a:spcBef>
                <a:spcPts val="0"/>
              </a:spcBef>
            </a:pPr>
            <a:endParaRPr lang="it-IT" sz="1000" dirty="0"/>
          </a:p>
          <a:p>
            <a:pPr marL="828675" lvl="1" indent="-285750" algn="just">
              <a:spcBef>
                <a:spcPts val="0"/>
              </a:spcBef>
            </a:pPr>
            <a:endParaRPr lang="it-IT" sz="1800" dirty="0">
              <a:latin typeface="+mj-lt"/>
            </a:endParaRPr>
          </a:p>
          <a:p>
            <a:pPr algn="just">
              <a:spcBef>
                <a:spcPts val="0"/>
              </a:spcBef>
            </a:pPr>
            <a:endParaRPr lang="it-IT" sz="500" b="0" dirty="0"/>
          </a:p>
          <a:p>
            <a:pPr algn="just">
              <a:spcBef>
                <a:spcPts val="0"/>
              </a:spcBef>
            </a:pPr>
            <a:endParaRPr lang="it-IT" sz="500" b="0" dirty="0">
              <a:ea typeface="+mn-ea"/>
              <a:cs typeface="+mn-cs"/>
            </a:endParaRPr>
          </a:p>
          <a:p>
            <a:pPr algn="just">
              <a:spcBef>
                <a:spcPts val="0"/>
              </a:spcBef>
            </a:pPr>
            <a:endParaRPr lang="it-IT" sz="500" b="0" dirty="0">
              <a:ea typeface="+mn-ea"/>
              <a:cs typeface="+mn-cs"/>
            </a:endParaRPr>
          </a:p>
          <a:p>
            <a:pPr algn="just">
              <a:spcBef>
                <a:spcPts val="0"/>
              </a:spcBef>
            </a:pPr>
            <a:endParaRPr lang="it-IT" sz="1800" dirty="0"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26"/>
          </p:nvPr>
        </p:nvSpPr>
        <p:spPr>
          <a:xfrm>
            <a:off x="11496369" y="6155190"/>
            <a:ext cx="432000" cy="432000"/>
          </a:xfrm>
        </p:spPr>
        <p:txBody>
          <a:bodyPr/>
          <a:lstStyle/>
          <a:p>
            <a:fld id="{19B51A1E-902D-48AF-9020-955120F399B6}" type="slidenum">
              <a:rPr lang="it-IT" smtClean="0"/>
              <a:pPr/>
              <a:t>9</a:t>
            </a:fld>
            <a:endParaRPr lang="it-IT" dirty="0"/>
          </a:p>
        </p:txBody>
      </p:sp>
      <p:pic>
        <p:nvPicPr>
          <p:cNvPr id="22" name="Immagine 21">
            <a:extLst>
              <a:ext uri="{FF2B5EF4-FFF2-40B4-BE49-F238E27FC236}">
                <a16:creationId xmlns="" xmlns:a16="http://schemas.microsoft.com/office/drawing/2014/main" id="{15743E41-ED0A-41ED-86D3-FBE1A59E8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64" y="432000"/>
            <a:ext cx="2473772" cy="344429"/>
          </a:xfrm>
          <a:prstGeom prst="rect">
            <a:avLst/>
          </a:prstGeom>
        </p:spPr>
      </p:pic>
      <p:sp>
        <p:nvSpPr>
          <p:cNvPr id="12" name="Titolo 1">
            <a:extLst>
              <a:ext uri="{FF2B5EF4-FFF2-40B4-BE49-F238E27FC236}">
                <a16:creationId xmlns="" xmlns:a16="http://schemas.microsoft.com/office/drawing/2014/main" id="{F0A88E3F-D8C0-401D-8D32-473B4D71E721}"/>
              </a:ext>
            </a:extLst>
          </p:cNvPr>
          <p:cNvSpPr txBox="1">
            <a:spLocks/>
          </p:cNvSpPr>
          <p:nvPr/>
        </p:nvSpPr>
        <p:spPr>
          <a:xfrm>
            <a:off x="101431" y="75810"/>
            <a:ext cx="8852564" cy="738393"/>
          </a:xfrm>
          <a:prstGeom prst="rect">
            <a:avLst/>
          </a:prstGeom>
          <a:solidFill>
            <a:schemeClr val="tx1"/>
          </a:solidFill>
        </p:spPr>
        <p:txBody>
          <a:bodyPr vert="horz" lIns="288000" tIns="0" rIns="432000" bIns="144000" rtlCol="0" anchor="b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15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>
                <a:ea typeface="+mn-ea"/>
                <a:cs typeface="+mn-cs"/>
              </a:rPr>
              <a:t>Attuazione interventi dell’Organismo Intermedio ARPAL Umbria</a:t>
            </a:r>
            <a:endParaRPr lang="it-IT" sz="2400" dirty="0"/>
          </a:p>
        </p:txBody>
      </p:sp>
      <p:sp>
        <p:nvSpPr>
          <p:cNvPr id="15" name="Rettangolo 14">
            <a:extLst>
              <a:ext uri="{FF2B5EF4-FFF2-40B4-BE49-F238E27FC236}">
                <a16:creationId xmlns="" xmlns:a16="http://schemas.microsoft.com/office/drawing/2014/main" id="{9A9D3323-4182-47B1-894E-F3CCA61D62B1}"/>
              </a:ext>
            </a:extLst>
          </p:cNvPr>
          <p:cNvSpPr/>
          <p:nvPr/>
        </p:nvSpPr>
        <p:spPr>
          <a:xfrm>
            <a:off x="270051" y="1172004"/>
            <a:ext cx="2136138" cy="5040468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b="1" dirty="0">
                <a:solidFill>
                  <a:schemeClr val="bg1"/>
                </a:solidFill>
                <a:latin typeface="+mj-lt"/>
                <a:sym typeface="Calibri"/>
              </a:rPr>
              <a:t>ASSE  1 – PI 8.1</a:t>
            </a: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spcBef>
                <a:spcPts val="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600" b="1" dirty="0">
              <a:solidFill>
                <a:schemeClr val="bg1"/>
              </a:solidFill>
              <a:latin typeface="+mj-lt"/>
              <a:sym typeface="Calibri"/>
            </a:endParaRP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Avviso 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2400" b="1" dirty="0">
                <a:solidFill>
                  <a:schemeClr val="bg1"/>
                </a:solidFill>
                <a:latin typeface="+mj-lt"/>
              </a:rPr>
              <a:t>RE-WORK</a:t>
            </a:r>
          </a:p>
          <a:p>
            <a:pPr lvl="0" algn="ctr" hangingPunct="0">
              <a:lnSpc>
                <a:spcPct val="100000"/>
              </a:lnSpc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endParaRPr lang="it-IT" sz="2400" b="1" dirty="0">
              <a:solidFill>
                <a:schemeClr val="bg1"/>
              </a:solidFill>
              <a:latin typeface="+mj-lt"/>
            </a:endParaRPr>
          </a:p>
          <a:p>
            <a:pPr algn="ctr" hangingPunct="0">
              <a:spcBef>
                <a:spcPts val="600"/>
              </a:spcBef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Buono Umbro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il lavoro (BUL)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 l’accesso alla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rete dei servizi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per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 l’inserimento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lavorativo </a:t>
            </a:r>
          </a:p>
          <a:p>
            <a:pPr algn="ctr" hangingPunct="0">
              <a:buSzPct val="100000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it-IT" sz="1900" b="1" dirty="0">
                <a:solidFill>
                  <a:schemeClr val="bg1"/>
                </a:solidFill>
                <a:latin typeface="+mj-lt"/>
              </a:rPr>
              <a:t>in Umbria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="" xmlns:a16="http://schemas.microsoft.com/office/drawing/2014/main" id="{E32998ED-8FB8-4BE4-98BB-834D4D3B375A}"/>
              </a:ext>
            </a:extLst>
          </p:cNvPr>
          <p:cNvSpPr>
            <a:spLocks noChangeAspect="1"/>
          </p:cNvSpPr>
          <p:nvPr/>
        </p:nvSpPr>
        <p:spPr>
          <a:xfrm>
            <a:off x="2905772" y="959236"/>
            <a:ext cx="794920" cy="794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dirty="0"/>
          </a:p>
        </p:txBody>
      </p:sp>
      <p:pic>
        <p:nvPicPr>
          <p:cNvPr id="24" name="Segnaposto immagine 92" descr="lente di ingrandimento">
            <a:extLst>
              <a:ext uri="{FF2B5EF4-FFF2-40B4-BE49-F238E27FC236}">
                <a16:creationId xmlns="" xmlns:a16="http://schemas.microsoft.com/office/drawing/2014/main" id="{A057C076-0422-4AE0-9DB4-2B685CC5ECA6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28634" y="1172004"/>
            <a:ext cx="435265" cy="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385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6141_TF16411174.potx" id="{6DC9D0BF-E5AF-45BB-A689-33D287F35DE8}" vid="{7F4869E0-9160-4256-825B-6A89661A4CE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0</TotalTime>
  <Words>2203</Words>
  <Application>Microsoft Office PowerPoint</Application>
  <PresentationFormat>Widescreen</PresentationFormat>
  <Paragraphs>490</Paragraphs>
  <Slides>18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9" baseType="lpstr">
      <vt:lpstr>Abadi MT Condensed Light</vt:lpstr>
      <vt:lpstr>Arial</vt:lpstr>
      <vt:lpstr>Calibri</vt:lpstr>
      <vt:lpstr>Calibri Light</vt:lpstr>
      <vt:lpstr>Calibri,Bold</vt:lpstr>
      <vt:lpstr>Gill Sans</vt:lpstr>
      <vt:lpstr>Impact</vt:lpstr>
      <vt:lpstr>Rockwell</vt:lpstr>
      <vt:lpstr>Times New Roman</vt:lpstr>
      <vt:lpstr>Wingdings</vt:lpstr>
      <vt:lpstr>Tema di Office</vt:lpstr>
      <vt:lpstr>Comitato di Sorveglianza POR FESR FSE 2014-2020</vt:lpstr>
      <vt:lpstr>ATTUAZIONE  INTERVENTI  DELL’ORGANISMO INTERMEDIO ARPAL UMBRIA </vt:lpstr>
      <vt:lpstr>Attuazione interventi dell’Organismo Intermedio ARPAL Umbria</vt:lpstr>
      <vt:lpstr>Presentazione standard di PowerPoint</vt:lpstr>
      <vt:lpstr>Attuazione interventi dell’Organismo Intermedio ARPAL Umbria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2021-10-05T07:30:28Z</dcterms:created>
  <dcterms:modified xsi:type="dcterms:W3CDTF">2021-11-22T12:35:08Z</dcterms:modified>
</cp:coreProperties>
</file>