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9" r:id="rId2"/>
    <p:sldId id="261" r:id="rId3"/>
    <p:sldId id="299" r:id="rId4"/>
    <p:sldId id="300" r:id="rId5"/>
    <p:sldId id="301" r:id="rId6"/>
    <p:sldId id="262" r:id="rId7"/>
    <p:sldId id="289" r:id="rId8"/>
    <p:sldId id="291" r:id="rId9"/>
    <p:sldId id="288" r:id="rId10"/>
    <p:sldId id="292" r:id="rId11"/>
    <p:sldId id="293" r:id="rId12"/>
    <p:sldId id="295" r:id="rId13"/>
    <p:sldId id="296" r:id="rId14"/>
    <p:sldId id="297" r:id="rId15"/>
    <p:sldId id="298" r:id="rId16"/>
    <p:sldId id="302" r:id="rId17"/>
    <p:sldId id="304" r:id="rId18"/>
    <p:sldId id="306" r:id="rId19"/>
  </p:sldIdLst>
  <p:sldSz cx="12192000" cy="6858000"/>
  <p:notesSz cx="6819900" cy="9918700"/>
  <p:defaultTextStyle>
    <a:defPPr rtl="0"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ore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3789"/>
    <a:srgbClr val="2C5452"/>
    <a:srgbClr val="368E8A"/>
    <a:srgbClr val="A02462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5439" autoAdjust="0"/>
  </p:normalViewPr>
  <p:slideViewPr>
    <p:cSldViewPr snapToGrid="0">
      <p:cViewPr varScale="1">
        <p:scale>
          <a:sx n="69" d="100"/>
          <a:sy n="69" d="100"/>
        </p:scale>
        <p:origin x="96" y="96"/>
      </p:cViewPr>
      <p:guideLst/>
    </p:cSldViewPr>
  </p:slideViewPr>
  <p:outlineViewPr>
    <p:cViewPr>
      <p:scale>
        <a:sx n="33" d="100"/>
        <a:sy n="33" d="100"/>
      </p:scale>
      <p:origin x="0" y="-1107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0" d="100"/>
          <a:sy n="90" d="100"/>
        </p:scale>
        <p:origin x="3750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11-08T15:03:03.954" idx="1">
    <p:pos x="7275" y="4217"/>
    <p:text/>
    <p:extLst>
      <p:ext uri="{C676402C-5697-4E1C-873F-D02D1690AC5C}">
        <p15:threadingInfo xmlns:p15="http://schemas.microsoft.com/office/powerpoint/2012/main" timeZoneBias="-6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="" xmlns:a16="http://schemas.microsoft.com/office/drawing/2014/main" id="{B76F666D-E0C2-435B-BAA8-9287F9E5D3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76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3" name="Segnaposto data 2">
            <a:extLst>
              <a:ext uri="{FF2B5EF4-FFF2-40B4-BE49-F238E27FC236}">
                <a16:creationId xmlns="" xmlns:a16="http://schemas.microsoft.com/office/drawing/2014/main" id="{19FEBCAF-CB3F-4928-91AA-D61472F880C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63032" y="0"/>
            <a:ext cx="2955290" cy="4976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C512D7B-15CE-49F7-9B26-A9704C38A8CA}" type="datetime1">
              <a:rPr lang="it-IT" smtClean="0"/>
              <a:t>22/11/2021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="" xmlns:a16="http://schemas.microsoft.com/office/drawing/2014/main" id="{69256698-63C6-4CCC-81CB-EA5604C30F1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1044"/>
            <a:ext cx="2955290" cy="4976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="" xmlns:a16="http://schemas.microsoft.com/office/drawing/2014/main" id="{B2467FDA-05D7-4760-A373-5D6AEAAF427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63032" y="9421044"/>
            <a:ext cx="2955290" cy="4976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82C0B10-7CAE-41E4-AB02-7E8B1FF2B898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87537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76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63032" y="0"/>
            <a:ext cx="2955290" cy="4976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88A6FB-9CB3-4CCC-A6F5-E192EE21C976}" type="datetime1">
              <a:rPr lang="it-IT" smtClean="0"/>
              <a:pPr/>
              <a:t>22/11/2021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34975" y="1239838"/>
            <a:ext cx="5949950" cy="3348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1990" y="4773374"/>
            <a:ext cx="5455920" cy="39054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it-IT" dirty="0"/>
              <a:t>Modifica gli stili del testo dello schema</a:t>
            </a:r>
          </a:p>
          <a:p>
            <a:pPr lvl="1" rtl="0"/>
            <a:r>
              <a:rPr lang="it-IT" dirty="0"/>
              <a:t>Secondo livello</a:t>
            </a:r>
          </a:p>
          <a:p>
            <a:pPr lvl="2" rtl="0"/>
            <a:r>
              <a:rPr lang="it-IT" dirty="0"/>
              <a:t>Terzo livello</a:t>
            </a:r>
          </a:p>
          <a:p>
            <a:pPr lvl="3" rtl="0"/>
            <a:r>
              <a:rPr lang="it-IT" dirty="0"/>
              <a:t>Quarto livello</a:t>
            </a:r>
          </a:p>
          <a:p>
            <a:pPr lvl="4" rtl="0"/>
            <a:r>
              <a:rPr lang="it-IT" dirty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1044"/>
            <a:ext cx="2955290" cy="4976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63032" y="9421044"/>
            <a:ext cx="2955290" cy="4976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8649DAF-093F-4482-AA38-346E9A2DEE94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568136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B8649DAF-093F-4482-AA38-346E9A2DEE94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792418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B8649DAF-093F-4482-AA38-346E9A2DEE94}" type="slidenum">
              <a:rPr lang="it-IT" smtClean="0"/>
              <a:t>2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97826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B8649DAF-093F-4482-AA38-346E9A2DEE94}" type="slidenum">
              <a:rPr lang="it-IT" smtClean="0"/>
              <a:t>3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011357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B8649DAF-093F-4482-AA38-346E9A2DEE94}" type="slidenum">
              <a:rPr lang="it-IT" smtClean="0"/>
              <a:t>4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743026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B8649DAF-093F-4482-AA38-346E9A2DEE94}" type="slidenum">
              <a:rPr lang="it-IT" smtClean="0"/>
              <a:t>5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32264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8649DAF-093F-4482-AA38-346E9A2DEE94}" type="slidenum">
              <a:rPr lang="it-IT" smtClean="0"/>
              <a:t>9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461095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8649DAF-093F-4482-AA38-346E9A2DEE94}" type="slidenum">
              <a:rPr lang="it-IT" smtClean="0"/>
              <a:t>14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687662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Diapositiva tito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egnaposto immagine 31">
            <a:extLst>
              <a:ext uri="{FF2B5EF4-FFF2-40B4-BE49-F238E27FC236}">
                <a16:creationId xmlns="" xmlns:a16="http://schemas.microsoft.com/office/drawing/2014/main" id="{6BC25646-06FC-4B3E-A74E-268EB8AEA60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6715" y="86714"/>
            <a:ext cx="12018572" cy="6684572"/>
          </a:xfrm>
          <a:solidFill>
            <a:schemeClr val="bg1">
              <a:lumMod val="85000"/>
            </a:schemeClr>
          </a:solidFill>
        </p:spPr>
        <p:txBody>
          <a:bodyPr lIns="360000" tIns="360000" rtlCol="0"/>
          <a:lstStyle>
            <a:lvl1pPr marL="0" indent="0">
              <a:buNone/>
              <a:defRPr sz="11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it-IT" dirty="0"/>
              <a:t>Inserire o trascinare l'immagine qui</a:t>
            </a:r>
          </a:p>
        </p:txBody>
      </p:sp>
      <p:sp>
        <p:nvSpPr>
          <p:cNvPr id="2" name="Titolo 1">
            <a:extLst>
              <a:ext uri="{FF2B5EF4-FFF2-40B4-BE49-F238E27FC236}">
                <a16:creationId xmlns=""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94607" y="2237328"/>
            <a:ext cx="7202786" cy="1449788"/>
          </a:xfrm>
          <a:solidFill>
            <a:schemeClr val="tx1">
              <a:alpha val="80000"/>
            </a:schemeClr>
          </a:solidFill>
        </p:spPr>
        <p:txBody>
          <a:bodyPr lIns="288000" rIns="2160000" bIns="144000" rtlCol="0" anchor="b"/>
          <a:lstStyle>
            <a:lvl1pPr algn="r">
              <a:defRPr sz="4200" spc="-150">
                <a:solidFill>
                  <a:schemeClr val="bg1"/>
                </a:solidFill>
              </a:defRPr>
            </a:lvl1pPr>
          </a:lstStyle>
          <a:p>
            <a:pPr rt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Sottotitolo 2">
            <a:extLst>
              <a:ext uri="{FF2B5EF4-FFF2-40B4-BE49-F238E27FC236}">
                <a16:creationId xmlns=""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94607" y="3684672"/>
            <a:ext cx="5282503" cy="936000"/>
          </a:xfrm>
          <a:solidFill>
            <a:schemeClr val="tx1">
              <a:alpha val="90000"/>
            </a:schemeClr>
          </a:solidFill>
        </p:spPr>
        <p:txBody>
          <a:bodyPr lIns="216000" tIns="144000" rIns="216000" rtlCol="0"/>
          <a:lstStyle>
            <a:lvl1pPr marL="0" indent="0" algn="r">
              <a:buNone/>
              <a:defRPr sz="21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it-IT"/>
              <a:t>Fare clic per modificare lo stile del sottotitolo dello schema</a:t>
            </a:r>
            <a:endParaRPr lang="it-IT" dirty="0"/>
          </a:p>
        </p:txBody>
      </p:sp>
      <p:cxnSp>
        <p:nvCxnSpPr>
          <p:cNvPr id="5" name="Connettore diritto 4" descr="Linea di divisione diapositiva titolo&#10;">
            <a:extLst>
              <a:ext uri="{FF2B5EF4-FFF2-40B4-BE49-F238E27FC236}">
                <a16:creationId xmlns="" xmlns:a16="http://schemas.microsoft.com/office/drawing/2014/main" id="{9688AEDF-1396-4322-8818-9D1C7976FCDF}"/>
              </a:ext>
            </a:extLst>
          </p:cNvPr>
          <p:cNvCxnSpPr>
            <a:cxnSpLocks/>
          </p:cNvCxnSpPr>
          <p:nvPr userDrawn="1"/>
        </p:nvCxnSpPr>
        <p:spPr>
          <a:xfrm>
            <a:off x="7777113" y="2412127"/>
            <a:ext cx="0" cy="1100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egnaposto immagine 5">
            <a:extLst>
              <a:ext uri="{FF2B5EF4-FFF2-40B4-BE49-F238E27FC236}">
                <a16:creationId xmlns="" xmlns:a16="http://schemas.microsoft.com/office/drawing/2014/main" id="{C41AA1B3-8A3B-4B1B-A759-E2D76417722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065008" y="2587752"/>
            <a:ext cx="1344168" cy="704088"/>
          </a:xfrm>
        </p:spPr>
        <p:txBody>
          <a:bodyPr rtlCol="0"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it-IT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890440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3 punti elenco immagine a dest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Ovale 34">
            <a:extLst>
              <a:ext uri="{FF2B5EF4-FFF2-40B4-BE49-F238E27FC236}">
                <a16:creationId xmlns="" xmlns:a16="http://schemas.microsoft.com/office/drawing/2014/main" id="{22F44C7F-FA9B-CB41-B5C2-6A40A969176A}"/>
              </a:ext>
            </a:extLst>
          </p:cNvPr>
          <p:cNvSpPr>
            <a:spLocks noChangeAspect="1"/>
          </p:cNvSpPr>
          <p:nvPr userDrawn="1"/>
        </p:nvSpPr>
        <p:spPr>
          <a:xfrm>
            <a:off x="6079475" y="1485612"/>
            <a:ext cx="1133554" cy="1133554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33" name="Ovale 32">
            <a:extLst>
              <a:ext uri="{FF2B5EF4-FFF2-40B4-BE49-F238E27FC236}">
                <a16:creationId xmlns="" xmlns:a16="http://schemas.microsoft.com/office/drawing/2014/main" id="{0ACFECE1-DAAF-5642-BD0B-7A8FE9D241D9}"/>
              </a:ext>
            </a:extLst>
          </p:cNvPr>
          <p:cNvSpPr>
            <a:spLocks noChangeAspect="1"/>
          </p:cNvSpPr>
          <p:nvPr userDrawn="1"/>
        </p:nvSpPr>
        <p:spPr>
          <a:xfrm>
            <a:off x="6079475" y="3050248"/>
            <a:ext cx="1133554" cy="1133554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34" name="Ovale 33">
            <a:extLst>
              <a:ext uri="{FF2B5EF4-FFF2-40B4-BE49-F238E27FC236}">
                <a16:creationId xmlns="" xmlns:a16="http://schemas.microsoft.com/office/drawing/2014/main" id="{90294551-87F8-DE4F-B54E-8231A9CAF5BF}"/>
              </a:ext>
            </a:extLst>
          </p:cNvPr>
          <p:cNvSpPr>
            <a:spLocks noChangeAspect="1"/>
          </p:cNvSpPr>
          <p:nvPr userDrawn="1"/>
        </p:nvSpPr>
        <p:spPr>
          <a:xfrm>
            <a:off x="6079475" y="4614884"/>
            <a:ext cx="1133554" cy="1133554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" name="Titolo 1">
            <a:extLst>
              <a:ext uri="{FF2B5EF4-FFF2-40B4-BE49-F238E27FC236}">
                <a16:creationId xmlns=""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999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dirty="0"/>
              <a:t>Fare clic per modificare lo stile del titolo</a:t>
            </a:r>
          </a:p>
        </p:txBody>
      </p:sp>
      <p:sp>
        <p:nvSpPr>
          <p:cNvPr id="7" name="Segnaposto piè di pagina 6">
            <a:extLst>
              <a:ext uri="{FF2B5EF4-FFF2-40B4-BE49-F238E27FC236}">
                <a16:creationId xmlns="" xmlns:a16="http://schemas.microsoft.com/office/drawing/2014/main" id="{19F419B1-164A-4B7A-BBEC-47B6151ECB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6" name="Segnaposto testo 5">
            <a:extLst>
              <a:ext uri="{FF2B5EF4-FFF2-40B4-BE49-F238E27FC236}">
                <a16:creationId xmlns="" xmlns:a16="http://schemas.microsoft.com/office/drawing/2014/main" id="{EB3F7825-EB73-4976-9D8D-BAD8C8FCEA8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995254" y="1819511"/>
            <a:ext cx="2729455" cy="432000"/>
          </a:xfrm>
        </p:spPr>
        <p:txBody>
          <a:bodyPr rtlCol="0"/>
          <a:lstStyle>
            <a:lvl1pPr marL="0" indent="0" algn="l">
              <a:buNone/>
              <a:defRPr b="1">
                <a:latin typeface="+mj-lt"/>
              </a:defRPr>
            </a:lvl1pPr>
          </a:lstStyle>
          <a:p>
            <a:pPr lvl="0" rtl="0"/>
            <a:r>
              <a:rPr lang="it-IT" dirty="0"/>
              <a:t>Punto elenco 1</a:t>
            </a:r>
          </a:p>
        </p:txBody>
      </p:sp>
      <p:sp>
        <p:nvSpPr>
          <p:cNvPr id="10" name="Segnaposto testo 9">
            <a:extLst>
              <a:ext uri="{FF2B5EF4-FFF2-40B4-BE49-F238E27FC236}">
                <a16:creationId xmlns="" xmlns:a16="http://schemas.microsoft.com/office/drawing/2014/main" id="{6D972951-9088-4993-8DED-9DA3B6B08CF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995254" y="3384147"/>
            <a:ext cx="2729455" cy="432000"/>
          </a:xfrm>
        </p:spPr>
        <p:txBody>
          <a:bodyPr rtlCol="0"/>
          <a:lstStyle>
            <a:lvl1pPr marL="0" indent="0" algn="l">
              <a:buNone/>
              <a:defRPr b="1">
                <a:latin typeface="+mj-lt"/>
              </a:defRPr>
            </a:lvl1pPr>
          </a:lstStyle>
          <a:p>
            <a:pPr lvl="0" rtl="0"/>
            <a:r>
              <a:rPr lang="it-IT" dirty="0"/>
              <a:t>Punto elenco 2</a:t>
            </a:r>
          </a:p>
        </p:txBody>
      </p:sp>
      <p:sp>
        <p:nvSpPr>
          <p:cNvPr id="12" name="Segnaposto testo 11">
            <a:extLst>
              <a:ext uri="{FF2B5EF4-FFF2-40B4-BE49-F238E27FC236}">
                <a16:creationId xmlns="" xmlns:a16="http://schemas.microsoft.com/office/drawing/2014/main" id="{48424FDD-507C-4199-BFC6-8BC01D8992B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995254" y="4948783"/>
            <a:ext cx="2729455" cy="432000"/>
          </a:xfrm>
        </p:spPr>
        <p:txBody>
          <a:bodyPr rtlCol="0"/>
          <a:lstStyle>
            <a:lvl1pPr marL="0" indent="0" algn="l">
              <a:buNone/>
              <a:defRPr b="1">
                <a:latin typeface="+mj-lt"/>
              </a:defRPr>
            </a:lvl1pPr>
          </a:lstStyle>
          <a:p>
            <a:pPr lvl="0" rtl="0"/>
            <a:r>
              <a:rPr lang="it-IT" dirty="0"/>
              <a:t>Punto elenco 3</a:t>
            </a:r>
          </a:p>
        </p:txBody>
      </p:sp>
      <p:sp>
        <p:nvSpPr>
          <p:cNvPr id="51" name="Ottagono 50">
            <a:extLst>
              <a:ext uri="{FF2B5EF4-FFF2-40B4-BE49-F238E27FC236}">
                <a16:creationId xmlns="" xmlns:a16="http://schemas.microsoft.com/office/drawing/2014/main" id="{758B0359-60B9-4D73-825D-ACE303A61C50}"/>
              </a:ext>
            </a:extLst>
          </p:cNvPr>
          <p:cNvSpPr/>
          <p:nvPr userDrawn="1"/>
        </p:nvSpPr>
        <p:spPr>
          <a:xfrm rot="1361022">
            <a:off x="11394972" y="6053793"/>
            <a:ext cx="634795" cy="634795"/>
          </a:xfrm>
          <a:prstGeom prst="octagon">
            <a:avLst/>
          </a:prstGeom>
          <a:noFill/>
          <a:ln w="3175">
            <a:solidFill>
              <a:schemeClr val="bg1">
                <a:lumMod val="8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52" name="Ovale 51">
            <a:extLst>
              <a:ext uri="{FF2B5EF4-FFF2-40B4-BE49-F238E27FC236}">
                <a16:creationId xmlns="" xmlns:a16="http://schemas.microsoft.com/office/drawing/2014/main" id="{09921541-DECE-43BB-BF92-A4B5D5EE5469}"/>
              </a:ext>
            </a:extLst>
          </p:cNvPr>
          <p:cNvSpPr/>
          <p:nvPr userDrawn="1"/>
        </p:nvSpPr>
        <p:spPr>
          <a:xfrm>
            <a:off x="11533871" y="6185902"/>
            <a:ext cx="73515" cy="7351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>
              <a:solidFill>
                <a:schemeClr val="accent1"/>
              </a:solidFill>
            </a:endParaRPr>
          </a:p>
        </p:txBody>
      </p:sp>
      <p:sp>
        <p:nvSpPr>
          <p:cNvPr id="53" name="Ovale 52">
            <a:extLst>
              <a:ext uri="{FF2B5EF4-FFF2-40B4-BE49-F238E27FC236}">
                <a16:creationId xmlns="" xmlns:a16="http://schemas.microsoft.com/office/drawing/2014/main" id="{83095B3B-1284-4E49-BE50-9C84BE7E58B6}"/>
              </a:ext>
            </a:extLst>
          </p:cNvPr>
          <p:cNvSpPr/>
          <p:nvPr userDrawn="1"/>
        </p:nvSpPr>
        <p:spPr>
          <a:xfrm>
            <a:off x="11892084" y="6561525"/>
            <a:ext cx="100439" cy="100439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54" name="Ovale 53">
            <a:extLst>
              <a:ext uri="{FF2B5EF4-FFF2-40B4-BE49-F238E27FC236}">
                <a16:creationId xmlns="" xmlns:a16="http://schemas.microsoft.com/office/drawing/2014/main" id="{7491DD10-64CD-40CA-A0BB-397696C0C168}"/>
              </a:ext>
            </a:extLst>
          </p:cNvPr>
          <p:cNvSpPr/>
          <p:nvPr userDrawn="1"/>
        </p:nvSpPr>
        <p:spPr>
          <a:xfrm>
            <a:off x="11342875" y="5990144"/>
            <a:ext cx="260512" cy="260512"/>
          </a:xfrm>
          <a:prstGeom prst="ellipse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>
              <a:solidFill>
                <a:schemeClr val="accent1"/>
              </a:solidFill>
            </a:endParaRPr>
          </a:p>
        </p:txBody>
      </p:sp>
      <p:sp>
        <p:nvSpPr>
          <p:cNvPr id="55" name="Segnaposto numero diapositiva 54">
            <a:extLst>
              <a:ext uri="{FF2B5EF4-FFF2-40B4-BE49-F238E27FC236}">
                <a16:creationId xmlns="" xmlns:a16="http://schemas.microsoft.com/office/drawing/2014/main" id="{8702E81C-40F0-489E-8339-0139157E6327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  <p:sp>
        <p:nvSpPr>
          <p:cNvPr id="36" name="Ovale 35">
            <a:extLst>
              <a:ext uri="{FF2B5EF4-FFF2-40B4-BE49-F238E27FC236}">
                <a16:creationId xmlns="" xmlns:a16="http://schemas.microsoft.com/office/drawing/2014/main" id="{22F44C7F-FA9B-CB41-B5C2-6A40A969176A}"/>
              </a:ext>
            </a:extLst>
          </p:cNvPr>
          <p:cNvSpPr>
            <a:spLocks noChangeAspect="1"/>
          </p:cNvSpPr>
          <p:nvPr userDrawn="1"/>
        </p:nvSpPr>
        <p:spPr>
          <a:xfrm>
            <a:off x="1618916" y="1501532"/>
            <a:ext cx="1133554" cy="1133554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37" name="Ovale 36">
            <a:extLst>
              <a:ext uri="{FF2B5EF4-FFF2-40B4-BE49-F238E27FC236}">
                <a16:creationId xmlns="" xmlns:a16="http://schemas.microsoft.com/office/drawing/2014/main" id="{0ACFECE1-DAAF-5642-BD0B-7A8FE9D241D9}"/>
              </a:ext>
            </a:extLst>
          </p:cNvPr>
          <p:cNvSpPr>
            <a:spLocks noChangeAspect="1"/>
          </p:cNvSpPr>
          <p:nvPr userDrawn="1"/>
        </p:nvSpPr>
        <p:spPr>
          <a:xfrm>
            <a:off x="1618916" y="3066168"/>
            <a:ext cx="1133554" cy="1133554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41" name="Ovale 40">
            <a:extLst>
              <a:ext uri="{FF2B5EF4-FFF2-40B4-BE49-F238E27FC236}">
                <a16:creationId xmlns="" xmlns:a16="http://schemas.microsoft.com/office/drawing/2014/main" id="{90294551-87F8-DE4F-B54E-8231A9CAF5BF}"/>
              </a:ext>
            </a:extLst>
          </p:cNvPr>
          <p:cNvSpPr>
            <a:spLocks noChangeAspect="1"/>
          </p:cNvSpPr>
          <p:nvPr userDrawn="1"/>
        </p:nvSpPr>
        <p:spPr>
          <a:xfrm>
            <a:off x="1618916" y="4630804"/>
            <a:ext cx="1133554" cy="1133554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43" name="Segnaposto testo 5">
            <a:extLst>
              <a:ext uri="{FF2B5EF4-FFF2-40B4-BE49-F238E27FC236}">
                <a16:creationId xmlns="" xmlns:a16="http://schemas.microsoft.com/office/drawing/2014/main" id="{EB3F7825-EB73-4976-9D8D-BAD8C8FCEA8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378460" y="1819511"/>
            <a:ext cx="2729455" cy="432000"/>
          </a:xfrm>
        </p:spPr>
        <p:txBody>
          <a:bodyPr rtlCol="0"/>
          <a:lstStyle>
            <a:lvl1pPr marL="0" indent="0" algn="l">
              <a:buNone/>
              <a:defRPr b="1">
                <a:latin typeface="+mj-lt"/>
              </a:defRPr>
            </a:lvl1pPr>
          </a:lstStyle>
          <a:p>
            <a:pPr lvl="0" rtl="0"/>
            <a:r>
              <a:rPr lang="it-IT" dirty="0"/>
              <a:t>Punto elenco 1</a:t>
            </a:r>
          </a:p>
        </p:txBody>
      </p:sp>
      <p:sp>
        <p:nvSpPr>
          <p:cNvPr id="44" name="Segnaposto testo 9">
            <a:extLst>
              <a:ext uri="{FF2B5EF4-FFF2-40B4-BE49-F238E27FC236}">
                <a16:creationId xmlns="" xmlns:a16="http://schemas.microsoft.com/office/drawing/2014/main" id="{6D972951-9088-4993-8DED-9DA3B6B08CF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7378460" y="3384147"/>
            <a:ext cx="2729455" cy="432000"/>
          </a:xfrm>
        </p:spPr>
        <p:txBody>
          <a:bodyPr rtlCol="0"/>
          <a:lstStyle>
            <a:lvl1pPr marL="0" indent="0" algn="l">
              <a:buNone/>
              <a:defRPr b="1">
                <a:latin typeface="+mj-lt"/>
              </a:defRPr>
            </a:lvl1pPr>
          </a:lstStyle>
          <a:p>
            <a:pPr lvl="0" rtl="0"/>
            <a:r>
              <a:rPr lang="it-IT" dirty="0"/>
              <a:t>Punto elenco 2</a:t>
            </a:r>
          </a:p>
        </p:txBody>
      </p:sp>
      <p:sp>
        <p:nvSpPr>
          <p:cNvPr id="45" name="Segnaposto testo 11">
            <a:extLst>
              <a:ext uri="{FF2B5EF4-FFF2-40B4-BE49-F238E27FC236}">
                <a16:creationId xmlns="" xmlns:a16="http://schemas.microsoft.com/office/drawing/2014/main" id="{48424FDD-507C-4199-BFC6-8BC01D8992B6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378460" y="4948783"/>
            <a:ext cx="2729455" cy="432000"/>
          </a:xfrm>
        </p:spPr>
        <p:txBody>
          <a:bodyPr rtlCol="0"/>
          <a:lstStyle>
            <a:lvl1pPr marL="0" indent="0" algn="l">
              <a:buNone/>
              <a:defRPr b="1">
                <a:latin typeface="+mj-lt"/>
              </a:defRPr>
            </a:lvl1pPr>
          </a:lstStyle>
          <a:p>
            <a:pPr lvl="0" rtl="0"/>
            <a:r>
              <a:rPr lang="it-IT" dirty="0"/>
              <a:t>Punto elenco 3</a:t>
            </a:r>
          </a:p>
        </p:txBody>
      </p:sp>
    </p:spTree>
    <p:extLst>
      <p:ext uri="{BB962C8B-B14F-4D97-AF65-F5344CB8AC3E}">
        <p14:creationId xmlns:p14="http://schemas.microsoft.com/office/powerpoint/2010/main" val="1911798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ti elenco immagine 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vale 17">
            <a:extLst>
              <a:ext uri="{FF2B5EF4-FFF2-40B4-BE49-F238E27FC236}">
                <a16:creationId xmlns="" xmlns:a16="http://schemas.microsoft.com/office/drawing/2014/main" id="{139FC94F-AE30-1048-843A-295FA302AC56}"/>
              </a:ext>
            </a:extLst>
          </p:cNvPr>
          <p:cNvSpPr>
            <a:spLocks noChangeAspect="1"/>
          </p:cNvSpPr>
          <p:nvPr userDrawn="1"/>
        </p:nvSpPr>
        <p:spPr>
          <a:xfrm>
            <a:off x="8294151" y="2030748"/>
            <a:ext cx="1508760" cy="150876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17" name="Ovale 16">
            <a:extLst>
              <a:ext uri="{FF2B5EF4-FFF2-40B4-BE49-F238E27FC236}">
                <a16:creationId xmlns="" xmlns:a16="http://schemas.microsoft.com/office/drawing/2014/main" id="{A037F3B8-BD34-EA4F-A1C0-4006B373159E}"/>
              </a:ext>
            </a:extLst>
          </p:cNvPr>
          <p:cNvSpPr>
            <a:spLocks noChangeAspect="1"/>
          </p:cNvSpPr>
          <p:nvPr userDrawn="1"/>
        </p:nvSpPr>
        <p:spPr>
          <a:xfrm>
            <a:off x="5345060" y="2030748"/>
            <a:ext cx="1508760" cy="150876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19" name="Ovale 18">
            <a:extLst>
              <a:ext uri="{FF2B5EF4-FFF2-40B4-BE49-F238E27FC236}">
                <a16:creationId xmlns="" xmlns:a16="http://schemas.microsoft.com/office/drawing/2014/main" id="{8A1CF33D-645D-E940-8FF4-6178A32A19A2}"/>
              </a:ext>
            </a:extLst>
          </p:cNvPr>
          <p:cNvSpPr>
            <a:spLocks noChangeAspect="1"/>
          </p:cNvSpPr>
          <p:nvPr userDrawn="1"/>
        </p:nvSpPr>
        <p:spPr>
          <a:xfrm>
            <a:off x="2398763" y="2030748"/>
            <a:ext cx="1508760" cy="150876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" name="Titolo 1">
            <a:extLst>
              <a:ext uri="{FF2B5EF4-FFF2-40B4-BE49-F238E27FC236}">
                <a16:creationId xmlns=""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7" name="Segnaposto piè di pagina 6">
            <a:extLst>
              <a:ext uri="{FF2B5EF4-FFF2-40B4-BE49-F238E27FC236}">
                <a16:creationId xmlns="" xmlns:a16="http://schemas.microsoft.com/office/drawing/2014/main" id="{19F419B1-164A-4B7A-BBEC-47B6151ECB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8" name="Segnaposto numero diapositiva 7">
            <a:extLst>
              <a:ext uri="{FF2B5EF4-FFF2-40B4-BE49-F238E27FC236}">
                <a16:creationId xmlns="" xmlns:a16="http://schemas.microsoft.com/office/drawing/2014/main" id="{86E99B1E-D08C-46BA-9D27-9ED02F4C9B6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  <p:sp>
        <p:nvSpPr>
          <p:cNvPr id="5" name="Segnaposto testo 4">
            <a:extLst>
              <a:ext uri="{FF2B5EF4-FFF2-40B4-BE49-F238E27FC236}">
                <a16:creationId xmlns="" xmlns:a16="http://schemas.microsoft.com/office/drawing/2014/main" id="{1F5B3657-F2AE-455A-BF81-1A0C2ACECD2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071452" y="4688112"/>
            <a:ext cx="2160588" cy="900000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it-IT" dirty="0"/>
              <a:t>Descrizione punto elenco</a:t>
            </a:r>
          </a:p>
        </p:txBody>
      </p:sp>
      <p:sp>
        <p:nvSpPr>
          <p:cNvPr id="13" name="Segnaposto testo 12">
            <a:extLst>
              <a:ext uri="{FF2B5EF4-FFF2-40B4-BE49-F238E27FC236}">
                <a16:creationId xmlns="" xmlns:a16="http://schemas.microsoft.com/office/drawing/2014/main" id="{6A983D98-E0AB-429A-9EC2-B50D4216D69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20543" y="4688112"/>
            <a:ext cx="2160588" cy="900000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it-IT" dirty="0"/>
              <a:t>Descrizione punto elenco</a:t>
            </a:r>
          </a:p>
        </p:txBody>
      </p:sp>
      <p:sp>
        <p:nvSpPr>
          <p:cNvPr id="15" name="Segnaposto testo 14">
            <a:extLst>
              <a:ext uri="{FF2B5EF4-FFF2-40B4-BE49-F238E27FC236}">
                <a16:creationId xmlns="" xmlns:a16="http://schemas.microsoft.com/office/drawing/2014/main" id="{755213BF-EF6D-45DC-A01B-DE6C2F23A6D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969634" y="4683647"/>
            <a:ext cx="2160588" cy="900000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it-IT" dirty="0"/>
              <a:t>Descrizione punto elenco</a:t>
            </a:r>
          </a:p>
        </p:txBody>
      </p:sp>
      <p:sp>
        <p:nvSpPr>
          <p:cNvPr id="10" name="Segnaposto testo 9">
            <a:extLst>
              <a:ext uri="{FF2B5EF4-FFF2-40B4-BE49-F238E27FC236}">
                <a16:creationId xmlns="" xmlns:a16="http://schemas.microsoft.com/office/drawing/2014/main" id="{6D972951-9088-4993-8DED-9DA3B6B08CF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071453" y="3926335"/>
            <a:ext cx="2160587" cy="504000"/>
          </a:xfrm>
        </p:spPr>
        <p:txBody>
          <a:bodyPr rtlCol="0"/>
          <a:lstStyle>
            <a:lvl1pPr marL="0" indent="0" algn="ctr">
              <a:buNone/>
              <a:defRPr b="1">
                <a:latin typeface="+mj-lt"/>
              </a:defRPr>
            </a:lvl1pPr>
          </a:lstStyle>
          <a:p>
            <a:pPr lvl="0" rtl="0"/>
            <a:r>
              <a:rPr lang="it-IT" dirty="0"/>
              <a:t>Punto elenco 2</a:t>
            </a:r>
          </a:p>
        </p:txBody>
      </p:sp>
      <p:sp>
        <p:nvSpPr>
          <p:cNvPr id="12" name="Segnaposto testo 11">
            <a:extLst>
              <a:ext uri="{FF2B5EF4-FFF2-40B4-BE49-F238E27FC236}">
                <a16:creationId xmlns="" xmlns:a16="http://schemas.microsoft.com/office/drawing/2014/main" id="{48424FDD-507C-4199-BFC6-8BC01D8992B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020543" y="3926335"/>
            <a:ext cx="2160588" cy="504000"/>
          </a:xfrm>
        </p:spPr>
        <p:txBody>
          <a:bodyPr rtlCol="0"/>
          <a:lstStyle>
            <a:lvl1pPr marL="0" indent="0" algn="ctr">
              <a:buNone/>
              <a:defRPr b="1">
                <a:latin typeface="+mj-lt"/>
              </a:defRPr>
            </a:lvl1pPr>
          </a:lstStyle>
          <a:p>
            <a:pPr lvl="0" rtl="0"/>
            <a:r>
              <a:rPr lang="it-IT" dirty="0"/>
              <a:t>Punto elenco 3</a:t>
            </a:r>
          </a:p>
        </p:txBody>
      </p:sp>
      <p:sp>
        <p:nvSpPr>
          <p:cNvPr id="16" name="Segnaposto testo 15">
            <a:extLst>
              <a:ext uri="{FF2B5EF4-FFF2-40B4-BE49-F238E27FC236}">
                <a16:creationId xmlns="" xmlns:a16="http://schemas.microsoft.com/office/drawing/2014/main" id="{33DAFB20-1343-4578-8AA0-0378B674F1B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969635" y="3926335"/>
            <a:ext cx="2160587" cy="504000"/>
          </a:xfrm>
        </p:spPr>
        <p:txBody>
          <a:bodyPr rtlCol="0"/>
          <a:lstStyle>
            <a:lvl1pPr marL="0" indent="0" algn="ctr">
              <a:buNone/>
              <a:defRPr b="1">
                <a:latin typeface="+mj-lt"/>
              </a:defRPr>
            </a:lvl1pPr>
          </a:lstStyle>
          <a:p>
            <a:pPr lvl="0" rtl="0"/>
            <a:r>
              <a:rPr lang="it-IT" dirty="0"/>
              <a:t>Punto elenco 4</a:t>
            </a:r>
          </a:p>
        </p:txBody>
      </p:sp>
      <p:sp>
        <p:nvSpPr>
          <p:cNvPr id="9" name="Segnaposto testo 8">
            <a:extLst>
              <a:ext uri="{FF2B5EF4-FFF2-40B4-BE49-F238E27FC236}">
                <a16:creationId xmlns="" xmlns:a16="http://schemas.microsoft.com/office/drawing/2014/main" id="{36DD16A0-27CF-480C-8ADD-7BB99E0031A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31800" y="1080000"/>
            <a:ext cx="11339513" cy="276561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it-IT" dirty="0"/>
              <a:t>Intestazione secondaria</a:t>
            </a:r>
          </a:p>
        </p:txBody>
      </p:sp>
      <p:sp>
        <p:nvSpPr>
          <p:cNvPr id="20" name="Segnaposto immagine 3">
            <a:extLst>
              <a:ext uri="{FF2B5EF4-FFF2-40B4-BE49-F238E27FC236}">
                <a16:creationId xmlns="" xmlns:a16="http://schemas.microsoft.com/office/drawing/2014/main" id="{06B6D0B6-0884-CD46-A1B0-9FED03C22626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2597765" y="2358091"/>
            <a:ext cx="1107962" cy="854075"/>
          </a:xfrm>
        </p:spPr>
        <p:txBody>
          <a:bodyPr rtlCol="0"/>
          <a:lstStyle>
            <a:lvl1pPr marL="0" indent="0">
              <a:buNone/>
              <a:defRPr sz="1600"/>
            </a:lvl1pPr>
          </a:lstStyle>
          <a:p>
            <a:pPr rtl="0"/>
            <a:r>
              <a:rPr lang="it-IT"/>
              <a:t>Fare clic sull'icona per inserire un'immagine</a:t>
            </a:r>
            <a:endParaRPr lang="it-IT" dirty="0"/>
          </a:p>
        </p:txBody>
      </p:sp>
      <p:sp>
        <p:nvSpPr>
          <p:cNvPr id="21" name="Segnaposto immagine 3">
            <a:extLst>
              <a:ext uri="{FF2B5EF4-FFF2-40B4-BE49-F238E27FC236}">
                <a16:creationId xmlns="" xmlns:a16="http://schemas.microsoft.com/office/drawing/2014/main" id="{BAAC12A0-90C3-984B-A8FC-7EB4AA432E3A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5545459" y="2358091"/>
            <a:ext cx="1107962" cy="854075"/>
          </a:xfrm>
        </p:spPr>
        <p:txBody>
          <a:bodyPr rtlCol="0"/>
          <a:lstStyle>
            <a:lvl1pPr marL="0" indent="0">
              <a:buNone/>
              <a:defRPr sz="1600"/>
            </a:lvl1pPr>
          </a:lstStyle>
          <a:p>
            <a:pPr rtl="0"/>
            <a:r>
              <a:rPr lang="it-IT"/>
              <a:t>Fare clic sull'icona per inserire un'immagine</a:t>
            </a:r>
            <a:endParaRPr lang="it-IT" dirty="0"/>
          </a:p>
        </p:txBody>
      </p:sp>
      <p:sp>
        <p:nvSpPr>
          <p:cNvPr id="22" name="Segnaposto immagine 3">
            <a:extLst>
              <a:ext uri="{FF2B5EF4-FFF2-40B4-BE49-F238E27FC236}">
                <a16:creationId xmlns="" xmlns:a16="http://schemas.microsoft.com/office/drawing/2014/main" id="{51565942-8816-734B-BEEE-1258F13B66DA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8494550" y="2358090"/>
            <a:ext cx="1107962" cy="854075"/>
          </a:xfrm>
        </p:spPr>
        <p:txBody>
          <a:bodyPr rtlCol="0"/>
          <a:lstStyle>
            <a:lvl1pPr marL="0" indent="0">
              <a:buNone/>
              <a:defRPr sz="1600"/>
            </a:lvl1pPr>
          </a:lstStyle>
          <a:p>
            <a:pPr rtl="0"/>
            <a:r>
              <a:rPr lang="it-IT"/>
              <a:t>Fare clic sull'icona per inserire un'immagine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720024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zione numeri grandi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egnaposto testo 3">
            <a:extLst>
              <a:ext uri="{FF2B5EF4-FFF2-40B4-BE49-F238E27FC236}">
                <a16:creationId xmlns="" xmlns:a16="http://schemas.microsoft.com/office/drawing/2014/main" id="{E6E9DC6E-6F00-46BA-B990-095D92A3588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90706" y="1579984"/>
            <a:ext cx="4348065" cy="4348065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txBody>
          <a:bodyPr rtlCol="0" anchor="ctr"/>
          <a:lstStyle>
            <a:lvl1pPr marL="0" indent="0" algn="ctr">
              <a:buNone/>
              <a:defRPr sz="21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it-IT" dirty="0"/>
              <a:t>Intestazione sezione</a:t>
            </a:r>
          </a:p>
        </p:txBody>
      </p:sp>
      <p:sp>
        <p:nvSpPr>
          <p:cNvPr id="27" name="Segnaposto testo 9">
            <a:extLst>
              <a:ext uri="{FF2B5EF4-FFF2-40B4-BE49-F238E27FC236}">
                <a16:creationId xmlns="" xmlns:a16="http://schemas.microsoft.com/office/drawing/2014/main" id="{76D2E128-93A5-440C-A234-55AC27F90F8C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739330" y="1754721"/>
            <a:ext cx="3998591" cy="3998591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txBody>
          <a:bodyPr vert="horz" lIns="0" tIns="0" rIns="0" bIns="0" rtlCol="0" anchor="ctr">
            <a:noAutofit/>
          </a:bodyPr>
          <a:lstStyle>
            <a:lvl1pPr marL="0" indent="0" algn="ctr">
              <a:buNone/>
              <a:defRPr lang="en-ZA" sz="21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266700" lvl="0" indent="-266700" algn="ctr" rtl="0"/>
            <a:r>
              <a:rPr lang="it-IT" dirty="0"/>
              <a:t>Intestazione sezione</a:t>
            </a:r>
          </a:p>
        </p:txBody>
      </p:sp>
      <p:sp>
        <p:nvSpPr>
          <p:cNvPr id="28" name="Segnaposto testo 9">
            <a:extLst>
              <a:ext uri="{FF2B5EF4-FFF2-40B4-BE49-F238E27FC236}">
                <a16:creationId xmlns="" xmlns:a16="http://schemas.microsoft.com/office/drawing/2014/main" id="{315814FC-F14E-4ECD-A97E-869936E55DF4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238481" y="2193897"/>
            <a:ext cx="3120238" cy="3120238"/>
          </a:xfrm>
          <a:prstGeom prst="ellipse">
            <a:avLst/>
          </a:prstGeom>
          <a:noFill/>
          <a:ln>
            <a:solidFill>
              <a:schemeClr val="accent3"/>
            </a:solidFill>
          </a:ln>
        </p:spPr>
        <p:txBody>
          <a:bodyPr vert="horz" lIns="0" tIns="0" rIns="0" bIns="0" rtlCol="0" anchor="ctr">
            <a:noAutofit/>
          </a:bodyPr>
          <a:lstStyle>
            <a:lvl1pPr marL="0" indent="0" algn="ctr">
              <a:buNone/>
              <a:defRPr lang="en-ZA" sz="21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266700" lvl="0" indent="-266700" algn="ctr" rtl="0"/>
            <a:r>
              <a:rPr lang="it-IT" dirty="0"/>
              <a:t>Intestazione sezione</a:t>
            </a:r>
          </a:p>
        </p:txBody>
      </p:sp>
      <p:sp>
        <p:nvSpPr>
          <p:cNvPr id="16" name="Figura a mano libera: Forma 15">
            <a:extLst>
              <a:ext uri="{FF2B5EF4-FFF2-40B4-BE49-F238E27FC236}">
                <a16:creationId xmlns="" xmlns:a16="http://schemas.microsoft.com/office/drawing/2014/main" id="{D850331C-9383-4367-8C09-8FBE227C98B4}"/>
              </a:ext>
            </a:extLst>
          </p:cNvPr>
          <p:cNvSpPr/>
          <p:nvPr userDrawn="1"/>
        </p:nvSpPr>
        <p:spPr>
          <a:xfrm rot="6973557">
            <a:off x="9799840" y="198216"/>
            <a:ext cx="748251" cy="780669"/>
          </a:xfrm>
          <a:custGeom>
            <a:avLst/>
            <a:gdLst>
              <a:gd name="connsiteX0" fmla="*/ 0 w 1980696"/>
              <a:gd name="connsiteY0" fmla="*/ 2066510 h 2066510"/>
              <a:gd name="connsiteX1" fmla="*/ 1138078 w 1980696"/>
              <a:gd name="connsiteY1" fmla="*/ 0 h 2066510"/>
              <a:gd name="connsiteX2" fmla="*/ 1980696 w 1980696"/>
              <a:gd name="connsiteY2" fmla="*/ 1530016 h 2066510"/>
              <a:gd name="connsiteX3" fmla="*/ 1459417 w 1980696"/>
              <a:gd name="connsiteY3" fmla="*/ 2066510 h 20665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0696" h="2066510">
                <a:moveTo>
                  <a:pt x="0" y="2066510"/>
                </a:moveTo>
                <a:lnTo>
                  <a:pt x="1138078" y="0"/>
                </a:lnTo>
                <a:lnTo>
                  <a:pt x="1980696" y="1530016"/>
                </a:lnTo>
                <a:lnTo>
                  <a:pt x="1459417" y="206651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17" name="Figura a mano libera: Forma 16">
            <a:extLst>
              <a:ext uri="{FF2B5EF4-FFF2-40B4-BE49-F238E27FC236}">
                <a16:creationId xmlns="" xmlns:a16="http://schemas.microsoft.com/office/drawing/2014/main" id="{D5AADDFA-0151-46BA-B788-3C5B8FC5B5FD}"/>
              </a:ext>
            </a:extLst>
          </p:cNvPr>
          <p:cNvSpPr/>
          <p:nvPr userDrawn="1"/>
        </p:nvSpPr>
        <p:spPr>
          <a:xfrm rot="5483574">
            <a:off x="9854193" y="808595"/>
            <a:ext cx="243160" cy="406553"/>
          </a:xfrm>
          <a:custGeom>
            <a:avLst/>
            <a:gdLst>
              <a:gd name="connsiteX0" fmla="*/ 243160 w 243160"/>
              <a:gd name="connsiteY0" fmla="*/ 342071 h 406553"/>
              <a:gd name="connsiteX1" fmla="*/ 156493 w 243160"/>
              <a:gd name="connsiteY1" fmla="*/ 406553 h 406553"/>
              <a:gd name="connsiteX2" fmla="*/ 0 w 243160"/>
              <a:gd name="connsiteY2" fmla="*/ 0 h 406553"/>
              <a:gd name="connsiteX3" fmla="*/ 243160 w 243160"/>
              <a:gd name="connsiteY3" fmla="*/ 342071 h 406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3160" h="406553">
                <a:moveTo>
                  <a:pt x="243160" y="342071"/>
                </a:moveTo>
                <a:lnTo>
                  <a:pt x="156493" y="406553"/>
                </a:lnTo>
                <a:lnTo>
                  <a:pt x="0" y="0"/>
                </a:lnTo>
                <a:lnTo>
                  <a:pt x="243160" y="34207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0" name="Figura a mano libera: Forma 19">
            <a:extLst>
              <a:ext uri="{FF2B5EF4-FFF2-40B4-BE49-F238E27FC236}">
                <a16:creationId xmlns="" xmlns:a16="http://schemas.microsoft.com/office/drawing/2014/main" id="{CC98EDD7-AC10-482C-9B0F-9EE170C1F8C4}"/>
              </a:ext>
            </a:extLst>
          </p:cNvPr>
          <p:cNvSpPr/>
          <p:nvPr userDrawn="1"/>
        </p:nvSpPr>
        <p:spPr>
          <a:xfrm rot="14199158">
            <a:off x="10161654" y="-236402"/>
            <a:ext cx="1957093" cy="1399810"/>
          </a:xfrm>
          <a:custGeom>
            <a:avLst/>
            <a:gdLst>
              <a:gd name="connsiteX0" fmla="*/ 0 w 3571215"/>
              <a:gd name="connsiteY0" fmla="*/ 3023156 h 3737093"/>
              <a:gd name="connsiteX1" fmla="*/ 993291 w 3571215"/>
              <a:gd name="connsiteY1" fmla="*/ 0 h 3737093"/>
              <a:gd name="connsiteX2" fmla="*/ 3571215 w 3571215"/>
              <a:gd name="connsiteY2" fmla="*/ 847006 h 3737093"/>
              <a:gd name="connsiteX3" fmla="*/ 1392370 w 3571215"/>
              <a:gd name="connsiteY3" fmla="*/ 3639100 h 3737093"/>
              <a:gd name="connsiteX4" fmla="*/ 393183 w 3571215"/>
              <a:gd name="connsiteY4" fmla="*/ 3737093 h 3737093"/>
              <a:gd name="connsiteX5" fmla="*/ 0 w 3571215"/>
              <a:gd name="connsiteY5" fmla="*/ 3023156 h 3737093"/>
              <a:gd name="connsiteX0" fmla="*/ 0 w 3571215"/>
              <a:gd name="connsiteY0" fmla="*/ 2176150 h 2890087"/>
              <a:gd name="connsiteX1" fmla="*/ 2472666 w 3571215"/>
              <a:gd name="connsiteY1" fmla="*/ 36067 h 2890087"/>
              <a:gd name="connsiteX2" fmla="*/ 3571215 w 3571215"/>
              <a:gd name="connsiteY2" fmla="*/ 0 h 2890087"/>
              <a:gd name="connsiteX3" fmla="*/ 1392370 w 3571215"/>
              <a:gd name="connsiteY3" fmla="*/ 2792094 h 2890087"/>
              <a:gd name="connsiteX4" fmla="*/ 393183 w 3571215"/>
              <a:gd name="connsiteY4" fmla="*/ 2890087 h 2890087"/>
              <a:gd name="connsiteX5" fmla="*/ 0 w 3571215"/>
              <a:gd name="connsiteY5" fmla="*/ 2176150 h 2890087"/>
              <a:gd name="connsiteX0" fmla="*/ 0 w 3571215"/>
              <a:gd name="connsiteY0" fmla="*/ 2176150 h 2890087"/>
              <a:gd name="connsiteX1" fmla="*/ 2472666 w 3571215"/>
              <a:gd name="connsiteY1" fmla="*/ 36067 h 2890087"/>
              <a:gd name="connsiteX2" fmla="*/ 3571215 w 3571215"/>
              <a:gd name="connsiteY2" fmla="*/ 0 h 2890087"/>
              <a:gd name="connsiteX3" fmla="*/ 2626822 w 3571215"/>
              <a:gd name="connsiteY3" fmla="*/ 1399810 h 2890087"/>
              <a:gd name="connsiteX4" fmla="*/ 393183 w 3571215"/>
              <a:gd name="connsiteY4" fmla="*/ 2890087 h 2890087"/>
              <a:gd name="connsiteX5" fmla="*/ 0 w 3571215"/>
              <a:gd name="connsiteY5" fmla="*/ 2176150 h 2890087"/>
              <a:gd name="connsiteX0" fmla="*/ 0 w 3571215"/>
              <a:gd name="connsiteY0" fmla="*/ 2176150 h 2176150"/>
              <a:gd name="connsiteX1" fmla="*/ 2472666 w 3571215"/>
              <a:gd name="connsiteY1" fmla="*/ 36067 h 2176150"/>
              <a:gd name="connsiteX2" fmla="*/ 3571215 w 3571215"/>
              <a:gd name="connsiteY2" fmla="*/ 0 h 2176150"/>
              <a:gd name="connsiteX3" fmla="*/ 2626822 w 3571215"/>
              <a:gd name="connsiteY3" fmla="*/ 1399810 h 2176150"/>
              <a:gd name="connsiteX4" fmla="*/ 2309686 w 3571215"/>
              <a:gd name="connsiteY4" fmla="*/ 820126 h 2176150"/>
              <a:gd name="connsiteX5" fmla="*/ 0 w 3571215"/>
              <a:gd name="connsiteY5" fmla="*/ 2176150 h 2176150"/>
              <a:gd name="connsiteX0" fmla="*/ 0 w 1957093"/>
              <a:gd name="connsiteY0" fmla="*/ 318772 h 1399810"/>
              <a:gd name="connsiteX1" fmla="*/ 858544 w 1957093"/>
              <a:gd name="connsiteY1" fmla="*/ 36067 h 1399810"/>
              <a:gd name="connsiteX2" fmla="*/ 1957093 w 1957093"/>
              <a:gd name="connsiteY2" fmla="*/ 0 h 1399810"/>
              <a:gd name="connsiteX3" fmla="*/ 1012700 w 1957093"/>
              <a:gd name="connsiteY3" fmla="*/ 1399810 h 1399810"/>
              <a:gd name="connsiteX4" fmla="*/ 695564 w 1957093"/>
              <a:gd name="connsiteY4" fmla="*/ 820126 h 1399810"/>
              <a:gd name="connsiteX5" fmla="*/ 0 w 1957093"/>
              <a:gd name="connsiteY5" fmla="*/ 318772 h 1399810"/>
              <a:gd name="connsiteX0" fmla="*/ 0 w 1957093"/>
              <a:gd name="connsiteY0" fmla="*/ 318772 h 1399810"/>
              <a:gd name="connsiteX1" fmla="*/ 858544 w 1957093"/>
              <a:gd name="connsiteY1" fmla="*/ 36067 h 1399810"/>
              <a:gd name="connsiteX2" fmla="*/ 1957093 w 1957093"/>
              <a:gd name="connsiteY2" fmla="*/ 0 h 1399810"/>
              <a:gd name="connsiteX3" fmla="*/ 1012700 w 1957093"/>
              <a:gd name="connsiteY3" fmla="*/ 1399810 h 1399810"/>
              <a:gd name="connsiteX4" fmla="*/ 172487 w 1957093"/>
              <a:gd name="connsiteY4" fmla="*/ 1221089 h 1399810"/>
              <a:gd name="connsiteX5" fmla="*/ 0 w 1957093"/>
              <a:gd name="connsiteY5" fmla="*/ 318772 h 1399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57093" h="1399810">
                <a:moveTo>
                  <a:pt x="0" y="318772"/>
                </a:moveTo>
                <a:lnTo>
                  <a:pt x="858544" y="36067"/>
                </a:lnTo>
                <a:lnTo>
                  <a:pt x="1957093" y="0"/>
                </a:lnTo>
                <a:lnTo>
                  <a:pt x="1012700" y="1399810"/>
                </a:lnTo>
                <a:lnTo>
                  <a:pt x="172487" y="1221089"/>
                </a:lnTo>
                <a:lnTo>
                  <a:pt x="0" y="31877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2" name="Figura a mano libera: Forma 21">
            <a:extLst>
              <a:ext uri="{FF2B5EF4-FFF2-40B4-BE49-F238E27FC236}">
                <a16:creationId xmlns="" xmlns:a16="http://schemas.microsoft.com/office/drawing/2014/main" id="{46C6BDBB-2B70-456D-86FB-0A63D587A509}"/>
              </a:ext>
            </a:extLst>
          </p:cNvPr>
          <p:cNvSpPr/>
          <p:nvPr userDrawn="1"/>
        </p:nvSpPr>
        <p:spPr>
          <a:xfrm rot="14235708">
            <a:off x="11753205" y="112024"/>
            <a:ext cx="332291" cy="247882"/>
          </a:xfrm>
          <a:custGeom>
            <a:avLst/>
            <a:gdLst>
              <a:gd name="connsiteX0" fmla="*/ 0 w 3571215"/>
              <a:gd name="connsiteY0" fmla="*/ 3023156 h 3737093"/>
              <a:gd name="connsiteX1" fmla="*/ 993291 w 3571215"/>
              <a:gd name="connsiteY1" fmla="*/ 0 h 3737093"/>
              <a:gd name="connsiteX2" fmla="*/ 3571215 w 3571215"/>
              <a:gd name="connsiteY2" fmla="*/ 847006 h 3737093"/>
              <a:gd name="connsiteX3" fmla="*/ 1392370 w 3571215"/>
              <a:gd name="connsiteY3" fmla="*/ 3639100 h 3737093"/>
              <a:gd name="connsiteX4" fmla="*/ 393183 w 3571215"/>
              <a:gd name="connsiteY4" fmla="*/ 3737093 h 3737093"/>
              <a:gd name="connsiteX5" fmla="*/ 0 w 3571215"/>
              <a:gd name="connsiteY5" fmla="*/ 3023156 h 3737093"/>
              <a:gd name="connsiteX0" fmla="*/ 0 w 3571215"/>
              <a:gd name="connsiteY0" fmla="*/ 2176150 h 2890087"/>
              <a:gd name="connsiteX1" fmla="*/ 2472666 w 3571215"/>
              <a:gd name="connsiteY1" fmla="*/ 36067 h 2890087"/>
              <a:gd name="connsiteX2" fmla="*/ 3571215 w 3571215"/>
              <a:gd name="connsiteY2" fmla="*/ 0 h 2890087"/>
              <a:gd name="connsiteX3" fmla="*/ 1392370 w 3571215"/>
              <a:gd name="connsiteY3" fmla="*/ 2792094 h 2890087"/>
              <a:gd name="connsiteX4" fmla="*/ 393183 w 3571215"/>
              <a:gd name="connsiteY4" fmla="*/ 2890087 h 2890087"/>
              <a:gd name="connsiteX5" fmla="*/ 0 w 3571215"/>
              <a:gd name="connsiteY5" fmla="*/ 2176150 h 2890087"/>
              <a:gd name="connsiteX0" fmla="*/ 0 w 3571215"/>
              <a:gd name="connsiteY0" fmla="*/ 2176150 h 2890087"/>
              <a:gd name="connsiteX1" fmla="*/ 2472666 w 3571215"/>
              <a:gd name="connsiteY1" fmla="*/ 36067 h 2890087"/>
              <a:gd name="connsiteX2" fmla="*/ 3571215 w 3571215"/>
              <a:gd name="connsiteY2" fmla="*/ 0 h 2890087"/>
              <a:gd name="connsiteX3" fmla="*/ 2626822 w 3571215"/>
              <a:gd name="connsiteY3" fmla="*/ 1399810 h 2890087"/>
              <a:gd name="connsiteX4" fmla="*/ 393183 w 3571215"/>
              <a:gd name="connsiteY4" fmla="*/ 2890087 h 2890087"/>
              <a:gd name="connsiteX5" fmla="*/ 0 w 3571215"/>
              <a:gd name="connsiteY5" fmla="*/ 2176150 h 2890087"/>
              <a:gd name="connsiteX0" fmla="*/ 0 w 3571215"/>
              <a:gd name="connsiteY0" fmla="*/ 2176150 h 2176150"/>
              <a:gd name="connsiteX1" fmla="*/ 2472666 w 3571215"/>
              <a:gd name="connsiteY1" fmla="*/ 36067 h 2176150"/>
              <a:gd name="connsiteX2" fmla="*/ 3571215 w 3571215"/>
              <a:gd name="connsiteY2" fmla="*/ 0 h 2176150"/>
              <a:gd name="connsiteX3" fmla="*/ 2626822 w 3571215"/>
              <a:gd name="connsiteY3" fmla="*/ 1399810 h 2176150"/>
              <a:gd name="connsiteX4" fmla="*/ 2309686 w 3571215"/>
              <a:gd name="connsiteY4" fmla="*/ 820126 h 2176150"/>
              <a:gd name="connsiteX5" fmla="*/ 0 w 3571215"/>
              <a:gd name="connsiteY5" fmla="*/ 2176150 h 2176150"/>
              <a:gd name="connsiteX0" fmla="*/ 0 w 1957093"/>
              <a:gd name="connsiteY0" fmla="*/ 318772 h 1399810"/>
              <a:gd name="connsiteX1" fmla="*/ 858544 w 1957093"/>
              <a:gd name="connsiteY1" fmla="*/ 36067 h 1399810"/>
              <a:gd name="connsiteX2" fmla="*/ 1957093 w 1957093"/>
              <a:gd name="connsiteY2" fmla="*/ 0 h 1399810"/>
              <a:gd name="connsiteX3" fmla="*/ 1012700 w 1957093"/>
              <a:gd name="connsiteY3" fmla="*/ 1399810 h 1399810"/>
              <a:gd name="connsiteX4" fmla="*/ 695564 w 1957093"/>
              <a:gd name="connsiteY4" fmla="*/ 820126 h 1399810"/>
              <a:gd name="connsiteX5" fmla="*/ 0 w 1957093"/>
              <a:gd name="connsiteY5" fmla="*/ 318772 h 1399810"/>
              <a:gd name="connsiteX0" fmla="*/ 0 w 1957093"/>
              <a:gd name="connsiteY0" fmla="*/ 318772 h 1399810"/>
              <a:gd name="connsiteX1" fmla="*/ 858544 w 1957093"/>
              <a:gd name="connsiteY1" fmla="*/ 36067 h 1399810"/>
              <a:gd name="connsiteX2" fmla="*/ 1957093 w 1957093"/>
              <a:gd name="connsiteY2" fmla="*/ 0 h 1399810"/>
              <a:gd name="connsiteX3" fmla="*/ 1012700 w 1957093"/>
              <a:gd name="connsiteY3" fmla="*/ 1399810 h 1399810"/>
              <a:gd name="connsiteX4" fmla="*/ 172487 w 1957093"/>
              <a:gd name="connsiteY4" fmla="*/ 1221089 h 1399810"/>
              <a:gd name="connsiteX5" fmla="*/ 0 w 1957093"/>
              <a:gd name="connsiteY5" fmla="*/ 318772 h 1399810"/>
              <a:gd name="connsiteX0" fmla="*/ 0 w 1449157"/>
              <a:gd name="connsiteY0" fmla="*/ 282705 h 1363743"/>
              <a:gd name="connsiteX1" fmla="*/ 858544 w 1449157"/>
              <a:gd name="connsiteY1" fmla="*/ 0 h 1363743"/>
              <a:gd name="connsiteX2" fmla="*/ 1449157 w 1449157"/>
              <a:gd name="connsiteY2" fmla="*/ 715834 h 1363743"/>
              <a:gd name="connsiteX3" fmla="*/ 1012700 w 1449157"/>
              <a:gd name="connsiteY3" fmla="*/ 1363743 h 1363743"/>
              <a:gd name="connsiteX4" fmla="*/ 172487 w 1449157"/>
              <a:gd name="connsiteY4" fmla="*/ 1185022 h 1363743"/>
              <a:gd name="connsiteX5" fmla="*/ 0 w 1449157"/>
              <a:gd name="connsiteY5" fmla="*/ 282705 h 1363743"/>
              <a:gd name="connsiteX0" fmla="*/ 0 w 1449157"/>
              <a:gd name="connsiteY0" fmla="*/ 0 h 1081038"/>
              <a:gd name="connsiteX1" fmla="*/ 1449157 w 1449157"/>
              <a:gd name="connsiteY1" fmla="*/ 433129 h 1081038"/>
              <a:gd name="connsiteX2" fmla="*/ 1012700 w 1449157"/>
              <a:gd name="connsiteY2" fmla="*/ 1081038 h 1081038"/>
              <a:gd name="connsiteX3" fmla="*/ 172487 w 1449157"/>
              <a:gd name="connsiteY3" fmla="*/ 902317 h 1081038"/>
              <a:gd name="connsiteX4" fmla="*/ 0 w 1449157"/>
              <a:gd name="connsiteY4" fmla="*/ 0 h 1081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9157" h="1081038">
                <a:moveTo>
                  <a:pt x="0" y="0"/>
                </a:moveTo>
                <a:lnTo>
                  <a:pt x="1449157" y="433129"/>
                </a:lnTo>
                <a:lnTo>
                  <a:pt x="1012700" y="1081038"/>
                </a:lnTo>
                <a:lnTo>
                  <a:pt x="172487" y="90231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3" name="Figura a mano libera: Forma 22">
            <a:extLst>
              <a:ext uri="{FF2B5EF4-FFF2-40B4-BE49-F238E27FC236}">
                <a16:creationId xmlns="" xmlns:a16="http://schemas.microsoft.com/office/drawing/2014/main" id="{DD294FD8-6E9C-409A-81F3-C1E9BE998524}"/>
              </a:ext>
            </a:extLst>
          </p:cNvPr>
          <p:cNvSpPr/>
          <p:nvPr userDrawn="1"/>
        </p:nvSpPr>
        <p:spPr>
          <a:xfrm rot="13336516">
            <a:off x="137666" y="5349121"/>
            <a:ext cx="648657" cy="777553"/>
          </a:xfrm>
          <a:custGeom>
            <a:avLst/>
            <a:gdLst>
              <a:gd name="connsiteX0" fmla="*/ 0 w 648657"/>
              <a:gd name="connsiteY0" fmla="*/ 777553 h 777553"/>
              <a:gd name="connsiteX1" fmla="*/ 255474 w 648657"/>
              <a:gd name="connsiteY1" fmla="*/ 0 h 777553"/>
              <a:gd name="connsiteX2" fmla="*/ 648657 w 648657"/>
              <a:gd name="connsiteY2" fmla="*/ 713937 h 777553"/>
              <a:gd name="connsiteX3" fmla="*/ 0 w 648657"/>
              <a:gd name="connsiteY3" fmla="*/ 777553 h 777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8657" h="777553">
                <a:moveTo>
                  <a:pt x="0" y="777553"/>
                </a:moveTo>
                <a:lnTo>
                  <a:pt x="255474" y="0"/>
                </a:lnTo>
                <a:lnTo>
                  <a:pt x="648657" y="713937"/>
                </a:lnTo>
                <a:lnTo>
                  <a:pt x="0" y="777553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it-IT" dirty="0"/>
          </a:p>
        </p:txBody>
      </p:sp>
      <p:sp>
        <p:nvSpPr>
          <p:cNvPr id="24" name="Figura a mano libera: Forma 23">
            <a:extLst>
              <a:ext uri="{FF2B5EF4-FFF2-40B4-BE49-F238E27FC236}">
                <a16:creationId xmlns="" xmlns:a16="http://schemas.microsoft.com/office/drawing/2014/main" id="{E9CE551E-3C50-4DFC-B1F0-E75C36EB546C}"/>
              </a:ext>
            </a:extLst>
          </p:cNvPr>
          <p:cNvSpPr/>
          <p:nvPr userDrawn="1"/>
        </p:nvSpPr>
        <p:spPr>
          <a:xfrm rot="5738060">
            <a:off x="100722" y="5962094"/>
            <a:ext cx="692798" cy="510610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64876" y="168539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5" name="Figura a mano libera: Forma 24">
            <a:extLst>
              <a:ext uri="{FF2B5EF4-FFF2-40B4-BE49-F238E27FC236}">
                <a16:creationId xmlns="" xmlns:a16="http://schemas.microsoft.com/office/drawing/2014/main" id="{1A30495D-C647-4038-8E7F-16125414CE5D}"/>
              </a:ext>
            </a:extLst>
          </p:cNvPr>
          <p:cNvSpPr/>
          <p:nvPr userDrawn="1"/>
        </p:nvSpPr>
        <p:spPr>
          <a:xfrm rot="8291645">
            <a:off x="10081798" y="798094"/>
            <a:ext cx="371360" cy="273702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64876" y="168539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" name="Titolo 1">
            <a:extLst>
              <a:ext uri="{FF2B5EF4-FFF2-40B4-BE49-F238E27FC236}">
                <a16:creationId xmlns="" xmlns:a16="http://schemas.microsoft.com/office/drawing/2014/main" id="{40EE479C-D1F6-4BAC-80D2-90EF74E3261A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="" xmlns:a16="http://schemas.microsoft.com/office/drawing/2014/main" id="{C9E47D86-FD0D-44D0-9B7F-9EDEBD11F9D6}"/>
              </a:ext>
            </a:extLst>
          </p:cNvPr>
          <p:cNvSpPr>
            <a:spLocks noGrp="1"/>
          </p:cNvSpPr>
          <p:nvPr userDrawn="1"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9" name="Segnaposto numero diapositiva 8">
            <a:extLst>
              <a:ext uri="{FF2B5EF4-FFF2-40B4-BE49-F238E27FC236}">
                <a16:creationId xmlns="" xmlns:a16="http://schemas.microsoft.com/office/drawing/2014/main" id="{0A29F8B3-4723-4928-83E5-76C29D05F2FE}"/>
              </a:ext>
            </a:extLst>
          </p:cNvPr>
          <p:cNvSpPr>
            <a:spLocks noGrp="1"/>
          </p:cNvSpPr>
          <p:nvPr userDrawn="1"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  <p:sp>
        <p:nvSpPr>
          <p:cNvPr id="29" name="Figura a mano libera: Forma 28">
            <a:extLst>
              <a:ext uri="{FF2B5EF4-FFF2-40B4-BE49-F238E27FC236}">
                <a16:creationId xmlns="" xmlns:a16="http://schemas.microsoft.com/office/drawing/2014/main" id="{487EAD8B-C2A9-4ED7-BA79-62CE2E5D80F9}"/>
              </a:ext>
            </a:extLst>
          </p:cNvPr>
          <p:cNvSpPr/>
          <p:nvPr userDrawn="1"/>
        </p:nvSpPr>
        <p:spPr>
          <a:xfrm rot="3693105">
            <a:off x="270909" y="5041123"/>
            <a:ext cx="243160" cy="406553"/>
          </a:xfrm>
          <a:custGeom>
            <a:avLst/>
            <a:gdLst>
              <a:gd name="connsiteX0" fmla="*/ 243160 w 243160"/>
              <a:gd name="connsiteY0" fmla="*/ 342071 h 406553"/>
              <a:gd name="connsiteX1" fmla="*/ 156493 w 243160"/>
              <a:gd name="connsiteY1" fmla="*/ 406553 h 406553"/>
              <a:gd name="connsiteX2" fmla="*/ 0 w 243160"/>
              <a:gd name="connsiteY2" fmla="*/ 0 h 406553"/>
              <a:gd name="connsiteX3" fmla="*/ 243160 w 243160"/>
              <a:gd name="connsiteY3" fmla="*/ 342071 h 406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3160" h="406553">
                <a:moveTo>
                  <a:pt x="243160" y="342071"/>
                </a:moveTo>
                <a:lnTo>
                  <a:pt x="156493" y="406553"/>
                </a:lnTo>
                <a:lnTo>
                  <a:pt x="0" y="0"/>
                </a:lnTo>
                <a:lnTo>
                  <a:pt x="243160" y="34207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31" name="Segnaposto testo 18">
            <a:extLst>
              <a:ext uri="{FF2B5EF4-FFF2-40B4-BE49-F238E27FC236}">
                <a16:creationId xmlns="" xmlns:a16="http://schemas.microsoft.com/office/drawing/2014/main" id="{C614E990-EC62-437B-ADF0-038FF35A262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64343" y="2505766"/>
            <a:ext cx="3374987" cy="885825"/>
          </a:xfrm>
        </p:spPr>
        <p:txBody>
          <a:bodyPr rtlCol="0" anchor="ctr"/>
          <a:lstStyle>
            <a:lvl1pPr marL="0" indent="0" algn="ctr">
              <a:buNone/>
              <a:defRPr sz="8000" b="1">
                <a:latin typeface="+mj-lt"/>
              </a:defRPr>
            </a:lvl1pPr>
            <a:lvl2pPr marL="266700" indent="0">
              <a:buNone/>
              <a:defRPr sz="8000">
                <a:latin typeface="+mj-lt"/>
              </a:defRPr>
            </a:lvl2pPr>
            <a:lvl3pPr marL="542925" indent="0">
              <a:buNone/>
              <a:defRPr sz="8000">
                <a:latin typeface="+mj-lt"/>
              </a:defRPr>
            </a:lvl3pPr>
            <a:lvl4pPr marL="809625" indent="0">
              <a:buNone/>
              <a:defRPr sz="8000">
                <a:latin typeface="+mj-lt"/>
              </a:defRPr>
            </a:lvl4pPr>
            <a:lvl5pPr marL="1076325" indent="0">
              <a:buNone/>
              <a:defRPr sz="8000">
                <a:latin typeface="+mj-lt"/>
              </a:defRPr>
            </a:lvl5pPr>
          </a:lstStyle>
          <a:p>
            <a:pPr lvl="0" rtl="0"/>
            <a:r>
              <a:rPr lang="it-IT" dirty="0"/>
              <a:t>1</a:t>
            </a:r>
          </a:p>
        </p:txBody>
      </p:sp>
      <p:sp>
        <p:nvSpPr>
          <p:cNvPr id="32" name="Segnaposto testo 20">
            <a:extLst>
              <a:ext uri="{FF2B5EF4-FFF2-40B4-BE49-F238E27FC236}">
                <a16:creationId xmlns="" xmlns:a16="http://schemas.microsoft.com/office/drawing/2014/main" id="{A6926E00-3D05-4600-B7E9-74F56D038AE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212968" y="2505766"/>
            <a:ext cx="3025513" cy="885825"/>
          </a:xfrm>
        </p:spPr>
        <p:txBody>
          <a:bodyPr rtlCol="0" anchor="ctr"/>
          <a:lstStyle>
            <a:lvl1pPr marL="0" indent="0" algn="ctr">
              <a:buNone/>
              <a:defRPr sz="8000" b="1" i="0">
                <a:latin typeface="+mj-lt"/>
              </a:defRPr>
            </a:lvl1pPr>
          </a:lstStyle>
          <a:p>
            <a:pPr lvl="0" rtl="0"/>
            <a:r>
              <a:rPr lang="it-IT" dirty="0"/>
              <a:t>2</a:t>
            </a:r>
          </a:p>
        </p:txBody>
      </p:sp>
      <p:sp>
        <p:nvSpPr>
          <p:cNvPr id="33" name="Segnaposto testo 32">
            <a:extLst>
              <a:ext uri="{FF2B5EF4-FFF2-40B4-BE49-F238E27FC236}">
                <a16:creationId xmlns="" xmlns:a16="http://schemas.microsoft.com/office/drawing/2014/main" id="{56EA1CAB-F73E-42AE-AC55-B00392B49263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737600" y="2490630"/>
            <a:ext cx="2090738" cy="900962"/>
          </a:xfrm>
        </p:spPr>
        <p:txBody>
          <a:bodyPr vert="horz" lIns="0" tIns="0" rIns="0" bIns="0" rtlCol="0" anchor="ctr">
            <a:noAutofit/>
          </a:bodyPr>
          <a:lstStyle>
            <a:lvl1pPr marL="0" indent="0" algn="ctr">
              <a:buNone/>
              <a:defRPr lang="en-ZA" sz="8000" b="1" i="0" dirty="0">
                <a:latin typeface="+mj-lt"/>
              </a:defRPr>
            </a:lvl1pPr>
          </a:lstStyle>
          <a:p>
            <a:pPr marL="266700" lvl="0" indent="-266700" algn="ctr" rtl="0"/>
            <a:r>
              <a:rPr lang="it-IT" dirty="0"/>
              <a:t>3</a:t>
            </a:r>
          </a:p>
        </p:txBody>
      </p:sp>
      <p:sp>
        <p:nvSpPr>
          <p:cNvPr id="35" name="Segnaposto testo 34">
            <a:extLst>
              <a:ext uri="{FF2B5EF4-FFF2-40B4-BE49-F238E27FC236}">
                <a16:creationId xmlns="" xmlns:a16="http://schemas.microsoft.com/office/drawing/2014/main" id="{34357700-1BDF-40C0-BFE9-5F837ADED4A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1820138" y="4015478"/>
            <a:ext cx="2489200" cy="1012825"/>
          </a:xfrm>
        </p:spPr>
        <p:txBody>
          <a:bodyPr rtlCol="0"/>
          <a:lstStyle>
            <a:lvl1pPr marL="0" indent="0" algn="ctr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it-IT" dirty="0"/>
              <a:t>Descrizione della sezione</a:t>
            </a:r>
          </a:p>
        </p:txBody>
      </p:sp>
      <p:sp>
        <p:nvSpPr>
          <p:cNvPr id="37" name="Segnaposto testo 36">
            <a:extLst>
              <a:ext uri="{FF2B5EF4-FFF2-40B4-BE49-F238E27FC236}">
                <a16:creationId xmlns="" xmlns:a16="http://schemas.microsoft.com/office/drawing/2014/main" id="{A3F3E97F-9A21-4431-909B-D1E580B19F1B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481124" y="4015478"/>
            <a:ext cx="2489200" cy="1011238"/>
          </a:xfrm>
        </p:spPr>
        <p:txBody>
          <a:bodyPr rtlCol="0"/>
          <a:lstStyle>
            <a:lvl1pPr marL="0" indent="0" algn="ctr">
              <a:buNone/>
              <a:defRPr/>
            </a:lvl1pPr>
            <a:lvl2pPr marL="266700" indent="0" algn="ctr">
              <a:buNone/>
              <a:defRPr/>
            </a:lvl2pPr>
            <a:lvl3pPr marL="542925" indent="0" algn="ctr">
              <a:buNone/>
              <a:defRPr/>
            </a:lvl3pPr>
            <a:lvl4pPr marL="809625" indent="0" algn="ctr">
              <a:buNone/>
              <a:defRPr/>
            </a:lvl4pPr>
            <a:lvl5pPr marL="1076325" indent="0" algn="ctr">
              <a:buNone/>
              <a:defRPr/>
            </a:lvl5pPr>
          </a:lstStyle>
          <a:p>
            <a:pPr lvl="0" rtl="0"/>
            <a:r>
              <a:rPr lang="it-IT" dirty="0"/>
              <a:t>Descrizione della sezione</a:t>
            </a:r>
          </a:p>
        </p:txBody>
      </p:sp>
      <p:sp>
        <p:nvSpPr>
          <p:cNvPr id="39" name="Segnaposto testo 38">
            <a:extLst>
              <a:ext uri="{FF2B5EF4-FFF2-40B4-BE49-F238E27FC236}">
                <a16:creationId xmlns="" xmlns:a16="http://schemas.microsoft.com/office/drawing/2014/main" id="{2445CEA3-6928-4E8E-8E52-B7043F3580D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737600" y="4015478"/>
            <a:ext cx="2090738" cy="1012825"/>
          </a:xfrm>
        </p:spPr>
        <p:txBody>
          <a:bodyPr rtlCol="0"/>
          <a:lstStyle>
            <a:lvl1pPr marL="0" indent="0" algn="ctr">
              <a:buNone/>
              <a:defRPr/>
            </a:lvl1pPr>
            <a:lvl2pPr marL="266700" indent="0" algn="ctr">
              <a:buNone/>
              <a:defRPr/>
            </a:lvl2pPr>
            <a:lvl3pPr marL="542925" indent="0" algn="ctr">
              <a:buNone/>
              <a:defRPr/>
            </a:lvl3pPr>
            <a:lvl4pPr marL="809625" indent="0" algn="ctr">
              <a:buNone/>
              <a:defRPr/>
            </a:lvl4pPr>
            <a:lvl5pPr marL="1076325" indent="0" algn="ctr">
              <a:buNone/>
              <a:defRPr/>
            </a:lvl5pPr>
          </a:lstStyle>
          <a:p>
            <a:pPr lvl="0" rtl="0"/>
            <a:r>
              <a:rPr lang="it-IT" dirty="0"/>
              <a:t>Descrizione della sezione</a:t>
            </a:r>
          </a:p>
        </p:txBody>
      </p:sp>
    </p:spTree>
    <p:extLst>
      <p:ext uri="{BB962C8B-B14F-4D97-AF65-F5344CB8AC3E}">
        <p14:creationId xmlns:p14="http://schemas.microsoft.com/office/powerpoint/2010/main" val="21597925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3F288DD7-6DAF-436D-B04A-EBCCAA3691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Segnaposto testo 2">
            <a:extLst>
              <a:ext uri="{FF2B5EF4-FFF2-40B4-BE49-F238E27FC236}">
                <a16:creationId xmlns="" xmlns:a16="http://schemas.microsoft.com/office/drawing/2014/main" id="{9322B50D-6A7D-41C6-BA57-613BC231DF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2000" y="1152000"/>
            <a:ext cx="5472000" cy="360000"/>
          </a:xfrm>
        </p:spPr>
        <p:txBody>
          <a:bodyPr rtlCol="0" anchor="t"/>
          <a:lstStyle>
            <a:lvl1pPr marL="0" indent="0"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="" xmlns:a16="http://schemas.microsoft.com/office/drawing/2014/main" id="{9FD584DA-F775-47B8-A1D7-6556AD5FCB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2000" y="1584000"/>
            <a:ext cx="5472000" cy="4608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it-IT"/>
              <a:t>Fare clic per modificare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10" name="Segnaposto piè di pagina 9">
            <a:extLst>
              <a:ext uri="{FF2B5EF4-FFF2-40B4-BE49-F238E27FC236}">
                <a16:creationId xmlns="" xmlns:a16="http://schemas.microsoft.com/office/drawing/2014/main" id="{9337FD81-6DFD-43B7-A7D9-59E45ECDF39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11" name="Segnaposto numero diapositiva 10">
            <a:extLst>
              <a:ext uri="{FF2B5EF4-FFF2-40B4-BE49-F238E27FC236}">
                <a16:creationId xmlns="" xmlns:a16="http://schemas.microsoft.com/office/drawing/2014/main" id="{F17B7460-0559-435A-9C2F-1B12BC6CE18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  <p:sp>
        <p:nvSpPr>
          <p:cNvPr id="8" name="Segnaposto testo 7">
            <a:extLst>
              <a:ext uri="{FF2B5EF4-FFF2-40B4-BE49-F238E27FC236}">
                <a16:creationId xmlns="" xmlns:a16="http://schemas.microsoft.com/office/drawing/2014/main" id="{DF0A5256-B267-47DA-858A-0F3867CB613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99887" y="1584325"/>
            <a:ext cx="5472113" cy="4606925"/>
          </a:xfrm>
        </p:spPr>
        <p:txBody>
          <a:bodyPr rtlCol="0"/>
          <a:lstStyle/>
          <a:p>
            <a:pPr lvl="0" rtl="0"/>
            <a:r>
              <a:rPr lang="it-IT"/>
              <a:t>Fare clic per modificare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12" name="Segnaposto testo 11">
            <a:extLst>
              <a:ext uri="{FF2B5EF4-FFF2-40B4-BE49-F238E27FC236}">
                <a16:creationId xmlns="" xmlns:a16="http://schemas.microsoft.com/office/drawing/2014/main" id="{78A963F8-6F6E-440E-B3B3-DDE13C083A3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00000" y="1152525"/>
            <a:ext cx="5472000" cy="358775"/>
          </a:xfrm>
        </p:spPr>
        <p:txBody>
          <a:bodyPr rtlCol="0"/>
          <a:lstStyle>
            <a:lvl1pPr marL="0" indent="0">
              <a:buNone/>
              <a:defRPr sz="2400" b="1"/>
            </a:lvl1pPr>
          </a:lstStyle>
          <a:p>
            <a:pPr lvl="0" rtl="0"/>
            <a:r>
              <a:rPr lang="it-IT"/>
              <a:t>Fare clic per modificare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139098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azio di merc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igura a mano libera: Forma 12">
            <a:extLst>
              <a:ext uri="{FF2B5EF4-FFF2-40B4-BE49-F238E27FC236}">
                <a16:creationId xmlns="" xmlns:a16="http://schemas.microsoft.com/office/drawing/2014/main" id="{070BDE6F-3ADC-465D-A1D5-2E3FEE5E3685}"/>
              </a:ext>
            </a:extLst>
          </p:cNvPr>
          <p:cNvSpPr/>
          <p:nvPr userDrawn="1"/>
        </p:nvSpPr>
        <p:spPr>
          <a:xfrm rot="4308689">
            <a:off x="9605830" y="-345925"/>
            <a:ext cx="2706415" cy="2832124"/>
          </a:xfrm>
          <a:custGeom>
            <a:avLst/>
            <a:gdLst>
              <a:gd name="connsiteX0" fmla="*/ 0 w 3571215"/>
              <a:gd name="connsiteY0" fmla="*/ 3023156 h 3737093"/>
              <a:gd name="connsiteX1" fmla="*/ 993291 w 3571215"/>
              <a:gd name="connsiteY1" fmla="*/ 0 h 3737093"/>
              <a:gd name="connsiteX2" fmla="*/ 3571215 w 3571215"/>
              <a:gd name="connsiteY2" fmla="*/ 847006 h 3737093"/>
              <a:gd name="connsiteX3" fmla="*/ 1392370 w 3571215"/>
              <a:gd name="connsiteY3" fmla="*/ 3639100 h 3737093"/>
              <a:gd name="connsiteX4" fmla="*/ 393183 w 3571215"/>
              <a:gd name="connsiteY4" fmla="*/ 3737093 h 3737093"/>
              <a:gd name="connsiteX5" fmla="*/ 0 w 3571215"/>
              <a:gd name="connsiteY5" fmla="*/ 3023156 h 3737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71215" h="3737093">
                <a:moveTo>
                  <a:pt x="0" y="3023156"/>
                </a:moveTo>
                <a:lnTo>
                  <a:pt x="993291" y="0"/>
                </a:lnTo>
                <a:lnTo>
                  <a:pt x="3571215" y="847006"/>
                </a:lnTo>
                <a:lnTo>
                  <a:pt x="1392370" y="3639100"/>
                </a:lnTo>
                <a:lnTo>
                  <a:pt x="393183" y="3737093"/>
                </a:lnTo>
                <a:lnTo>
                  <a:pt x="0" y="3023156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" name="Titolo 1">
            <a:extLst>
              <a:ext uri="{FF2B5EF4-FFF2-40B4-BE49-F238E27FC236}">
                <a16:creationId xmlns=""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="" xmlns:a16="http://schemas.microsoft.com/office/drawing/2014/main" id="{29E5E346-F307-4307-949D-77CDB6E657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31999" y="6188628"/>
            <a:ext cx="878494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="" xmlns:a16="http://schemas.microsoft.com/office/drawing/2014/main" id="{BB4446C0-A637-4726-88A6-815A6AB63B9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  <p:cxnSp>
        <p:nvCxnSpPr>
          <p:cNvPr id="14" name="Connettore diritto 13">
            <a:extLst>
              <a:ext uri="{FF2B5EF4-FFF2-40B4-BE49-F238E27FC236}">
                <a16:creationId xmlns="" xmlns:a16="http://schemas.microsoft.com/office/drawing/2014/main" id="{B3B7A27A-7EBF-4E8D-A115-E66CB9FAB63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319756"/>
            <a:ext cx="0" cy="4369844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diritto 14">
            <a:extLst>
              <a:ext uri="{FF2B5EF4-FFF2-40B4-BE49-F238E27FC236}">
                <a16:creationId xmlns="" xmlns:a16="http://schemas.microsoft.com/office/drawing/2014/main" id="{1BFFAC39-59BE-48F2-AD63-62BEFC00B1D5}"/>
              </a:ext>
            </a:extLst>
          </p:cNvPr>
          <p:cNvCxnSpPr>
            <a:cxnSpLocks/>
          </p:cNvCxnSpPr>
          <p:nvPr userDrawn="1"/>
        </p:nvCxnSpPr>
        <p:spPr>
          <a:xfrm flipH="1">
            <a:off x="432000" y="3504678"/>
            <a:ext cx="1134000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Segnaposto testo 5">
            <a:extLst>
              <a:ext uri="{FF2B5EF4-FFF2-40B4-BE49-F238E27FC236}">
                <a16:creationId xmlns="" xmlns:a16="http://schemas.microsoft.com/office/drawing/2014/main" id="{FA965502-3EB0-4B3F-B1BD-4A4FCF7FFB4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12000" y="951013"/>
            <a:ext cx="1980000" cy="252000"/>
          </a:xfrm>
        </p:spPr>
        <p:txBody>
          <a:bodyPr rtlCol="0"/>
          <a:lstStyle>
            <a:lvl1pPr marL="0" indent="0" algn="ctr">
              <a:buFont typeface="Arial" panose="020B0604020202020204" pitchFamily="34" charset="0"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it-IT" dirty="0"/>
              <a:t>Titolo quadrante</a:t>
            </a:r>
          </a:p>
        </p:txBody>
      </p:sp>
      <p:sp>
        <p:nvSpPr>
          <p:cNvPr id="20" name="Segnaposto testo 5">
            <a:extLst>
              <a:ext uri="{FF2B5EF4-FFF2-40B4-BE49-F238E27FC236}">
                <a16:creationId xmlns="" xmlns:a16="http://schemas.microsoft.com/office/drawing/2014/main" id="{C18A1C3D-3A6C-4F03-9E67-CC675C5FE3B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06000" y="5857570"/>
            <a:ext cx="1980000" cy="252000"/>
          </a:xfrm>
        </p:spPr>
        <p:txBody>
          <a:bodyPr rtlCol="0"/>
          <a:lstStyle>
            <a:lvl1pPr marL="0" indent="0" algn="ctr">
              <a:buFont typeface="Arial" panose="020B0604020202020204" pitchFamily="34" charset="0"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it-IT" dirty="0"/>
              <a:t>Titolo quadrante</a:t>
            </a:r>
          </a:p>
        </p:txBody>
      </p:sp>
      <p:sp>
        <p:nvSpPr>
          <p:cNvPr id="21" name="Segnaposto testo 5">
            <a:extLst>
              <a:ext uri="{FF2B5EF4-FFF2-40B4-BE49-F238E27FC236}">
                <a16:creationId xmlns="" xmlns:a16="http://schemas.microsoft.com/office/drawing/2014/main" id="{469CF172-1F46-411E-B0E1-B0220CFB3DA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32000" y="3187823"/>
            <a:ext cx="1980000" cy="252000"/>
          </a:xfrm>
        </p:spPr>
        <p:txBody>
          <a:bodyPr rtlCol="0"/>
          <a:lstStyle>
            <a:lvl1pPr marL="0" indent="0" algn="l">
              <a:buFont typeface="Arial" panose="020B0604020202020204" pitchFamily="34" charset="0"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it-IT" dirty="0"/>
              <a:t>Titolo quadrante</a:t>
            </a:r>
          </a:p>
        </p:txBody>
      </p:sp>
      <p:sp>
        <p:nvSpPr>
          <p:cNvPr id="22" name="Segnaposto testo 5">
            <a:extLst>
              <a:ext uri="{FF2B5EF4-FFF2-40B4-BE49-F238E27FC236}">
                <a16:creationId xmlns="" xmlns:a16="http://schemas.microsoft.com/office/drawing/2014/main" id="{BD9E85DB-9B95-40F2-9F0B-3D21BC9DCD8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792001" y="3187823"/>
            <a:ext cx="1980000" cy="252000"/>
          </a:xfrm>
        </p:spPr>
        <p:txBody>
          <a:bodyPr rtlCol="0"/>
          <a:lstStyle>
            <a:lvl1pPr marL="0" indent="0" algn="r">
              <a:buFont typeface="Arial" panose="020B0604020202020204" pitchFamily="34" charset="0"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it-IT" dirty="0"/>
              <a:t>Titolo quadrante</a:t>
            </a:r>
          </a:p>
        </p:txBody>
      </p:sp>
    </p:spTree>
    <p:extLst>
      <p:ext uri="{BB962C8B-B14F-4D97-AF65-F5344CB8AC3E}">
        <p14:creationId xmlns:p14="http://schemas.microsoft.com/office/powerpoint/2010/main" val="10444708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onne con riquad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4396" y="2463936"/>
            <a:ext cx="3726003" cy="3314545"/>
          </a:xfrm>
          <a:prstGeom prst="rightArrowCallout">
            <a:avLst>
              <a:gd name="adj1" fmla="val 50000"/>
              <a:gd name="adj2" fmla="val 25000"/>
              <a:gd name="adj3" fmla="val 15421"/>
              <a:gd name="adj4" fmla="val 80487"/>
            </a:avLst>
          </a:prstGeom>
          <a:solidFill>
            <a:schemeClr val="bg1">
              <a:lumMod val="95000"/>
            </a:schemeClr>
          </a:solidFill>
        </p:spPr>
        <p:txBody>
          <a:bodyPr lIns="180000" tIns="180000" rIns="180000"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it-IT"/>
              <a:t>Fare clic per modificare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7" name="Segnaposto piè di pagina 6">
            <a:extLst>
              <a:ext uri="{FF2B5EF4-FFF2-40B4-BE49-F238E27FC236}">
                <a16:creationId xmlns="" xmlns:a16="http://schemas.microsoft.com/office/drawing/2014/main" id="{19F419B1-164A-4B7A-BBEC-47B6151ECB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8" name="Segnaposto numero diapositiva 7">
            <a:extLst>
              <a:ext uri="{FF2B5EF4-FFF2-40B4-BE49-F238E27FC236}">
                <a16:creationId xmlns="" xmlns:a16="http://schemas.microsoft.com/office/drawing/2014/main" id="{86E99B1E-D08C-46BA-9D27-9ED02F4C9B6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  <p:sp>
        <p:nvSpPr>
          <p:cNvPr id="5" name="Segnaposto testo 4">
            <a:extLst>
              <a:ext uri="{FF2B5EF4-FFF2-40B4-BE49-F238E27FC236}">
                <a16:creationId xmlns="" xmlns:a16="http://schemas.microsoft.com/office/drawing/2014/main" id="{16A38E24-EB1C-472F-B631-5DF32F9C4CF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613985" y="2463801"/>
            <a:ext cx="3726469" cy="3314200"/>
          </a:xfrm>
          <a:prstGeom prst="rightArrowCallout">
            <a:avLst>
              <a:gd name="adj1" fmla="val 50000"/>
              <a:gd name="adj2" fmla="val 25000"/>
              <a:gd name="adj3" fmla="val 16186"/>
              <a:gd name="adj4" fmla="val 80493"/>
            </a:avLst>
          </a:prstGeom>
          <a:solidFill>
            <a:schemeClr val="bg1">
              <a:lumMod val="95000"/>
            </a:schemeClr>
          </a:solidFill>
        </p:spPr>
        <p:txBody>
          <a:bodyPr lIns="180000" tIns="180000" rIns="180000" rtlCol="0"/>
          <a:lstStyle/>
          <a:p>
            <a:pPr lvl="0" rtl="0"/>
            <a:r>
              <a:rPr lang="it-IT"/>
              <a:t>Fare clic per modificare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11" name="Segnaposto testo 10">
            <a:extLst>
              <a:ext uri="{FF2B5EF4-FFF2-40B4-BE49-F238E27FC236}">
                <a16:creationId xmlns="" xmlns:a16="http://schemas.microsoft.com/office/drawing/2014/main" id="{5B4A252E-78C9-4F76-98A4-A4B580AD072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483985" y="2463801"/>
            <a:ext cx="2963619" cy="33142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80000" tIns="180000" rIns="180000" rtlCol="0"/>
          <a:lstStyle/>
          <a:p>
            <a:pPr lvl="0" rtl="0"/>
            <a:r>
              <a:rPr lang="it-IT"/>
              <a:t>Fare clic per modificare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9" name="Segnaposto testo 8">
            <a:extLst>
              <a:ext uri="{FF2B5EF4-FFF2-40B4-BE49-F238E27FC236}">
                <a16:creationId xmlns="" xmlns:a16="http://schemas.microsoft.com/office/drawing/2014/main" id="{F8E9D1B9-1C3A-4397-B3B4-9A921D64159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31800" y="1080000"/>
            <a:ext cx="11339513" cy="276561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it-IT" dirty="0"/>
              <a:t>Intestazione secondaria</a:t>
            </a:r>
          </a:p>
        </p:txBody>
      </p:sp>
      <p:sp>
        <p:nvSpPr>
          <p:cNvPr id="6" name="Segnaposto testo 5">
            <a:extLst>
              <a:ext uri="{FF2B5EF4-FFF2-40B4-BE49-F238E27FC236}">
                <a16:creationId xmlns="" xmlns:a16="http://schemas.microsoft.com/office/drawing/2014/main" id="{1B4F049D-3C57-44BB-ACE2-1363AF36D9E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44236" y="1647240"/>
            <a:ext cx="2975578" cy="648000"/>
          </a:xfrm>
          <a:ln>
            <a:solidFill>
              <a:schemeClr val="accent1"/>
            </a:solidFill>
          </a:ln>
        </p:spPr>
        <p:txBody>
          <a:bodyPr tIns="108000" rtlCol="0" anchor="t"/>
          <a:lstStyle>
            <a:lvl1pPr marL="0" indent="0" algn="ctr">
              <a:buNone/>
              <a:defRPr>
                <a:latin typeface="+mj-lt"/>
              </a:defRPr>
            </a:lvl1pPr>
            <a:lvl2pPr marL="266700" indent="0" algn="ctr">
              <a:buNone/>
              <a:defRPr/>
            </a:lvl2pPr>
            <a:lvl3pPr marL="542925" indent="0" algn="ctr">
              <a:buNone/>
              <a:defRPr/>
            </a:lvl3pPr>
            <a:lvl4pPr marL="809625" indent="0" algn="ctr">
              <a:buNone/>
              <a:defRPr/>
            </a:lvl4pPr>
            <a:lvl5pPr marL="1076325" indent="0" algn="ctr">
              <a:buNone/>
              <a:defRPr/>
            </a:lvl5pPr>
          </a:lstStyle>
          <a:p>
            <a:pPr lvl="0" rtl="0"/>
            <a:r>
              <a:rPr lang="it-IT" dirty="0"/>
              <a:t>Titolo sezione 1</a:t>
            </a:r>
          </a:p>
        </p:txBody>
      </p:sp>
      <p:sp>
        <p:nvSpPr>
          <p:cNvPr id="12" name="Segnaposto testo 11">
            <a:extLst>
              <a:ext uri="{FF2B5EF4-FFF2-40B4-BE49-F238E27FC236}">
                <a16:creationId xmlns="" xmlns:a16="http://schemas.microsoft.com/office/drawing/2014/main" id="{FB9B793F-A64B-475C-96F3-FB40100E01E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608336" y="1647040"/>
            <a:ext cx="2975578" cy="648000"/>
          </a:xfrm>
          <a:ln>
            <a:solidFill>
              <a:schemeClr val="accent2"/>
            </a:solidFill>
          </a:ln>
        </p:spPr>
        <p:txBody>
          <a:bodyPr tIns="108000" rtlCol="0" anchor="t"/>
          <a:lstStyle>
            <a:lvl1pPr marL="0" indent="0" algn="ctr">
              <a:buNone/>
              <a:defRPr>
                <a:latin typeface="+mj-lt"/>
              </a:defRPr>
            </a:lvl1pPr>
          </a:lstStyle>
          <a:p>
            <a:pPr lvl="0" rtl="0"/>
            <a:r>
              <a:rPr lang="it-IT" dirty="0"/>
              <a:t>Titolo sezione 2</a:t>
            </a:r>
          </a:p>
        </p:txBody>
      </p:sp>
      <p:sp>
        <p:nvSpPr>
          <p:cNvPr id="14" name="Segnaposto testo 13">
            <a:extLst>
              <a:ext uri="{FF2B5EF4-FFF2-40B4-BE49-F238E27FC236}">
                <a16:creationId xmlns="" xmlns:a16="http://schemas.microsoft.com/office/drawing/2014/main" id="{0EF53567-5287-43FB-B07E-A12F3AEEDB98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483986" y="1647240"/>
            <a:ext cx="2975578" cy="648000"/>
          </a:xfrm>
          <a:ln>
            <a:solidFill>
              <a:schemeClr val="accent3"/>
            </a:solidFill>
          </a:ln>
        </p:spPr>
        <p:txBody>
          <a:bodyPr tIns="108000" rtlCol="0" anchor="t"/>
          <a:lstStyle>
            <a:lvl1pPr marL="0" indent="0" algn="ctr">
              <a:buNone/>
              <a:defRPr>
                <a:latin typeface="+mj-lt"/>
              </a:defRPr>
            </a:lvl1pPr>
          </a:lstStyle>
          <a:p>
            <a:pPr lvl="0" rtl="0"/>
            <a:r>
              <a:rPr lang="it-IT" dirty="0"/>
              <a:t>Titolo sezione 3</a:t>
            </a:r>
          </a:p>
        </p:txBody>
      </p:sp>
    </p:spTree>
    <p:extLst>
      <p:ext uri="{BB962C8B-B14F-4D97-AF65-F5344CB8AC3E}">
        <p14:creationId xmlns:p14="http://schemas.microsoft.com/office/powerpoint/2010/main" val="3755733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membri del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7" name="Segnaposto piè di pagina 6">
            <a:extLst>
              <a:ext uri="{FF2B5EF4-FFF2-40B4-BE49-F238E27FC236}">
                <a16:creationId xmlns="" xmlns:a16="http://schemas.microsoft.com/office/drawing/2014/main" id="{19F419B1-164A-4B7A-BBEC-47B6151ECB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8" name="Segnaposto numero diapositiva 7">
            <a:extLst>
              <a:ext uri="{FF2B5EF4-FFF2-40B4-BE49-F238E27FC236}">
                <a16:creationId xmlns="" xmlns:a16="http://schemas.microsoft.com/office/drawing/2014/main" id="{86E99B1E-D08C-46BA-9D27-9ED02F4C9B6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  <p:sp>
        <p:nvSpPr>
          <p:cNvPr id="5" name="Segnaposto testo 4">
            <a:extLst>
              <a:ext uri="{FF2B5EF4-FFF2-40B4-BE49-F238E27FC236}">
                <a16:creationId xmlns="" xmlns:a16="http://schemas.microsoft.com/office/drawing/2014/main" id="{1F5B3657-F2AE-455A-BF81-1A0C2ACECD2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40113" y="4505325"/>
            <a:ext cx="1800000" cy="900000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it-IT" dirty="0"/>
              <a:t>Titolo</a:t>
            </a:r>
          </a:p>
        </p:txBody>
      </p:sp>
      <p:sp>
        <p:nvSpPr>
          <p:cNvPr id="13" name="Segnaposto testo 12">
            <a:extLst>
              <a:ext uri="{FF2B5EF4-FFF2-40B4-BE49-F238E27FC236}">
                <a16:creationId xmlns="" xmlns:a16="http://schemas.microsoft.com/office/drawing/2014/main" id="{6A983D98-E0AB-429A-9EC2-B50D4216D69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248426" y="4505325"/>
            <a:ext cx="1800000" cy="900000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it-IT" dirty="0"/>
              <a:t>Titolo</a:t>
            </a:r>
          </a:p>
        </p:txBody>
      </p:sp>
      <p:sp>
        <p:nvSpPr>
          <p:cNvPr id="15" name="Segnaposto testo 14">
            <a:extLst>
              <a:ext uri="{FF2B5EF4-FFF2-40B4-BE49-F238E27FC236}">
                <a16:creationId xmlns="" xmlns:a16="http://schemas.microsoft.com/office/drawing/2014/main" id="{755213BF-EF6D-45DC-A01B-DE6C2F23A6D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56739" y="4505325"/>
            <a:ext cx="1800000" cy="900000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it-IT" dirty="0"/>
              <a:t>Titolo</a:t>
            </a:r>
          </a:p>
        </p:txBody>
      </p:sp>
      <p:sp>
        <p:nvSpPr>
          <p:cNvPr id="17" name="Segnaposto testo 16">
            <a:extLst>
              <a:ext uri="{FF2B5EF4-FFF2-40B4-BE49-F238E27FC236}">
                <a16:creationId xmlns="" xmlns:a16="http://schemas.microsoft.com/office/drawing/2014/main" id="{77D6BBBA-F4A3-45D4-91BC-A405FFDC7C3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065052" y="4505325"/>
            <a:ext cx="1800000" cy="900000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it-IT" dirty="0"/>
              <a:t>Titolo</a:t>
            </a:r>
          </a:p>
        </p:txBody>
      </p:sp>
      <p:sp>
        <p:nvSpPr>
          <p:cNvPr id="6" name="Segnaposto testo 5">
            <a:extLst>
              <a:ext uri="{FF2B5EF4-FFF2-40B4-BE49-F238E27FC236}">
                <a16:creationId xmlns="" xmlns:a16="http://schemas.microsoft.com/office/drawing/2014/main" id="{EB3F7825-EB73-4976-9D8D-BAD8C8FCEA8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1800" y="3926334"/>
            <a:ext cx="1800000" cy="504000"/>
          </a:xfrm>
        </p:spPr>
        <p:txBody>
          <a:bodyPr rtlCol="0"/>
          <a:lstStyle>
            <a:lvl1pPr marL="0" indent="0" algn="ctr">
              <a:buNone/>
              <a:defRPr b="1">
                <a:latin typeface="+mj-lt"/>
              </a:defRPr>
            </a:lvl1pPr>
          </a:lstStyle>
          <a:p>
            <a:pPr lvl="0" rtl="0"/>
            <a:r>
              <a:rPr lang="it-IT" dirty="0"/>
              <a:t>Nome completo</a:t>
            </a:r>
          </a:p>
        </p:txBody>
      </p:sp>
      <p:sp>
        <p:nvSpPr>
          <p:cNvPr id="10" name="Segnaposto testo 9">
            <a:extLst>
              <a:ext uri="{FF2B5EF4-FFF2-40B4-BE49-F238E27FC236}">
                <a16:creationId xmlns="" xmlns:a16="http://schemas.microsoft.com/office/drawing/2014/main" id="{6D972951-9088-4993-8DED-9DA3B6B08CF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340113" y="3926335"/>
            <a:ext cx="1800000" cy="504000"/>
          </a:xfrm>
        </p:spPr>
        <p:txBody>
          <a:bodyPr rtlCol="0"/>
          <a:lstStyle>
            <a:lvl1pPr marL="0" indent="0" algn="ctr">
              <a:buNone/>
              <a:defRPr b="1">
                <a:latin typeface="+mj-lt"/>
              </a:defRPr>
            </a:lvl1pPr>
          </a:lstStyle>
          <a:p>
            <a:pPr lvl="0" rtl="0"/>
            <a:r>
              <a:rPr lang="it-IT" dirty="0"/>
              <a:t>Nome completo</a:t>
            </a:r>
          </a:p>
        </p:txBody>
      </p:sp>
      <p:sp>
        <p:nvSpPr>
          <p:cNvPr id="12" name="Segnaposto testo 11">
            <a:extLst>
              <a:ext uri="{FF2B5EF4-FFF2-40B4-BE49-F238E27FC236}">
                <a16:creationId xmlns="" xmlns:a16="http://schemas.microsoft.com/office/drawing/2014/main" id="{48424FDD-507C-4199-BFC6-8BC01D8992B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248426" y="3926335"/>
            <a:ext cx="1800000" cy="504000"/>
          </a:xfrm>
        </p:spPr>
        <p:txBody>
          <a:bodyPr rtlCol="0"/>
          <a:lstStyle>
            <a:lvl1pPr marL="0" indent="0" algn="ctr">
              <a:buNone/>
              <a:defRPr b="1">
                <a:latin typeface="+mj-lt"/>
              </a:defRPr>
            </a:lvl1pPr>
          </a:lstStyle>
          <a:p>
            <a:pPr lvl="0" rtl="0"/>
            <a:r>
              <a:rPr lang="it-IT" dirty="0"/>
              <a:t>Nome completo</a:t>
            </a:r>
          </a:p>
        </p:txBody>
      </p:sp>
      <p:sp>
        <p:nvSpPr>
          <p:cNvPr id="16" name="Segnaposto testo 15">
            <a:extLst>
              <a:ext uri="{FF2B5EF4-FFF2-40B4-BE49-F238E27FC236}">
                <a16:creationId xmlns="" xmlns:a16="http://schemas.microsoft.com/office/drawing/2014/main" id="{33DAFB20-1343-4578-8AA0-0378B674F1B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156739" y="3926335"/>
            <a:ext cx="1800000" cy="504000"/>
          </a:xfrm>
        </p:spPr>
        <p:txBody>
          <a:bodyPr rtlCol="0"/>
          <a:lstStyle>
            <a:lvl1pPr marL="0" indent="0" algn="ctr">
              <a:buNone/>
              <a:defRPr b="1">
                <a:latin typeface="+mj-lt"/>
              </a:defRPr>
            </a:lvl1pPr>
          </a:lstStyle>
          <a:p>
            <a:pPr lvl="0" rtl="0"/>
            <a:r>
              <a:rPr lang="it-IT" dirty="0"/>
              <a:t>Nome completo</a:t>
            </a:r>
          </a:p>
        </p:txBody>
      </p:sp>
      <p:sp>
        <p:nvSpPr>
          <p:cNvPr id="19" name="Segnaposto testo 18">
            <a:extLst>
              <a:ext uri="{FF2B5EF4-FFF2-40B4-BE49-F238E27FC236}">
                <a16:creationId xmlns="" xmlns:a16="http://schemas.microsoft.com/office/drawing/2014/main" id="{B01E9EA3-8BD6-4531-812C-663C75428B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65052" y="3926335"/>
            <a:ext cx="1800000" cy="504000"/>
          </a:xfrm>
        </p:spPr>
        <p:txBody>
          <a:bodyPr rtlCol="0"/>
          <a:lstStyle>
            <a:lvl1pPr marL="0" indent="0" algn="ctr">
              <a:buNone/>
              <a:defRPr b="1">
                <a:latin typeface="+mj-lt"/>
              </a:defRPr>
            </a:lvl1pPr>
          </a:lstStyle>
          <a:p>
            <a:pPr lvl="0" rtl="0"/>
            <a:r>
              <a:rPr lang="it-IT" dirty="0"/>
              <a:t>Nome completo</a:t>
            </a:r>
          </a:p>
        </p:txBody>
      </p:sp>
      <p:sp>
        <p:nvSpPr>
          <p:cNvPr id="21" name="Segnaposto testo 20">
            <a:extLst>
              <a:ext uri="{FF2B5EF4-FFF2-40B4-BE49-F238E27FC236}">
                <a16:creationId xmlns="" xmlns:a16="http://schemas.microsoft.com/office/drawing/2014/main" id="{DA4566DA-C848-4A27-BBC8-722932FFD7F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31800" y="4505325"/>
            <a:ext cx="1800000" cy="900000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it-IT" dirty="0"/>
              <a:t>Titolo</a:t>
            </a:r>
          </a:p>
        </p:txBody>
      </p:sp>
      <p:sp>
        <p:nvSpPr>
          <p:cNvPr id="23" name="Segnaposto immagine 22">
            <a:extLst>
              <a:ext uri="{FF2B5EF4-FFF2-40B4-BE49-F238E27FC236}">
                <a16:creationId xmlns="" xmlns:a16="http://schemas.microsoft.com/office/drawing/2014/main" id="{4089E01F-0C47-4C6A-A9A8-A1A7E470F31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717088" y="2160704"/>
            <a:ext cx="1229425" cy="122942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 rtlCol="0" anchor="ctr"/>
          <a:lstStyle>
            <a:lvl1pPr marL="0" indent="0" algn="ctr">
              <a:buNone/>
              <a:defRPr sz="1300"/>
            </a:lvl1pPr>
          </a:lstStyle>
          <a:p>
            <a:pPr rtl="0"/>
            <a:r>
              <a:rPr lang="it-IT"/>
              <a:t>Fare clic sull'icona per inserire un'immagine</a:t>
            </a:r>
            <a:endParaRPr lang="it-IT" dirty="0"/>
          </a:p>
        </p:txBody>
      </p:sp>
      <p:sp>
        <p:nvSpPr>
          <p:cNvPr id="24" name="Segnaposto immagine 22">
            <a:extLst>
              <a:ext uri="{FF2B5EF4-FFF2-40B4-BE49-F238E27FC236}">
                <a16:creationId xmlns="" xmlns:a16="http://schemas.microsoft.com/office/drawing/2014/main" id="{806A4855-25AA-40D4-B1A4-A271486B6C9F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2625401" y="2160704"/>
            <a:ext cx="1229425" cy="122942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 rtlCol="0" anchor="ctr"/>
          <a:lstStyle>
            <a:lvl1pPr marL="0" indent="0" algn="ctr">
              <a:buNone/>
              <a:defRPr sz="1300"/>
            </a:lvl1pPr>
          </a:lstStyle>
          <a:p>
            <a:pPr rtl="0"/>
            <a:r>
              <a:rPr lang="it-IT"/>
              <a:t>Fare clic sull'icona per inserire un'immagine</a:t>
            </a:r>
            <a:endParaRPr lang="it-IT" dirty="0"/>
          </a:p>
        </p:txBody>
      </p:sp>
      <p:sp>
        <p:nvSpPr>
          <p:cNvPr id="25" name="Segnaposto immagine 22">
            <a:extLst>
              <a:ext uri="{FF2B5EF4-FFF2-40B4-BE49-F238E27FC236}">
                <a16:creationId xmlns="" xmlns:a16="http://schemas.microsoft.com/office/drawing/2014/main" id="{31E10A24-B676-4117-9507-B4B0EB406F02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4533714" y="2160704"/>
            <a:ext cx="1229425" cy="122942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 rtlCol="0" anchor="ctr"/>
          <a:lstStyle>
            <a:lvl1pPr marL="0" indent="0" algn="ctr">
              <a:buNone/>
              <a:defRPr sz="1300"/>
            </a:lvl1pPr>
          </a:lstStyle>
          <a:p>
            <a:pPr rtl="0"/>
            <a:r>
              <a:rPr lang="it-IT"/>
              <a:t>Fare clic sull'icona per inserire un'immagine</a:t>
            </a:r>
            <a:endParaRPr lang="it-IT" dirty="0"/>
          </a:p>
        </p:txBody>
      </p:sp>
      <p:sp>
        <p:nvSpPr>
          <p:cNvPr id="26" name="Segnaposto immagine 22">
            <a:extLst>
              <a:ext uri="{FF2B5EF4-FFF2-40B4-BE49-F238E27FC236}">
                <a16:creationId xmlns="" xmlns:a16="http://schemas.microsoft.com/office/drawing/2014/main" id="{6549D851-9848-44AC-937A-9B1EF867E595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6442027" y="2160704"/>
            <a:ext cx="1229425" cy="122942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 rtlCol="0" anchor="ctr"/>
          <a:lstStyle>
            <a:lvl1pPr marL="0" indent="0" algn="ctr">
              <a:buNone/>
              <a:defRPr sz="1300"/>
            </a:lvl1pPr>
          </a:lstStyle>
          <a:p>
            <a:pPr rtl="0"/>
            <a:r>
              <a:rPr lang="it-IT"/>
              <a:t>Fare clic sull'icona per inserire un'immagine</a:t>
            </a:r>
            <a:endParaRPr lang="it-IT" dirty="0"/>
          </a:p>
        </p:txBody>
      </p:sp>
      <p:sp>
        <p:nvSpPr>
          <p:cNvPr id="27" name="Segnaposto immagine 22">
            <a:extLst>
              <a:ext uri="{FF2B5EF4-FFF2-40B4-BE49-F238E27FC236}">
                <a16:creationId xmlns="" xmlns:a16="http://schemas.microsoft.com/office/drawing/2014/main" id="{B765F5D3-7CB7-4E55-8217-E9EEA9F2945A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8350340" y="2160704"/>
            <a:ext cx="1229425" cy="122942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 rtlCol="0" anchor="ctr"/>
          <a:lstStyle>
            <a:lvl1pPr marL="0" indent="0" algn="ctr">
              <a:buNone/>
              <a:defRPr sz="1300"/>
            </a:lvl1pPr>
          </a:lstStyle>
          <a:p>
            <a:pPr rtl="0"/>
            <a:r>
              <a:rPr lang="it-IT"/>
              <a:t>Fare clic sull'icona per inserire un'immagine</a:t>
            </a:r>
            <a:endParaRPr lang="it-IT" dirty="0"/>
          </a:p>
        </p:txBody>
      </p:sp>
      <p:sp>
        <p:nvSpPr>
          <p:cNvPr id="20" name="Segnaposto immagine 22">
            <a:extLst>
              <a:ext uri="{FF2B5EF4-FFF2-40B4-BE49-F238E27FC236}">
                <a16:creationId xmlns="" xmlns:a16="http://schemas.microsoft.com/office/drawing/2014/main" id="{8CB2CA38-4C7F-4D6B-9B34-606F1A007A17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10258651" y="2160704"/>
            <a:ext cx="1229425" cy="122942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 rtlCol="0" anchor="ctr"/>
          <a:lstStyle>
            <a:lvl1pPr marL="0" indent="0" algn="ctr">
              <a:buNone/>
              <a:defRPr sz="1300"/>
            </a:lvl1pPr>
          </a:lstStyle>
          <a:p>
            <a:pPr rtl="0"/>
            <a:r>
              <a:rPr lang="it-IT"/>
              <a:t>Fare clic sull'icona per inserire un'immagine</a:t>
            </a:r>
            <a:endParaRPr lang="it-IT" dirty="0"/>
          </a:p>
        </p:txBody>
      </p:sp>
      <p:sp>
        <p:nvSpPr>
          <p:cNvPr id="4" name="Segnaposto testo 3">
            <a:extLst>
              <a:ext uri="{FF2B5EF4-FFF2-40B4-BE49-F238E27FC236}">
                <a16:creationId xmlns="" xmlns:a16="http://schemas.microsoft.com/office/drawing/2014/main" id="{F5DA42CA-D117-4AF7-9FEC-03EB2BBB756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9973363" y="3925888"/>
            <a:ext cx="1800000" cy="504825"/>
          </a:xfrm>
        </p:spPr>
        <p:txBody>
          <a:bodyPr rtlCol="0"/>
          <a:lstStyle>
            <a:lvl1pPr marL="0" indent="0" algn="ctr">
              <a:buNone/>
              <a:defRPr b="1">
                <a:latin typeface="+mj-lt"/>
              </a:defRPr>
            </a:lvl1pPr>
            <a:lvl2pPr marL="266700" indent="0" algn="ctr">
              <a:buNone/>
              <a:defRPr/>
            </a:lvl2pPr>
            <a:lvl3pPr marL="542925" indent="0" algn="ctr">
              <a:buNone/>
              <a:defRPr/>
            </a:lvl3pPr>
            <a:lvl4pPr marL="809625" indent="0" algn="ctr">
              <a:buNone/>
              <a:defRPr/>
            </a:lvl4pPr>
            <a:lvl5pPr marL="1076325" indent="0" algn="ctr">
              <a:buNone/>
              <a:defRPr/>
            </a:lvl5pPr>
          </a:lstStyle>
          <a:p>
            <a:pPr lvl="0" rtl="0"/>
            <a:r>
              <a:rPr lang="it-IT" dirty="0"/>
              <a:t>Nome completo</a:t>
            </a:r>
          </a:p>
        </p:txBody>
      </p:sp>
      <p:sp>
        <p:nvSpPr>
          <p:cNvPr id="11" name="Segnaposto testo 10">
            <a:extLst>
              <a:ext uri="{FF2B5EF4-FFF2-40B4-BE49-F238E27FC236}">
                <a16:creationId xmlns="" xmlns:a16="http://schemas.microsoft.com/office/drawing/2014/main" id="{5F9CEF5A-8DCE-4156-9138-C113C0D3A79D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973363" y="4505325"/>
            <a:ext cx="1800000" cy="900113"/>
          </a:xfrm>
        </p:spPr>
        <p:txBody>
          <a:bodyPr rtlCol="0"/>
          <a:lstStyle>
            <a:lvl1pPr marL="0" indent="0" algn="ctr">
              <a:buNone/>
              <a:defRPr/>
            </a:lvl1pPr>
          </a:lstStyle>
          <a:p>
            <a:pPr lvl="0" rtl="0"/>
            <a:r>
              <a:rPr lang="it-IT" dirty="0"/>
              <a:t>Titolo</a:t>
            </a:r>
          </a:p>
        </p:txBody>
      </p:sp>
    </p:spTree>
    <p:extLst>
      <p:ext uri="{BB962C8B-B14F-4D97-AF65-F5344CB8AC3E}">
        <p14:creationId xmlns:p14="http://schemas.microsoft.com/office/powerpoint/2010/main" val="15035105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igura a mano libera: Forma 28">
            <a:extLst>
              <a:ext uri="{FF2B5EF4-FFF2-40B4-BE49-F238E27FC236}">
                <a16:creationId xmlns="" xmlns:a16="http://schemas.microsoft.com/office/drawing/2014/main" id="{F8AB0F04-910C-4647-AE1C-177C66B50038}"/>
              </a:ext>
            </a:extLst>
          </p:cNvPr>
          <p:cNvSpPr/>
          <p:nvPr userDrawn="1"/>
        </p:nvSpPr>
        <p:spPr>
          <a:xfrm rot="4308689">
            <a:off x="8139110" y="-52404"/>
            <a:ext cx="648657" cy="777553"/>
          </a:xfrm>
          <a:custGeom>
            <a:avLst/>
            <a:gdLst>
              <a:gd name="connsiteX0" fmla="*/ 0 w 648657"/>
              <a:gd name="connsiteY0" fmla="*/ 777553 h 777553"/>
              <a:gd name="connsiteX1" fmla="*/ 255474 w 648657"/>
              <a:gd name="connsiteY1" fmla="*/ 0 h 777553"/>
              <a:gd name="connsiteX2" fmla="*/ 648657 w 648657"/>
              <a:gd name="connsiteY2" fmla="*/ 713937 h 777553"/>
              <a:gd name="connsiteX3" fmla="*/ 0 w 648657"/>
              <a:gd name="connsiteY3" fmla="*/ 777553 h 777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8657" h="777553">
                <a:moveTo>
                  <a:pt x="0" y="777553"/>
                </a:moveTo>
                <a:lnTo>
                  <a:pt x="255474" y="0"/>
                </a:lnTo>
                <a:lnTo>
                  <a:pt x="648657" y="713937"/>
                </a:lnTo>
                <a:lnTo>
                  <a:pt x="0" y="777553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7" name="Figura a mano libera: Forma 26">
            <a:extLst>
              <a:ext uri="{FF2B5EF4-FFF2-40B4-BE49-F238E27FC236}">
                <a16:creationId xmlns="" xmlns:a16="http://schemas.microsoft.com/office/drawing/2014/main" id="{3E72A672-7789-4744-A4CB-D177B890FDE6}"/>
              </a:ext>
            </a:extLst>
          </p:cNvPr>
          <p:cNvSpPr/>
          <p:nvPr userDrawn="1"/>
        </p:nvSpPr>
        <p:spPr>
          <a:xfrm rot="4308689">
            <a:off x="8878526" y="-532562"/>
            <a:ext cx="3571215" cy="3737093"/>
          </a:xfrm>
          <a:custGeom>
            <a:avLst/>
            <a:gdLst>
              <a:gd name="connsiteX0" fmla="*/ 0 w 3571215"/>
              <a:gd name="connsiteY0" fmla="*/ 3023156 h 3737093"/>
              <a:gd name="connsiteX1" fmla="*/ 993291 w 3571215"/>
              <a:gd name="connsiteY1" fmla="*/ 0 h 3737093"/>
              <a:gd name="connsiteX2" fmla="*/ 3571215 w 3571215"/>
              <a:gd name="connsiteY2" fmla="*/ 847006 h 3737093"/>
              <a:gd name="connsiteX3" fmla="*/ 1392370 w 3571215"/>
              <a:gd name="connsiteY3" fmla="*/ 3639100 h 3737093"/>
              <a:gd name="connsiteX4" fmla="*/ 393183 w 3571215"/>
              <a:gd name="connsiteY4" fmla="*/ 3737093 h 3737093"/>
              <a:gd name="connsiteX5" fmla="*/ 0 w 3571215"/>
              <a:gd name="connsiteY5" fmla="*/ 3023156 h 3737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71215" h="3737093">
                <a:moveTo>
                  <a:pt x="0" y="3023156"/>
                </a:moveTo>
                <a:lnTo>
                  <a:pt x="993291" y="0"/>
                </a:lnTo>
                <a:lnTo>
                  <a:pt x="3571215" y="847006"/>
                </a:lnTo>
                <a:lnTo>
                  <a:pt x="1392370" y="3639100"/>
                </a:lnTo>
                <a:lnTo>
                  <a:pt x="393183" y="3737093"/>
                </a:lnTo>
                <a:lnTo>
                  <a:pt x="0" y="3023156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" name="Titolo 1">
            <a:extLst>
              <a:ext uri="{FF2B5EF4-FFF2-40B4-BE49-F238E27FC236}">
                <a16:creationId xmlns=""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="" xmlns:a16="http://schemas.microsoft.com/office/drawing/2014/main" id="{29E5E346-F307-4307-949D-77CDB6E657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="" xmlns:a16="http://schemas.microsoft.com/office/drawing/2014/main" id="{BB4446C0-A637-4726-88A6-815A6AB63B9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  <p:sp>
        <p:nvSpPr>
          <p:cNvPr id="14" name="Figura a mano libera: Forma 13">
            <a:extLst>
              <a:ext uri="{FF2B5EF4-FFF2-40B4-BE49-F238E27FC236}">
                <a16:creationId xmlns="" xmlns:a16="http://schemas.microsoft.com/office/drawing/2014/main" id="{0C7CDA8E-8D79-474E-8278-7D77C867E238}"/>
              </a:ext>
            </a:extLst>
          </p:cNvPr>
          <p:cNvSpPr/>
          <p:nvPr userDrawn="1"/>
        </p:nvSpPr>
        <p:spPr>
          <a:xfrm rot="4308689">
            <a:off x="9191192" y="1651650"/>
            <a:ext cx="1980696" cy="2066510"/>
          </a:xfrm>
          <a:custGeom>
            <a:avLst/>
            <a:gdLst>
              <a:gd name="connsiteX0" fmla="*/ 0 w 1980696"/>
              <a:gd name="connsiteY0" fmla="*/ 2066510 h 2066510"/>
              <a:gd name="connsiteX1" fmla="*/ 1138078 w 1980696"/>
              <a:gd name="connsiteY1" fmla="*/ 0 h 2066510"/>
              <a:gd name="connsiteX2" fmla="*/ 1980696 w 1980696"/>
              <a:gd name="connsiteY2" fmla="*/ 1530016 h 2066510"/>
              <a:gd name="connsiteX3" fmla="*/ 1459417 w 1980696"/>
              <a:gd name="connsiteY3" fmla="*/ 2066510 h 20665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0696" h="2066510">
                <a:moveTo>
                  <a:pt x="0" y="2066510"/>
                </a:moveTo>
                <a:lnTo>
                  <a:pt x="1138078" y="0"/>
                </a:lnTo>
                <a:lnTo>
                  <a:pt x="1980696" y="1530016"/>
                </a:lnTo>
                <a:lnTo>
                  <a:pt x="1459417" y="206651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19" name="Figura a mano libera: Forma 18">
            <a:extLst>
              <a:ext uri="{FF2B5EF4-FFF2-40B4-BE49-F238E27FC236}">
                <a16:creationId xmlns="" xmlns:a16="http://schemas.microsoft.com/office/drawing/2014/main" id="{ABD99355-65C1-4211-9E82-3D41ACE0AE17}"/>
              </a:ext>
            </a:extLst>
          </p:cNvPr>
          <p:cNvSpPr/>
          <p:nvPr userDrawn="1"/>
        </p:nvSpPr>
        <p:spPr>
          <a:xfrm rot="13830869">
            <a:off x="9457431" y="3977898"/>
            <a:ext cx="346713" cy="206124"/>
          </a:xfrm>
          <a:custGeom>
            <a:avLst/>
            <a:gdLst>
              <a:gd name="connsiteX0" fmla="*/ 346713 w 346713"/>
              <a:gd name="connsiteY0" fmla="*/ 206124 h 206124"/>
              <a:gd name="connsiteX1" fmla="*/ 0 w 346713"/>
              <a:gd name="connsiteY1" fmla="*/ 206124 h 206124"/>
              <a:gd name="connsiteX2" fmla="*/ 86666 w 346713"/>
              <a:gd name="connsiteY2" fmla="*/ 0 h 206124"/>
              <a:gd name="connsiteX3" fmla="*/ 346713 w 346713"/>
              <a:gd name="connsiteY3" fmla="*/ 206124 h 2061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6713" h="206124">
                <a:moveTo>
                  <a:pt x="346713" y="206124"/>
                </a:moveTo>
                <a:lnTo>
                  <a:pt x="0" y="206124"/>
                </a:lnTo>
                <a:lnTo>
                  <a:pt x="86666" y="0"/>
                </a:lnTo>
                <a:lnTo>
                  <a:pt x="346713" y="20612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18" name="Figura a mano libera: Forma 17">
            <a:extLst>
              <a:ext uri="{FF2B5EF4-FFF2-40B4-BE49-F238E27FC236}">
                <a16:creationId xmlns="" xmlns:a16="http://schemas.microsoft.com/office/drawing/2014/main" id="{F459E701-5FEF-4918-8F3A-04E29BF09009}"/>
              </a:ext>
            </a:extLst>
          </p:cNvPr>
          <p:cNvSpPr/>
          <p:nvPr userDrawn="1"/>
        </p:nvSpPr>
        <p:spPr>
          <a:xfrm rot="12431080">
            <a:off x="9528615" y="3713859"/>
            <a:ext cx="710669" cy="335543"/>
          </a:xfrm>
          <a:custGeom>
            <a:avLst/>
            <a:gdLst>
              <a:gd name="connsiteX0" fmla="*/ 710669 w 710669"/>
              <a:gd name="connsiteY0" fmla="*/ 176660 h 335543"/>
              <a:gd name="connsiteX1" fmla="*/ 0 w 710669"/>
              <a:gd name="connsiteY1" fmla="*/ 335543 h 335543"/>
              <a:gd name="connsiteX2" fmla="*/ 141082 w 710669"/>
              <a:gd name="connsiteY2" fmla="*/ 0 h 335543"/>
              <a:gd name="connsiteX3" fmla="*/ 487795 w 710669"/>
              <a:gd name="connsiteY3" fmla="*/ 0 h 335543"/>
              <a:gd name="connsiteX4" fmla="*/ 710669 w 710669"/>
              <a:gd name="connsiteY4" fmla="*/ 176660 h 335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0669" h="335543">
                <a:moveTo>
                  <a:pt x="710669" y="176660"/>
                </a:moveTo>
                <a:lnTo>
                  <a:pt x="0" y="335543"/>
                </a:lnTo>
                <a:lnTo>
                  <a:pt x="141082" y="0"/>
                </a:lnTo>
                <a:lnTo>
                  <a:pt x="487795" y="0"/>
                </a:lnTo>
                <a:lnTo>
                  <a:pt x="710669" y="17666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0" name="Figura a mano libera: Forma 19">
            <a:extLst>
              <a:ext uri="{FF2B5EF4-FFF2-40B4-BE49-F238E27FC236}">
                <a16:creationId xmlns="" xmlns:a16="http://schemas.microsoft.com/office/drawing/2014/main" id="{8550A0A6-1197-4153-9800-69D58909D0C7}"/>
              </a:ext>
            </a:extLst>
          </p:cNvPr>
          <p:cNvSpPr/>
          <p:nvPr userDrawn="1"/>
        </p:nvSpPr>
        <p:spPr>
          <a:xfrm rot="4308689">
            <a:off x="8785444" y="1075879"/>
            <a:ext cx="1246227" cy="1580187"/>
          </a:xfrm>
          <a:custGeom>
            <a:avLst/>
            <a:gdLst>
              <a:gd name="connsiteX0" fmla="*/ 0 w 1980696"/>
              <a:gd name="connsiteY0" fmla="*/ 2066510 h 2066510"/>
              <a:gd name="connsiteX1" fmla="*/ 1138078 w 1980696"/>
              <a:gd name="connsiteY1" fmla="*/ 0 h 2066510"/>
              <a:gd name="connsiteX2" fmla="*/ 1980696 w 1980696"/>
              <a:gd name="connsiteY2" fmla="*/ 1530016 h 2066510"/>
              <a:gd name="connsiteX3" fmla="*/ 1459417 w 1980696"/>
              <a:gd name="connsiteY3" fmla="*/ 2066510 h 2066510"/>
              <a:gd name="connsiteX0" fmla="*/ 0 w 1980696"/>
              <a:gd name="connsiteY0" fmla="*/ 1680311 h 1680311"/>
              <a:gd name="connsiteX1" fmla="*/ 1337031 w 1980696"/>
              <a:gd name="connsiteY1" fmla="*/ 0 h 1680311"/>
              <a:gd name="connsiteX2" fmla="*/ 1980696 w 1980696"/>
              <a:gd name="connsiteY2" fmla="*/ 1143817 h 1680311"/>
              <a:gd name="connsiteX3" fmla="*/ 1459417 w 1980696"/>
              <a:gd name="connsiteY3" fmla="*/ 1680311 h 1680311"/>
              <a:gd name="connsiteX4" fmla="*/ 0 w 1980696"/>
              <a:gd name="connsiteY4" fmla="*/ 1680311 h 1680311"/>
              <a:gd name="connsiteX0" fmla="*/ 0 w 1459417"/>
              <a:gd name="connsiteY0" fmla="*/ 1680311 h 1680311"/>
              <a:gd name="connsiteX1" fmla="*/ 1337031 w 1459417"/>
              <a:gd name="connsiteY1" fmla="*/ 0 h 1680311"/>
              <a:gd name="connsiteX2" fmla="*/ 1360698 w 1459417"/>
              <a:gd name="connsiteY2" fmla="*/ 208215 h 1680311"/>
              <a:gd name="connsiteX3" fmla="*/ 1459417 w 1459417"/>
              <a:gd name="connsiteY3" fmla="*/ 1680311 h 1680311"/>
              <a:gd name="connsiteX4" fmla="*/ 0 w 1459417"/>
              <a:gd name="connsiteY4" fmla="*/ 1680311 h 1680311"/>
              <a:gd name="connsiteX0" fmla="*/ 0 w 1360698"/>
              <a:gd name="connsiteY0" fmla="*/ 1680311 h 1688402"/>
              <a:gd name="connsiteX1" fmla="*/ 1337031 w 1360698"/>
              <a:gd name="connsiteY1" fmla="*/ 0 h 1688402"/>
              <a:gd name="connsiteX2" fmla="*/ 1360698 w 1360698"/>
              <a:gd name="connsiteY2" fmla="*/ 208215 h 1688402"/>
              <a:gd name="connsiteX3" fmla="*/ 278710 w 1360698"/>
              <a:gd name="connsiteY3" fmla="*/ 1688402 h 1688402"/>
              <a:gd name="connsiteX4" fmla="*/ 0 w 1360698"/>
              <a:gd name="connsiteY4" fmla="*/ 1680311 h 1688402"/>
              <a:gd name="connsiteX0" fmla="*/ 0 w 1360698"/>
              <a:gd name="connsiteY0" fmla="*/ 1680311 h 1698354"/>
              <a:gd name="connsiteX1" fmla="*/ 1337031 w 1360698"/>
              <a:gd name="connsiteY1" fmla="*/ 0 h 1698354"/>
              <a:gd name="connsiteX2" fmla="*/ 1360698 w 1360698"/>
              <a:gd name="connsiteY2" fmla="*/ 208215 h 1698354"/>
              <a:gd name="connsiteX3" fmla="*/ 415804 w 1360698"/>
              <a:gd name="connsiteY3" fmla="*/ 1698354 h 1698354"/>
              <a:gd name="connsiteX4" fmla="*/ 0 w 1360698"/>
              <a:gd name="connsiteY4" fmla="*/ 1680311 h 1698354"/>
              <a:gd name="connsiteX0" fmla="*/ 0 w 1360698"/>
              <a:gd name="connsiteY0" fmla="*/ 1556337 h 1574380"/>
              <a:gd name="connsiteX1" fmla="*/ 1226116 w 1360698"/>
              <a:gd name="connsiteY1" fmla="*/ 0 h 1574380"/>
              <a:gd name="connsiteX2" fmla="*/ 1360698 w 1360698"/>
              <a:gd name="connsiteY2" fmla="*/ 84241 h 1574380"/>
              <a:gd name="connsiteX3" fmla="*/ 415804 w 1360698"/>
              <a:gd name="connsiteY3" fmla="*/ 1574380 h 1574380"/>
              <a:gd name="connsiteX4" fmla="*/ 0 w 1360698"/>
              <a:gd name="connsiteY4" fmla="*/ 1556337 h 1574380"/>
              <a:gd name="connsiteX0" fmla="*/ 0 w 1303560"/>
              <a:gd name="connsiteY0" fmla="*/ 1556337 h 1574380"/>
              <a:gd name="connsiteX1" fmla="*/ 1226116 w 1303560"/>
              <a:gd name="connsiteY1" fmla="*/ 0 h 1574380"/>
              <a:gd name="connsiteX2" fmla="*/ 1303560 w 1303560"/>
              <a:gd name="connsiteY2" fmla="*/ 105569 h 1574380"/>
              <a:gd name="connsiteX3" fmla="*/ 415804 w 1303560"/>
              <a:gd name="connsiteY3" fmla="*/ 1574380 h 1574380"/>
              <a:gd name="connsiteX4" fmla="*/ 0 w 1303560"/>
              <a:gd name="connsiteY4" fmla="*/ 1556337 h 1574380"/>
              <a:gd name="connsiteX0" fmla="*/ 0 w 1246227"/>
              <a:gd name="connsiteY0" fmla="*/ 1580187 h 1580187"/>
              <a:gd name="connsiteX1" fmla="*/ 1168783 w 1246227"/>
              <a:gd name="connsiteY1" fmla="*/ 0 h 1580187"/>
              <a:gd name="connsiteX2" fmla="*/ 1246227 w 1246227"/>
              <a:gd name="connsiteY2" fmla="*/ 105569 h 1580187"/>
              <a:gd name="connsiteX3" fmla="*/ 358471 w 1246227"/>
              <a:gd name="connsiteY3" fmla="*/ 1574380 h 1580187"/>
              <a:gd name="connsiteX4" fmla="*/ 0 w 1246227"/>
              <a:gd name="connsiteY4" fmla="*/ 1580187 h 1580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46227" h="1580187">
                <a:moveTo>
                  <a:pt x="0" y="1580187"/>
                </a:moveTo>
                <a:lnTo>
                  <a:pt x="1168783" y="0"/>
                </a:lnTo>
                <a:lnTo>
                  <a:pt x="1246227" y="105569"/>
                </a:lnTo>
                <a:lnTo>
                  <a:pt x="358471" y="1574380"/>
                </a:lnTo>
                <a:lnTo>
                  <a:pt x="0" y="1580187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4" name="Figura a mano libera: Forma 23">
            <a:extLst>
              <a:ext uri="{FF2B5EF4-FFF2-40B4-BE49-F238E27FC236}">
                <a16:creationId xmlns="" xmlns:a16="http://schemas.microsoft.com/office/drawing/2014/main" id="{4F0A2415-21FA-4B06-89CA-A379C8C2E262}"/>
              </a:ext>
            </a:extLst>
          </p:cNvPr>
          <p:cNvSpPr/>
          <p:nvPr userDrawn="1"/>
        </p:nvSpPr>
        <p:spPr>
          <a:xfrm rot="17193105">
            <a:off x="11374788" y="2846425"/>
            <a:ext cx="243160" cy="406553"/>
          </a:xfrm>
          <a:custGeom>
            <a:avLst/>
            <a:gdLst>
              <a:gd name="connsiteX0" fmla="*/ 243160 w 243160"/>
              <a:gd name="connsiteY0" fmla="*/ 342071 h 406553"/>
              <a:gd name="connsiteX1" fmla="*/ 156493 w 243160"/>
              <a:gd name="connsiteY1" fmla="*/ 406553 h 406553"/>
              <a:gd name="connsiteX2" fmla="*/ 0 w 243160"/>
              <a:gd name="connsiteY2" fmla="*/ 0 h 406553"/>
              <a:gd name="connsiteX3" fmla="*/ 243160 w 243160"/>
              <a:gd name="connsiteY3" fmla="*/ 342071 h 406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3160" h="406553">
                <a:moveTo>
                  <a:pt x="243160" y="342071"/>
                </a:moveTo>
                <a:lnTo>
                  <a:pt x="156493" y="406553"/>
                </a:lnTo>
                <a:lnTo>
                  <a:pt x="0" y="0"/>
                </a:lnTo>
                <a:lnTo>
                  <a:pt x="243160" y="34207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3" name="Figura a mano libera: Forma 22">
            <a:extLst>
              <a:ext uri="{FF2B5EF4-FFF2-40B4-BE49-F238E27FC236}">
                <a16:creationId xmlns="" xmlns:a16="http://schemas.microsoft.com/office/drawing/2014/main" id="{FF9CE8FE-77D6-45E0-BBF7-78F07AC29771}"/>
              </a:ext>
            </a:extLst>
          </p:cNvPr>
          <p:cNvSpPr/>
          <p:nvPr userDrawn="1"/>
        </p:nvSpPr>
        <p:spPr>
          <a:xfrm rot="17193105">
            <a:off x="10879052" y="2627354"/>
            <a:ext cx="692798" cy="510610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64876" y="168539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13" name="Segnaposto testo 8">
            <a:extLst>
              <a:ext uri="{FF2B5EF4-FFF2-40B4-BE49-F238E27FC236}">
                <a16:creationId xmlns="" xmlns:a16="http://schemas.microsoft.com/office/drawing/2014/main" id="{37BBBFC2-32EB-4335-9980-A7CF236703B3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31800" y="1080000"/>
            <a:ext cx="11339513" cy="276561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it-IT" dirty="0"/>
              <a:t>Intestazione secondaria</a:t>
            </a:r>
          </a:p>
        </p:txBody>
      </p:sp>
    </p:spTree>
    <p:extLst>
      <p:ext uri="{BB962C8B-B14F-4D97-AF65-F5344CB8AC3E}">
        <p14:creationId xmlns:p14="http://schemas.microsoft.com/office/powerpoint/2010/main" val="15058552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igura a mano libera: Forma 14">
            <a:extLst>
              <a:ext uri="{FF2B5EF4-FFF2-40B4-BE49-F238E27FC236}">
                <a16:creationId xmlns="" xmlns:a16="http://schemas.microsoft.com/office/drawing/2014/main" id="{B29137C9-7B18-454C-AB56-2B4631DFE59D}"/>
              </a:ext>
            </a:extLst>
          </p:cNvPr>
          <p:cNvSpPr/>
          <p:nvPr userDrawn="1"/>
        </p:nvSpPr>
        <p:spPr>
          <a:xfrm rot="14199158">
            <a:off x="10161654" y="-236402"/>
            <a:ext cx="1957093" cy="1399810"/>
          </a:xfrm>
          <a:custGeom>
            <a:avLst/>
            <a:gdLst>
              <a:gd name="connsiteX0" fmla="*/ 0 w 3571215"/>
              <a:gd name="connsiteY0" fmla="*/ 3023156 h 3737093"/>
              <a:gd name="connsiteX1" fmla="*/ 993291 w 3571215"/>
              <a:gd name="connsiteY1" fmla="*/ 0 h 3737093"/>
              <a:gd name="connsiteX2" fmla="*/ 3571215 w 3571215"/>
              <a:gd name="connsiteY2" fmla="*/ 847006 h 3737093"/>
              <a:gd name="connsiteX3" fmla="*/ 1392370 w 3571215"/>
              <a:gd name="connsiteY3" fmla="*/ 3639100 h 3737093"/>
              <a:gd name="connsiteX4" fmla="*/ 393183 w 3571215"/>
              <a:gd name="connsiteY4" fmla="*/ 3737093 h 3737093"/>
              <a:gd name="connsiteX5" fmla="*/ 0 w 3571215"/>
              <a:gd name="connsiteY5" fmla="*/ 3023156 h 3737093"/>
              <a:gd name="connsiteX0" fmla="*/ 0 w 3571215"/>
              <a:gd name="connsiteY0" fmla="*/ 2176150 h 2890087"/>
              <a:gd name="connsiteX1" fmla="*/ 2472666 w 3571215"/>
              <a:gd name="connsiteY1" fmla="*/ 36067 h 2890087"/>
              <a:gd name="connsiteX2" fmla="*/ 3571215 w 3571215"/>
              <a:gd name="connsiteY2" fmla="*/ 0 h 2890087"/>
              <a:gd name="connsiteX3" fmla="*/ 1392370 w 3571215"/>
              <a:gd name="connsiteY3" fmla="*/ 2792094 h 2890087"/>
              <a:gd name="connsiteX4" fmla="*/ 393183 w 3571215"/>
              <a:gd name="connsiteY4" fmla="*/ 2890087 h 2890087"/>
              <a:gd name="connsiteX5" fmla="*/ 0 w 3571215"/>
              <a:gd name="connsiteY5" fmla="*/ 2176150 h 2890087"/>
              <a:gd name="connsiteX0" fmla="*/ 0 w 3571215"/>
              <a:gd name="connsiteY0" fmla="*/ 2176150 h 2890087"/>
              <a:gd name="connsiteX1" fmla="*/ 2472666 w 3571215"/>
              <a:gd name="connsiteY1" fmla="*/ 36067 h 2890087"/>
              <a:gd name="connsiteX2" fmla="*/ 3571215 w 3571215"/>
              <a:gd name="connsiteY2" fmla="*/ 0 h 2890087"/>
              <a:gd name="connsiteX3" fmla="*/ 2626822 w 3571215"/>
              <a:gd name="connsiteY3" fmla="*/ 1399810 h 2890087"/>
              <a:gd name="connsiteX4" fmla="*/ 393183 w 3571215"/>
              <a:gd name="connsiteY4" fmla="*/ 2890087 h 2890087"/>
              <a:gd name="connsiteX5" fmla="*/ 0 w 3571215"/>
              <a:gd name="connsiteY5" fmla="*/ 2176150 h 2890087"/>
              <a:gd name="connsiteX0" fmla="*/ 0 w 3571215"/>
              <a:gd name="connsiteY0" fmla="*/ 2176150 h 2176150"/>
              <a:gd name="connsiteX1" fmla="*/ 2472666 w 3571215"/>
              <a:gd name="connsiteY1" fmla="*/ 36067 h 2176150"/>
              <a:gd name="connsiteX2" fmla="*/ 3571215 w 3571215"/>
              <a:gd name="connsiteY2" fmla="*/ 0 h 2176150"/>
              <a:gd name="connsiteX3" fmla="*/ 2626822 w 3571215"/>
              <a:gd name="connsiteY3" fmla="*/ 1399810 h 2176150"/>
              <a:gd name="connsiteX4" fmla="*/ 2309686 w 3571215"/>
              <a:gd name="connsiteY4" fmla="*/ 820126 h 2176150"/>
              <a:gd name="connsiteX5" fmla="*/ 0 w 3571215"/>
              <a:gd name="connsiteY5" fmla="*/ 2176150 h 2176150"/>
              <a:gd name="connsiteX0" fmla="*/ 0 w 1957093"/>
              <a:gd name="connsiteY0" fmla="*/ 318772 h 1399810"/>
              <a:gd name="connsiteX1" fmla="*/ 858544 w 1957093"/>
              <a:gd name="connsiteY1" fmla="*/ 36067 h 1399810"/>
              <a:gd name="connsiteX2" fmla="*/ 1957093 w 1957093"/>
              <a:gd name="connsiteY2" fmla="*/ 0 h 1399810"/>
              <a:gd name="connsiteX3" fmla="*/ 1012700 w 1957093"/>
              <a:gd name="connsiteY3" fmla="*/ 1399810 h 1399810"/>
              <a:gd name="connsiteX4" fmla="*/ 695564 w 1957093"/>
              <a:gd name="connsiteY4" fmla="*/ 820126 h 1399810"/>
              <a:gd name="connsiteX5" fmla="*/ 0 w 1957093"/>
              <a:gd name="connsiteY5" fmla="*/ 318772 h 1399810"/>
              <a:gd name="connsiteX0" fmla="*/ 0 w 1957093"/>
              <a:gd name="connsiteY0" fmla="*/ 318772 h 1399810"/>
              <a:gd name="connsiteX1" fmla="*/ 858544 w 1957093"/>
              <a:gd name="connsiteY1" fmla="*/ 36067 h 1399810"/>
              <a:gd name="connsiteX2" fmla="*/ 1957093 w 1957093"/>
              <a:gd name="connsiteY2" fmla="*/ 0 h 1399810"/>
              <a:gd name="connsiteX3" fmla="*/ 1012700 w 1957093"/>
              <a:gd name="connsiteY3" fmla="*/ 1399810 h 1399810"/>
              <a:gd name="connsiteX4" fmla="*/ 172487 w 1957093"/>
              <a:gd name="connsiteY4" fmla="*/ 1221089 h 1399810"/>
              <a:gd name="connsiteX5" fmla="*/ 0 w 1957093"/>
              <a:gd name="connsiteY5" fmla="*/ 318772 h 1399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57093" h="1399810">
                <a:moveTo>
                  <a:pt x="0" y="318772"/>
                </a:moveTo>
                <a:lnTo>
                  <a:pt x="858544" y="36067"/>
                </a:lnTo>
                <a:lnTo>
                  <a:pt x="1957093" y="0"/>
                </a:lnTo>
                <a:lnTo>
                  <a:pt x="1012700" y="1399810"/>
                </a:lnTo>
                <a:lnTo>
                  <a:pt x="172487" y="1221089"/>
                </a:lnTo>
                <a:lnTo>
                  <a:pt x="0" y="31877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14" name="Figura a mano libera: Forma 13">
            <a:extLst>
              <a:ext uri="{FF2B5EF4-FFF2-40B4-BE49-F238E27FC236}">
                <a16:creationId xmlns="" xmlns:a16="http://schemas.microsoft.com/office/drawing/2014/main" id="{0C7CDA8E-8D79-474E-8278-7D77C867E238}"/>
              </a:ext>
            </a:extLst>
          </p:cNvPr>
          <p:cNvSpPr/>
          <p:nvPr userDrawn="1"/>
        </p:nvSpPr>
        <p:spPr>
          <a:xfrm rot="6973557">
            <a:off x="9799840" y="198216"/>
            <a:ext cx="748251" cy="780669"/>
          </a:xfrm>
          <a:custGeom>
            <a:avLst/>
            <a:gdLst>
              <a:gd name="connsiteX0" fmla="*/ 0 w 1980696"/>
              <a:gd name="connsiteY0" fmla="*/ 2066510 h 2066510"/>
              <a:gd name="connsiteX1" fmla="*/ 1138078 w 1980696"/>
              <a:gd name="connsiteY1" fmla="*/ 0 h 2066510"/>
              <a:gd name="connsiteX2" fmla="*/ 1980696 w 1980696"/>
              <a:gd name="connsiteY2" fmla="*/ 1530016 h 2066510"/>
              <a:gd name="connsiteX3" fmla="*/ 1459417 w 1980696"/>
              <a:gd name="connsiteY3" fmla="*/ 2066510 h 20665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0696" h="2066510">
                <a:moveTo>
                  <a:pt x="0" y="2066510"/>
                </a:moveTo>
                <a:lnTo>
                  <a:pt x="1138078" y="0"/>
                </a:lnTo>
                <a:lnTo>
                  <a:pt x="1980696" y="1530016"/>
                </a:lnTo>
                <a:lnTo>
                  <a:pt x="1459417" y="206651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" name="Titolo 1">
            <a:extLst>
              <a:ext uri="{FF2B5EF4-FFF2-40B4-BE49-F238E27FC236}">
                <a16:creationId xmlns=""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="" xmlns:a16="http://schemas.microsoft.com/office/drawing/2014/main" id="{29E5E346-F307-4307-949D-77CDB6E657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="" xmlns:a16="http://schemas.microsoft.com/office/drawing/2014/main" id="{BB4446C0-A637-4726-88A6-815A6AB63B9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  <p:sp>
        <p:nvSpPr>
          <p:cNvPr id="24" name="Figura a mano libera: Forma 23">
            <a:extLst>
              <a:ext uri="{FF2B5EF4-FFF2-40B4-BE49-F238E27FC236}">
                <a16:creationId xmlns="" xmlns:a16="http://schemas.microsoft.com/office/drawing/2014/main" id="{4F0A2415-21FA-4B06-89CA-A379C8C2E262}"/>
              </a:ext>
            </a:extLst>
          </p:cNvPr>
          <p:cNvSpPr/>
          <p:nvPr userDrawn="1"/>
        </p:nvSpPr>
        <p:spPr>
          <a:xfrm rot="5483574">
            <a:off x="9854193" y="808595"/>
            <a:ext cx="243160" cy="406553"/>
          </a:xfrm>
          <a:custGeom>
            <a:avLst/>
            <a:gdLst>
              <a:gd name="connsiteX0" fmla="*/ 243160 w 243160"/>
              <a:gd name="connsiteY0" fmla="*/ 342071 h 406553"/>
              <a:gd name="connsiteX1" fmla="*/ 156493 w 243160"/>
              <a:gd name="connsiteY1" fmla="*/ 406553 h 406553"/>
              <a:gd name="connsiteX2" fmla="*/ 0 w 243160"/>
              <a:gd name="connsiteY2" fmla="*/ 0 h 406553"/>
              <a:gd name="connsiteX3" fmla="*/ 243160 w 243160"/>
              <a:gd name="connsiteY3" fmla="*/ 342071 h 406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3160" h="406553">
                <a:moveTo>
                  <a:pt x="243160" y="342071"/>
                </a:moveTo>
                <a:lnTo>
                  <a:pt x="156493" y="406553"/>
                </a:lnTo>
                <a:lnTo>
                  <a:pt x="0" y="0"/>
                </a:lnTo>
                <a:lnTo>
                  <a:pt x="243160" y="34207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2" name="Figura a mano libera: Forma 21">
            <a:extLst>
              <a:ext uri="{FF2B5EF4-FFF2-40B4-BE49-F238E27FC236}">
                <a16:creationId xmlns="" xmlns:a16="http://schemas.microsoft.com/office/drawing/2014/main" id="{9AACAC53-33A6-4BBC-8C68-0C56D0B39F57}"/>
              </a:ext>
            </a:extLst>
          </p:cNvPr>
          <p:cNvSpPr/>
          <p:nvPr userDrawn="1"/>
        </p:nvSpPr>
        <p:spPr>
          <a:xfrm rot="14235708">
            <a:off x="11753205" y="112024"/>
            <a:ext cx="332291" cy="247882"/>
          </a:xfrm>
          <a:custGeom>
            <a:avLst/>
            <a:gdLst>
              <a:gd name="connsiteX0" fmla="*/ 0 w 3571215"/>
              <a:gd name="connsiteY0" fmla="*/ 3023156 h 3737093"/>
              <a:gd name="connsiteX1" fmla="*/ 993291 w 3571215"/>
              <a:gd name="connsiteY1" fmla="*/ 0 h 3737093"/>
              <a:gd name="connsiteX2" fmla="*/ 3571215 w 3571215"/>
              <a:gd name="connsiteY2" fmla="*/ 847006 h 3737093"/>
              <a:gd name="connsiteX3" fmla="*/ 1392370 w 3571215"/>
              <a:gd name="connsiteY3" fmla="*/ 3639100 h 3737093"/>
              <a:gd name="connsiteX4" fmla="*/ 393183 w 3571215"/>
              <a:gd name="connsiteY4" fmla="*/ 3737093 h 3737093"/>
              <a:gd name="connsiteX5" fmla="*/ 0 w 3571215"/>
              <a:gd name="connsiteY5" fmla="*/ 3023156 h 3737093"/>
              <a:gd name="connsiteX0" fmla="*/ 0 w 3571215"/>
              <a:gd name="connsiteY0" fmla="*/ 2176150 h 2890087"/>
              <a:gd name="connsiteX1" fmla="*/ 2472666 w 3571215"/>
              <a:gd name="connsiteY1" fmla="*/ 36067 h 2890087"/>
              <a:gd name="connsiteX2" fmla="*/ 3571215 w 3571215"/>
              <a:gd name="connsiteY2" fmla="*/ 0 h 2890087"/>
              <a:gd name="connsiteX3" fmla="*/ 1392370 w 3571215"/>
              <a:gd name="connsiteY3" fmla="*/ 2792094 h 2890087"/>
              <a:gd name="connsiteX4" fmla="*/ 393183 w 3571215"/>
              <a:gd name="connsiteY4" fmla="*/ 2890087 h 2890087"/>
              <a:gd name="connsiteX5" fmla="*/ 0 w 3571215"/>
              <a:gd name="connsiteY5" fmla="*/ 2176150 h 2890087"/>
              <a:gd name="connsiteX0" fmla="*/ 0 w 3571215"/>
              <a:gd name="connsiteY0" fmla="*/ 2176150 h 2890087"/>
              <a:gd name="connsiteX1" fmla="*/ 2472666 w 3571215"/>
              <a:gd name="connsiteY1" fmla="*/ 36067 h 2890087"/>
              <a:gd name="connsiteX2" fmla="*/ 3571215 w 3571215"/>
              <a:gd name="connsiteY2" fmla="*/ 0 h 2890087"/>
              <a:gd name="connsiteX3" fmla="*/ 2626822 w 3571215"/>
              <a:gd name="connsiteY3" fmla="*/ 1399810 h 2890087"/>
              <a:gd name="connsiteX4" fmla="*/ 393183 w 3571215"/>
              <a:gd name="connsiteY4" fmla="*/ 2890087 h 2890087"/>
              <a:gd name="connsiteX5" fmla="*/ 0 w 3571215"/>
              <a:gd name="connsiteY5" fmla="*/ 2176150 h 2890087"/>
              <a:gd name="connsiteX0" fmla="*/ 0 w 3571215"/>
              <a:gd name="connsiteY0" fmla="*/ 2176150 h 2176150"/>
              <a:gd name="connsiteX1" fmla="*/ 2472666 w 3571215"/>
              <a:gd name="connsiteY1" fmla="*/ 36067 h 2176150"/>
              <a:gd name="connsiteX2" fmla="*/ 3571215 w 3571215"/>
              <a:gd name="connsiteY2" fmla="*/ 0 h 2176150"/>
              <a:gd name="connsiteX3" fmla="*/ 2626822 w 3571215"/>
              <a:gd name="connsiteY3" fmla="*/ 1399810 h 2176150"/>
              <a:gd name="connsiteX4" fmla="*/ 2309686 w 3571215"/>
              <a:gd name="connsiteY4" fmla="*/ 820126 h 2176150"/>
              <a:gd name="connsiteX5" fmla="*/ 0 w 3571215"/>
              <a:gd name="connsiteY5" fmla="*/ 2176150 h 2176150"/>
              <a:gd name="connsiteX0" fmla="*/ 0 w 1957093"/>
              <a:gd name="connsiteY0" fmla="*/ 318772 h 1399810"/>
              <a:gd name="connsiteX1" fmla="*/ 858544 w 1957093"/>
              <a:gd name="connsiteY1" fmla="*/ 36067 h 1399810"/>
              <a:gd name="connsiteX2" fmla="*/ 1957093 w 1957093"/>
              <a:gd name="connsiteY2" fmla="*/ 0 h 1399810"/>
              <a:gd name="connsiteX3" fmla="*/ 1012700 w 1957093"/>
              <a:gd name="connsiteY3" fmla="*/ 1399810 h 1399810"/>
              <a:gd name="connsiteX4" fmla="*/ 695564 w 1957093"/>
              <a:gd name="connsiteY4" fmla="*/ 820126 h 1399810"/>
              <a:gd name="connsiteX5" fmla="*/ 0 w 1957093"/>
              <a:gd name="connsiteY5" fmla="*/ 318772 h 1399810"/>
              <a:gd name="connsiteX0" fmla="*/ 0 w 1957093"/>
              <a:gd name="connsiteY0" fmla="*/ 318772 h 1399810"/>
              <a:gd name="connsiteX1" fmla="*/ 858544 w 1957093"/>
              <a:gd name="connsiteY1" fmla="*/ 36067 h 1399810"/>
              <a:gd name="connsiteX2" fmla="*/ 1957093 w 1957093"/>
              <a:gd name="connsiteY2" fmla="*/ 0 h 1399810"/>
              <a:gd name="connsiteX3" fmla="*/ 1012700 w 1957093"/>
              <a:gd name="connsiteY3" fmla="*/ 1399810 h 1399810"/>
              <a:gd name="connsiteX4" fmla="*/ 172487 w 1957093"/>
              <a:gd name="connsiteY4" fmla="*/ 1221089 h 1399810"/>
              <a:gd name="connsiteX5" fmla="*/ 0 w 1957093"/>
              <a:gd name="connsiteY5" fmla="*/ 318772 h 1399810"/>
              <a:gd name="connsiteX0" fmla="*/ 0 w 1449157"/>
              <a:gd name="connsiteY0" fmla="*/ 282705 h 1363743"/>
              <a:gd name="connsiteX1" fmla="*/ 858544 w 1449157"/>
              <a:gd name="connsiteY1" fmla="*/ 0 h 1363743"/>
              <a:gd name="connsiteX2" fmla="*/ 1449157 w 1449157"/>
              <a:gd name="connsiteY2" fmla="*/ 715834 h 1363743"/>
              <a:gd name="connsiteX3" fmla="*/ 1012700 w 1449157"/>
              <a:gd name="connsiteY3" fmla="*/ 1363743 h 1363743"/>
              <a:gd name="connsiteX4" fmla="*/ 172487 w 1449157"/>
              <a:gd name="connsiteY4" fmla="*/ 1185022 h 1363743"/>
              <a:gd name="connsiteX5" fmla="*/ 0 w 1449157"/>
              <a:gd name="connsiteY5" fmla="*/ 282705 h 1363743"/>
              <a:gd name="connsiteX0" fmla="*/ 0 w 1449157"/>
              <a:gd name="connsiteY0" fmla="*/ 0 h 1081038"/>
              <a:gd name="connsiteX1" fmla="*/ 1449157 w 1449157"/>
              <a:gd name="connsiteY1" fmla="*/ 433129 h 1081038"/>
              <a:gd name="connsiteX2" fmla="*/ 1012700 w 1449157"/>
              <a:gd name="connsiteY2" fmla="*/ 1081038 h 1081038"/>
              <a:gd name="connsiteX3" fmla="*/ 172487 w 1449157"/>
              <a:gd name="connsiteY3" fmla="*/ 902317 h 1081038"/>
              <a:gd name="connsiteX4" fmla="*/ 0 w 1449157"/>
              <a:gd name="connsiteY4" fmla="*/ 0 h 1081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9157" h="1081038">
                <a:moveTo>
                  <a:pt x="0" y="0"/>
                </a:moveTo>
                <a:lnTo>
                  <a:pt x="1449157" y="433129"/>
                </a:lnTo>
                <a:lnTo>
                  <a:pt x="1012700" y="1081038"/>
                </a:lnTo>
                <a:lnTo>
                  <a:pt x="172487" y="90231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5" name="Figura a mano libera: Forma 24">
            <a:extLst>
              <a:ext uri="{FF2B5EF4-FFF2-40B4-BE49-F238E27FC236}">
                <a16:creationId xmlns="" xmlns:a16="http://schemas.microsoft.com/office/drawing/2014/main" id="{ED86A7C4-9F1E-4F96-8AD9-5B75BEE364BE}"/>
              </a:ext>
            </a:extLst>
          </p:cNvPr>
          <p:cNvSpPr/>
          <p:nvPr userDrawn="1"/>
        </p:nvSpPr>
        <p:spPr>
          <a:xfrm rot="13336516">
            <a:off x="10313236" y="1084299"/>
            <a:ext cx="648657" cy="777553"/>
          </a:xfrm>
          <a:custGeom>
            <a:avLst/>
            <a:gdLst>
              <a:gd name="connsiteX0" fmla="*/ 0 w 648657"/>
              <a:gd name="connsiteY0" fmla="*/ 777553 h 777553"/>
              <a:gd name="connsiteX1" fmla="*/ 255474 w 648657"/>
              <a:gd name="connsiteY1" fmla="*/ 0 h 777553"/>
              <a:gd name="connsiteX2" fmla="*/ 648657 w 648657"/>
              <a:gd name="connsiteY2" fmla="*/ 713937 h 777553"/>
              <a:gd name="connsiteX3" fmla="*/ 0 w 648657"/>
              <a:gd name="connsiteY3" fmla="*/ 777553 h 777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8657" h="777553">
                <a:moveTo>
                  <a:pt x="0" y="777553"/>
                </a:moveTo>
                <a:lnTo>
                  <a:pt x="255474" y="0"/>
                </a:lnTo>
                <a:lnTo>
                  <a:pt x="648657" y="713937"/>
                </a:lnTo>
                <a:lnTo>
                  <a:pt x="0" y="777553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6" name="Figura a mano libera: Forma 25">
            <a:extLst>
              <a:ext uri="{FF2B5EF4-FFF2-40B4-BE49-F238E27FC236}">
                <a16:creationId xmlns="" xmlns:a16="http://schemas.microsoft.com/office/drawing/2014/main" id="{B63BFE72-A1DE-4CFE-9B52-553C99D52699}"/>
              </a:ext>
            </a:extLst>
          </p:cNvPr>
          <p:cNvSpPr/>
          <p:nvPr userDrawn="1"/>
        </p:nvSpPr>
        <p:spPr>
          <a:xfrm rot="5738060">
            <a:off x="9844293" y="1032301"/>
            <a:ext cx="692798" cy="510610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64876" y="168539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30" name="Figura a mano libera: Forma 29">
            <a:extLst>
              <a:ext uri="{FF2B5EF4-FFF2-40B4-BE49-F238E27FC236}">
                <a16:creationId xmlns="" xmlns:a16="http://schemas.microsoft.com/office/drawing/2014/main" id="{9C266CD9-D77B-4B4D-8673-531E2784C610}"/>
              </a:ext>
            </a:extLst>
          </p:cNvPr>
          <p:cNvSpPr/>
          <p:nvPr userDrawn="1"/>
        </p:nvSpPr>
        <p:spPr>
          <a:xfrm rot="8291645">
            <a:off x="10081798" y="798094"/>
            <a:ext cx="371360" cy="273702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64876" y="168539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989658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titolo senza elementi grafi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="" xmlns:a16="http://schemas.microsoft.com/office/drawing/2014/main" id="{29E5E346-F307-4307-949D-77CDB6E657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="" xmlns:a16="http://schemas.microsoft.com/office/drawing/2014/main" id="{BB4446C0-A637-4726-88A6-815A6AB63B9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0335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a tito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>
            <a:extLst>
              <a:ext uri="{FF2B5EF4-FFF2-40B4-BE49-F238E27FC236}">
                <a16:creationId xmlns="" xmlns:a16="http://schemas.microsoft.com/office/drawing/2014/main" id="{474E1F0E-A827-4F38-BAAB-5D5831E0813A}"/>
              </a:ext>
            </a:extLst>
          </p:cNvPr>
          <p:cNvSpPr/>
          <p:nvPr userDrawn="1"/>
        </p:nvSpPr>
        <p:spPr>
          <a:xfrm>
            <a:off x="0" y="6771286"/>
            <a:ext cx="12192000" cy="867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9" name="Rettangolo 8">
            <a:extLst>
              <a:ext uri="{FF2B5EF4-FFF2-40B4-BE49-F238E27FC236}">
                <a16:creationId xmlns="" xmlns:a16="http://schemas.microsoft.com/office/drawing/2014/main" id="{1B7D9229-CE8B-44FD-B1E6-2FE619F40B4F}"/>
              </a:ext>
            </a:extLst>
          </p:cNvPr>
          <p:cNvSpPr/>
          <p:nvPr userDrawn="1"/>
        </p:nvSpPr>
        <p:spPr>
          <a:xfrm>
            <a:off x="0" y="0"/>
            <a:ext cx="12192000" cy="867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10" name="Rettangolo 9">
            <a:extLst>
              <a:ext uri="{FF2B5EF4-FFF2-40B4-BE49-F238E27FC236}">
                <a16:creationId xmlns="" xmlns:a16="http://schemas.microsoft.com/office/drawing/2014/main" id="{4683AF15-88E9-4D75-9D5E-7E4924887E91}"/>
              </a:ext>
            </a:extLst>
          </p:cNvPr>
          <p:cNvSpPr/>
          <p:nvPr userDrawn="1"/>
        </p:nvSpPr>
        <p:spPr>
          <a:xfrm rot="5400000">
            <a:off x="-3385643" y="3385642"/>
            <a:ext cx="6858001" cy="867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11" name="Rettangolo 10">
            <a:extLst>
              <a:ext uri="{FF2B5EF4-FFF2-40B4-BE49-F238E27FC236}">
                <a16:creationId xmlns="" xmlns:a16="http://schemas.microsoft.com/office/drawing/2014/main" id="{D3B18E46-480F-48E8-9675-259D3D06A00D}"/>
              </a:ext>
            </a:extLst>
          </p:cNvPr>
          <p:cNvSpPr/>
          <p:nvPr userDrawn="1"/>
        </p:nvSpPr>
        <p:spPr>
          <a:xfrm rot="5400000">
            <a:off x="8719643" y="3385643"/>
            <a:ext cx="6858000" cy="867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32" name="Segnaposto immagine 31">
            <a:extLst>
              <a:ext uri="{FF2B5EF4-FFF2-40B4-BE49-F238E27FC236}">
                <a16:creationId xmlns="" xmlns:a16="http://schemas.microsoft.com/office/drawing/2014/main" id="{6BC25646-06FC-4B3E-A74E-268EB8AEA60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6714" y="86714"/>
            <a:ext cx="6009285" cy="6684572"/>
          </a:xfrm>
          <a:solidFill>
            <a:schemeClr val="bg1">
              <a:lumMod val="85000"/>
            </a:schemeClr>
          </a:solidFill>
        </p:spPr>
        <p:txBody>
          <a:bodyPr lIns="0" tIns="0" rtlCol="0" anchor="ctr"/>
          <a:lstStyle>
            <a:lvl1pPr marL="0" indent="0" algn="ctr">
              <a:buNone/>
              <a:defRPr sz="11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it-IT" dirty="0"/>
              <a:t>Inserire o trascinare l'immagine qui</a:t>
            </a:r>
          </a:p>
        </p:txBody>
      </p:sp>
      <p:sp>
        <p:nvSpPr>
          <p:cNvPr id="2" name="Titolo 1">
            <a:extLst>
              <a:ext uri="{FF2B5EF4-FFF2-40B4-BE49-F238E27FC236}">
                <a16:creationId xmlns=""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95999" y="86714"/>
            <a:ext cx="6009287" cy="4068402"/>
          </a:xfrm>
          <a:solidFill>
            <a:schemeClr val="tx1">
              <a:alpha val="80000"/>
            </a:schemeClr>
          </a:solidFill>
        </p:spPr>
        <p:txBody>
          <a:bodyPr lIns="288000" rIns="432000" bIns="144000" rtlCol="0" anchor="b"/>
          <a:lstStyle>
            <a:lvl1pPr algn="r">
              <a:defRPr sz="4200" spc="-150">
                <a:solidFill>
                  <a:schemeClr val="bg1"/>
                </a:solidFill>
              </a:defRPr>
            </a:lvl1pPr>
          </a:lstStyle>
          <a:p>
            <a:pPr rtl="0"/>
            <a:r>
              <a:rPr lang="it-IT" dirty="0"/>
              <a:t>Fare clic per modificare </a:t>
            </a:r>
            <a:br>
              <a:rPr lang="it-IT" dirty="0"/>
            </a:br>
            <a:r>
              <a:rPr lang="it-IT" dirty="0"/>
              <a:t>lo stile del titolo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=""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5999" y="4152672"/>
            <a:ext cx="6009287" cy="1818422"/>
          </a:xfrm>
          <a:solidFill>
            <a:schemeClr val="bg1">
              <a:lumMod val="95000"/>
              <a:alpha val="80000"/>
            </a:schemeClr>
          </a:solidFill>
        </p:spPr>
        <p:txBody>
          <a:bodyPr lIns="288000" tIns="144000" rIns="432000" rtlCol="0"/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it-IT"/>
              <a:t>Fare clic per modificare lo stile del sottotitolo dello schema</a:t>
            </a:r>
            <a:endParaRPr lang="it-IT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="" xmlns:a16="http://schemas.microsoft.com/office/drawing/2014/main" id="{B9994FE7-F6B5-D34D-B846-52B81F6F601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  <p:sp>
        <p:nvSpPr>
          <p:cNvPr id="6" name="Casella di testo 5">
            <a:extLst>
              <a:ext uri="{FF2B5EF4-FFF2-40B4-BE49-F238E27FC236}">
                <a16:creationId xmlns="" xmlns:a16="http://schemas.microsoft.com/office/drawing/2014/main" id="{6989E631-FFE0-4842-9C8D-2977AD46DA07}"/>
              </a:ext>
            </a:extLst>
          </p:cNvPr>
          <p:cNvSpPr txBox="1"/>
          <p:nvPr userDrawn="1"/>
        </p:nvSpPr>
        <p:spPr>
          <a:xfrm>
            <a:off x="5861957" y="661307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l" rtl="0"/>
            <a:endParaRPr lang="it-IT" sz="12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04743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magine grande e test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4000" y="3517901"/>
            <a:ext cx="6012000" cy="1409700"/>
          </a:xfrm>
          <a:solidFill>
            <a:schemeClr val="tx1"/>
          </a:solidFill>
        </p:spPr>
        <p:txBody>
          <a:bodyPr lIns="288000" rIns="432000" bIns="144000" rtlCol="0" anchor="b"/>
          <a:lstStyle>
            <a:lvl1pPr algn="r">
              <a:defRPr sz="4000" spc="-150">
                <a:solidFill>
                  <a:schemeClr val="bg1"/>
                </a:solidFill>
              </a:defRPr>
            </a:lvl1pPr>
          </a:lstStyle>
          <a:p>
            <a:pPr rtl="0"/>
            <a:r>
              <a:rPr lang="it-IT" dirty="0"/>
              <a:t>Fare clic per modificare </a:t>
            </a:r>
            <a:br>
              <a:rPr lang="it-IT" dirty="0"/>
            </a:br>
            <a:r>
              <a:rPr lang="it-IT" dirty="0"/>
              <a:t>lo stile del titolo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=""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000" y="4927600"/>
            <a:ext cx="6012000" cy="1845743"/>
          </a:xfrm>
          <a:solidFill>
            <a:schemeClr val="tx1">
              <a:lumMod val="85000"/>
              <a:lumOff val="15000"/>
            </a:schemeClr>
          </a:solidFill>
        </p:spPr>
        <p:txBody>
          <a:bodyPr lIns="288000" tIns="144000" rIns="432000" rtlCol="0"/>
          <a:lstStyle>
            <a:lvl1pPr marL="0" indent="0" algn="r">
              <a:buNone/>
              <a:defRPr sz="21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it-IT"/>
              <a:t>Fare clic per modificare lo stile del sottotitolo dello schema</a:t>
            </a:r>
            <a:endParaRPr lang="it-IT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="" xmlns:a16="http://schemas.microsoft.com/office/drawing/2014/main" id="{B9994FE7-F6B5-D34D-B846-52B81F6F601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  <p:sp>
        <p:nvSpPr>
          <p:cNvPr id="6" name="Casella di testo 5">
            <a:extLst>
              <a:ext uri="{FF2B5EF4-FFF2-40B4-BE49-F238E27FC236}">
                <a16:creationId xmlns="" xmlns:a16="http://schemas.microsoft.com/office/drawing/2014/main" id="{6989E631-FFE0-4842-9C8D-2977AD46DA07}"/>
              </a:ext>
            </a:extLst>
          </p:cNvPr>
          <p:cNvSpPr txBox="1"/>
          <p:nvPr userDrawn="1"/>
        </p:nvSpPr>
        <p:spPr>
          <a:xfrm>
            <a:off x="5861957" y="661307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l" rtl="0"/>
            <a:endParaRPr lang="it-IT" sz="12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32" name="Segnaposto immagine 31">
            <a:extLst>
              <a:ext uri="{FF2B5EF4-FFF2-40B4-BE49-F238E27FC236}">
                <a16:creationId xmlns="" xmlns:a16="http://schemas.microsoft.com/office/drawing/2014/main" id="{6BC25646-06FC-4B3E-A74E-268EB8AEA60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4000" y="86714"/>
            <a:ext cx="6009285" cy="3431187"/>
          </a:xfrm>
          <a:solidFill>
            <a:srgbClr val="333333"/>
          </a:solidFill>
        </p:spPr>
        <p:txBody>
          <a:bodyPr lIns="0" tIns="0" rtlCol="0" anchor="ctr"/>
          <a:lstStyle>
            <a:lvl1pPr marL="0" indent="0" algn="ctr">
              <a:buNone/>
              <a:defRPr sz="1100" i="1">
                <a:solidFill>
                  <a:schemeClr val="bg1">
                    <a:lumMod val="8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it-IT" dirty="0"/>
              <a:t>Inserire o trascinare l'immagine qui</a:t>
            </a:r>
          </a:p>
        </p:txBody>
      </p:sp>
      <p:sp>
        <p:nvSpPr>
          <p:cNvPr id="16" name="Segnaposto contenuto 2">
            <a:extLst>
              <a:ext uri="{FF2B5EF4-FFF2-40B4-BE49-F238E27FC236}">
                <a16:creationId xmlns="" xmlns:a16="http://schemas.microsoft.com/office/drawing/2014/main" id="{ED5F0C9D-A08F-4539-BA26-61D24BBE6E9A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6464300" y="1152000"/>
            <a:ext cx="5307700" cy="4680000"/>
          </a:xfrm>
        </p:spPr>
        <p:txBody>
          <a:bodyPr rtlCol="0" anchor="b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it-IT"/>
              <a:t>Fare clic per modificare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07283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152000"/>
            <a:ext cx="11340000" cy="4680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it-IT"/>
              <a:t>Fare clic per modificare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2" name="Titolo 1">
            <a:extLst>
              <a:ext uri="{FF2B5EF4-FFF2-40B4-BE49-F238E27FC236}">
                <a16:creationId xmlns=""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7" name="Segnaposto piè di pagina 6">
            <a:extLst>
              <a:ext uri="{FF2B5EF4-FFF2-40B4-BE49-F238E27FC236}">
                <a16:creationId xmlns="" xmlns:a16="http://schemas.microsoft.com/office/drawing/2014/main" id="{19F419B1-164A-4B7A-BBEC-47B6151ECB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8" name="Segnaposto numero diapositiva 7">
            <a:extLst>
              <a:ext uri="{FF2B5EF4-FFF2-40B4-BE49-F238E27FC236}">
                <a16:creationId xmlns="" xmlns:a16="http://schemas.microsoft.com/office/drawing/2014/main" id="{86E99B1E-D08C-46BA-9D27-9ED02F4C9B6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  <p:sp>
        <p:nvSpPr>
          <p:cNvPr id="24" name="Figura a mano libera: Forma 23">
            <a:extLst>
              <a:ext uri="{FF2B5EF4-FFF2-40B4-BE49-F238E27FC236}">
                <a16:creationId xmlns="" xmlns:a16="http://schemas.microsoft.com/office/drawing/2014/main" id="{5F6D6B0F-FF8B-4D60-B712-A57904D5502C}"/>
              </a:ext>
            </a:extLst>
          </p:cNvPr>
          <p:cNvSpPr/>
          <p:nvPr userDrawn="1"/>
        </p:nvSpPr>
        <p:spPr>
          <a:xfrm rot="19260823">
            <a:off x="10216425" y="538864"/>
            <a:ext cx="467362" cy="344458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0 w 692798"/>
              <a:gd name="connsiteY2" fmla="*/ 0 h 510610"/>
              <a:gd name="connsiteX3" fmla="*/ 692798 w 692798"/>
              <a:gd name="connsiteY3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5" name="Figura a mano libera: Forma 24">
            <a:extLst>
              <a:ext uri="{FF2B5EF4-FFF2-40B4-BE49-F238E27FC236}">
                <a16:creationId xmlns="" xmlns:a16="http://schemas.microsoft.com/office/drawing/2014/main" id="{FFF5FB50-33B5-4195-92D6-70891F240926}"/>
              </a:ext>
            </a:extLst>
          </p:cNvPr>
          <p:cNvSpPr/>
          <p:nvPr userDrawn="1"/>
        </p:nvSpPr>
        <p:spPr>
          <a:xfrm rot="20377627">
            <a:off x="10678141" y="849218"/>
            <a:ext cx="316887" cy="233554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0 w 692798"/>
              <a:gd name="connsiteY2" fmla="*/ 0 h 510610"/>
              <a:gd name="connsiteX3" fmla="*/ 692798 w 692798"/>
              <a:gd name="connsiteY3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6" name="Figura a mano libera: Forma 25">
            <a:extLst>
              <a:ext uri="{FF2B5EF4-FFF2-40B4-BE49-F238E27FC236}">
                <a16:creationId xmlns="" xmlns:a16="http://schemas.microsoft.com/office/drawing/2014/main" id="{EECD958F-56E9-4A3B-9C25-D5970592C848}"/>
              </a:ext>
            </a:extLst>
          </p:cNvPr>
          <p:cNvSpPr/>
          <p:nvPr userDrawn="1"/>
        </p:nvSpPr>
        <p:spPr>
          <a:xfrm rot="19260823">
            <a:off x="10717367" y="620572"/>
            <a:ext cx="250689" cy="184764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0 w 692798"/>
              <a:gd name="connsiteY2" fmla="*/ 0 h 510610"/>
              <a:gd name="connsiteX3" fmla="*/ 692798 w 692798"/>
              <a:gd name="connsiteY3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7" name="Figura a mano libera: Forma 26">
            <a:extLst>
              <a:ext uri="{FF2B5EF4-FFF2-40B4-BE49-F238E27FC236}">
                <a16:creationId xmlns="" xmlns:a16="http://schemas.microsoft.com/office/drawing/2014/main" id="{72F4FF18-9272-43AF-912E-B1CF8BF148D4}"/>
              </a:ext>
            </a:extLst>
          </p:cNvPr>
          <p:cNvSpPr/>
          <p:nvPr userDrawn="1"/>
        </p:nvSpPr>
        <p:spPr>
          <a:xfrm rot="19810388">
            <a:off x="11064926" y="781602"/>
            <a:ext cx="216995" cy="159931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0 w 692798"/>
              <a:gd name="connsiteY2" fmla="*/ 0 h 510610"/>
              <a:gd name="connsiteX3" fmla="*/ 692798 w 692798"/>
              <a:gd name="connsiteY3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8" name="Figura a mano libera: Forma 27">
            <a:extLst>
              <a:ext uri="{FF2B5EF4-FFF2-40B4-BE49-F238E27FC236}">
                <a16:creationId xmlns="" xmlns:a16="http://schemas.microsoft.com/office/drawing/2014/main" id="{AE9C7EB4-9E81-4394-8C2C-A54BBD15B51D}"/>
              </a:ext>
            </a:extLst>
          </p:cNvPr>
          <p:cNvSpPr/>
          <p:nvPr userDrawn="1"/>
        </p:nvSpPr>
        <p:spPr>
          <a:xfrm rot="18277851">
            <a:off x="11152527" y="382052"/>
            <a:ext cx="216995" cy="159931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64876" y="168539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9" name="Figura a mano libera: Forma 28">
            <a:extLst>
              <a:ext uri="{FF2B5EF4-FFF2-40B4-BE49-F238E27FC236}">
                <a16:creationId xmlns="" xmlns:a16="http://schemas.microsoft.com/office/drawing/2014/main" id="{FE681EC0-A139-4B14-89E8-F237CB63D4C9}"/>
              </a:ext>
            </a:extLst>
          </p:cNvPr>
          <p:cNvSpPr/>
          <p:nvPr userDrawn="1"/>
        </p:nvSpPr>
        <p:spPr>
          <a:xfrm rot="20761418">
            <a:off x="11545452" y="1030689"/>
            <a:ext cx="162256" cy="119587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64876" y="168539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30" name="Figura a mano libera: Forma 29">
            <a:extLst>
              <a:ext uri="{FF2B5EF4-FFF2-40B4-BE49-F238E27FC236}">
                <a16:creationId xmlns="" xmlns:a16="http://schemas.microsoft.com/office/drawing/2014/main" id="{87F87648-ABB4-4C97-BB6D-58342407E9DF}"/>
              </a:ext>
            </a:extLst>
          </p:cNvPr>
          <p:cNvSpPr/>
          <p:nvPr userDrawn="1"/>
        </p:nvSpPr>
        <p:spPr>
          <a:xfrm rot="17315293">
            <a:off x="11756248" y="247552"/>
            <a:ext cx="216995" cy="159931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64876" y="168539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31" name="Figura a mano libera: Forma 30">
            <a:extLst>
              <a:ext uri="{FF2B5EF4-FFF2-40B4-BE49-F238E27FC236}">
                <a16:creationId xmlns="" xmlns:a16="http://schemas.microsoft.com/office/drawing/2014/main" id="{0802EFEB-F4DF-4501-91AA-173B60EBBBAA}"/>
              </a:ext>
            </a:extLst>
          </p:cNvPr>
          <p:cNvSpPr/>
          <p:nvPr userDrawn="1"/>
        </p:nvSpPr>
        <p:spPr>
          <a:xfrm rot="20082236">
            <a:off x="11448108" y="631127"/>
            <a:ext cx="216995" cy="159931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0 w 692798"/>
              <a:gd name="connsiteY2" fmla="*/ 0 h 510610"/>
              <a:gd name="connsiteX3" fmla="*/ 692798 w 692798"/>
              <a:gd name="connsiteY3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32" name="Figura a mano libera: Forma 31">
            <a:extLst>
              <a:ext uri="{FF2B5EF4-FFF2-40B4-BE49-F238E27FC236}">
                <a16:creationId xmlns="" xmlns:a16="http://schemas.microsoft.com/office/drawing/2014/main" id="{109FE51D-8E02-4ED7-862B-5CF838F7F77F}"/>
              </a:ext>
            </a:extLst>
          </p:cNvPr>
          <p:cNvSpPr/>
          <p:nvPr userDrawn="1"/>
        </p:nvSpPr>
        <p:spPr>
          <a:xfrm rot="19879732">
            <a:off x="11668879" y="824433"/>
            <a:ext cx="216995" cy="159931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64876" y="168539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33" name="Figura a mano libera: Forma 32">
            <a:extLst>
              <a:ext uri="{FF2B5EF4-FFF2-40B4-BE49-F238E27FC236}">
                <a16:creationId xmlns="" xmlns:a16="http://schemas.microsoft.com/office/drawing/2014/main" id="{4ECB9E40-5923-4571-9C8E-D7412C1283B2}"/>
              </a:ext>
            </a:extLst>
          </p:cNvPr>
          <p:cNvSpPr/>
          <p:nvPr userDrawn="1"/>
        </p:nvSpPr>
        <p:spPr>
          <a:xfrm rot="328041">
            <a:off x="10094502" y="901548"/>
            <a:ext cx="579699" cy="606799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0 w 692798"/>
              <a:gd name="connsiteY2" fmla="*/ 0 h 510610"/>
              <a:gd name="connsiteX3" fmla="*/ 692798 w 692798"/>
              <a:gd name="connsiteY3" fmla="*/ 224339 h 510610"/>
              <a:gd name="connsiteX0" fmla="*/ 487806 w 487806"/>
              <a:gd name="connsiteY0" fmla="*/ 171848 h 510610"/>
              <a:gd name="connsiteX1" fmla="*/ 308036 w 487806"/>
              <a:gd name="connsiteY1" fmla="*/ 510610 h 510610"/>
              <a:gd name="connsiteX2" fmla="*/ 0 w 487806"/>
              <a:gd name="connsiteY2" fmla="*/ 0 h 510610"/>
              <a:gd name="connsiteX3" fmla="*/ 487806 w 487806"/>
              <a:gd name="connsiteY3" fmla="*/ 171848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7806" h="510610">
                <a:moveTo>
                  <a:pt x="487806" y="171848"/>
                </a:moveTo>
                <a:lnTo>
                  <a:pt x="308036" y="510610"/>
                </a:lnTo>
                <a:lnTo>
                  <a:pt x="0" y="0"/>
                </a:lnTo>
                <a:lnTo>
                  <a:pt x="487806" y="17184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34" name="Figura a mano libera: Forma 33">
            <a:extLst>
              <a:ext uri="{FF2B5EF4-FFF2-40B4-BE49-F238E27FC236}">
                <a16:creationId xmlns="" xmlns:a16="http://schemas.microsoft.com/office/drawing/2014/main" id="{E46052C9-826B-47AC-9F6B-3078D4F43748}"/>
              </a:ext>
            </a:extLst>
          </p:cNvPr>
          <p:cNvSpPr/>
          <p:nvPr userDrawn="1"/>
        </p:nvSpPr>
        <p:spPr>
          <a:xfrm>
            <a:off x="10871770" y="1202556"/>
            <a:ext cx="316887" cy="233554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0 w 692798"/>
              <a:gd name="connsiteY2" fmla="*/ 0 h 510610"/>
              <a:gd name="connsiteX3" fmla="*/ 692798 w 692798"/>
              <a:gd name="connsiteY3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35" name="Figura a mano libera: Forma 34">
            <a:extLst>
              <a:ext uri="{FF2B5EF4-FFF2-40B4-BE49-F238E27FC236}">
                <a16:creationId xmlns="" xmlns:a16="http://schemas.microsoft.com/office/drawing/2014/main" id="{0C3867F5-4C6F-48BE-9DFF-9046D1FE6771}"/>
              </a:ext>
            </a:extLst>
          </p:cNvPr>
          <p:cNvSpPr/>
          <p:nvPr userDrawn="1"/>
        </p:nvSpPr>
        <p:spPr>
          <a:xfrm rot="20761418">
            <a:off x="11512604" y="1484835"/>
            <a:ext cx="162256" cy="119587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64876" y="168539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36" name="Figura a mano libera: Forma 35">
            <a:extLst>
              <a:ext uri="{FF2B5EF4-FFF2-40B4-BE49-F238E27FC236}">
                <a16:creationId xmlns="" xmlns:a16="http://schemas.microsoft.com/office/drawing/2014/main" id="{7B0CB40F-9E6F-457D-9C1F-9769BC3AE13E}"/>
              </a:ext>
            </a:extLst>
          </p:cNvPr>
          <p:cNvSpPr/>
          <p:nvPr userDrawn="1"/>
        </p:nvSpPr>
        <p:spPr>
          <a:xfrm rot="1160487">
            <a:off x="10291662" y="1614015"/>
            <a:ext cx="316887" cy="233554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0 w 692798"/>
              <a:gd name="connsiteY2" fmla="*/ 0 h 510610"/>
              <a:gd name="connsiteX3" fmla="*/ 692798 w 692798"/>
              <a:gd name="connsiteY3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37" name="Figura a mano libera: Forma 36">
            <a:extLst>
              <a:ext uri="{FF2B5EF4-FFF2-40B4-BE49-F238E27FC236}">
                <a16:creationId xmlns="" xmlns:a16="http://schemas.microsoft.com/office/drawing/2014/main" id="{0FCD03E7-2128-4C04-A914-409506646A76}"/>
              </a:ext>
            </a:extLst>
          </p:cNvPr>
          <p:cNvSpPr/>
          <p:nvPr userDrawn="1"/>
        </p:nvSpPr>
        <p:spPr>
          <a:xfrm rot="803026">
            <a:off x="11586107" y="2015428"/>
            <a:ext cx="162256" cy="119587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64876" y="168539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34501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2000" y="1152000"/>
            <a:ext cx="5472000" cy="5040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it-IT"/>
              <a:t>Fare clic per modificare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="" xmlns:a16="http://schemas.microsoft.com/office/drawing/2014/main" id="{C9E47D86-FD0D-44D0-9B7F-9EDEBD11F9D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9" name="Segnaposto numero diapositiva 8">
            <a:extLst>
              <a:ext uri="{FF2B5EF4-FFF2-40B4-BE49-F238E27FC236}">
                <a16:creationId xmlns="" xmlns:a16="http://schemas.microsoft.com/office/drawing/2014/main" id="{0A29F8B3-4723-4928-83E5-76C29D05F2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  <p:sp>
        <p:nvSpPr>
          <p:cNvPr id="6" name="Segnaposto testo 5">
            <a:extLst>
              <a:ext uri="{FF2B5EF4-FFF2-40B4-BE49-F238E27FC236}">
                <a16:creationId xmlns="" xmlns:a16="http://schemas.microsoft.com/office/drawing/2014/main" id="{7867C73D-EE16-41D1-B7CE-A35C765E3B8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99887" y="1152525"/>
            <a:ext cx="5472113" cy="5038725"/>
          </a:xfrm>
        </p:spPr>
        <p:txBody>
          <a:bodyPr rtlCol="0"/>
          <a:lstStyle/>
          <a:p>
            <a:pPr lvl="0" rtl="0"/>
            <a:r>
              <a:rPr lang="it-IT"/>
              <a:t>Fare clic per modificare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91552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152000"/>
            <a:ext cx="3600000" cy="503925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it-IT"/>
              <a:t>Fare clic per modificare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7" name="Segnaposto piè di pagina 6">
            <a:extLst>
              <a:ext uri="{FF2B5EF4-FFF2-40B4-BE49-F238E27FC236}">
                <a16:creationId xmlns="" xmlns:a16="http://schemas.microsoft.com/office/drawing/2014/main" id="{19F419B1-164A-4B7A-BBEC-47B6151ECB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8" name="Segnaposto numero diapositiva 7">
            <a:extLst>
              <a:ext uri="{FF2B5EF4-FFF2-40B4-BE49-F238E27FC236}">
                <a16:creationId xmlns="" xmlns:a16="http://schemas.microsoft.com/office/drawing/2014/main" id="{86E99B1E-D08C-46BA-9D27-9ED02F4C9B6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  <p:sp>
        <p:nvSpPr>
          <p:cNvPr id="5" name="Segnaposto testo 4">
            <a:extLst>
              <a:ext uri="{FF2B5EF4-FFF2-40B4-BE49-F238E27FC236}">
                <a16:creationId xmlns="" xmlns:a16="http://schemas.microsoft.com/office/drawing/2014/main" id="{16A38E24-EB1C-472F-B631-5DF32F9C4CF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301550" y="1152000"/>
            <a:ext cx="3600450" cy="5038725"/>
          </a:xfrm>
        </p:spPr>
        <p:txBody>
          <a:bodyPr rtlCol="0"/>
          <a:lstStyle/>
          <a:p>
            <a:pPr lvl="0" rtl="0"/>
            <a:r>
              <a:rPr lang="it-IT"/>
              <a:t>Fare clic per modificare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11" name="Segnaposto testo 10">
            <a:extLst>
              <a:ext uri="{FF2B5EF4-FFF2-40B4-BE49-F238E27FC236}">
                <a16:creationId xmlns="" xmlns:a16="http://schemas.microsoft.com/office/drawing/2014/main" id="{5B4A252E-78C9-4F76-98A4-A4B580AD072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171550" y="1152000"/>
            <a:ext cx="3600450" cy="5038725"/>
          </a:xfrm>
        </p:spPr>
        <p:txBody>
          <a:bodyPr rtlCol="0"/>
          <a:lstStyle/>
          <a:p>
            <a:pPr lvl="0" rtl="0"/>
            <a:r>
              <a:rPr lang="it-IT"/>
              <a:t>Fare clic per modificare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54388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152000"/>
            <a:ext cx="2160000" cy="503925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it-IT"/>
              <a:t>Fare clic per modificare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7" name="Segnaposto piè di pagina 6">
            <a:extLst>
              <a:ext uri="{FF2B5EF4-FFF2-40B4-BE49-F238E27FC236}">
                <a16:creationId xmlns="" xmlns:a16="http://schemas.microsoft.com/office/drawing/2014/main" id="{19F419B1-164A-4B7A-BBEC-47B6151ECB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8" name="Segnaposto numero diapositiva 7">
            <a:extLst>
              <a:ext uri="{FF2B5EF4-FFF2-40B4-BE49-F238E27FC236}">
                <a16:creationId xmlns="" xmlns:a16="http://schemas.microsoft.com/office/drawing/2014/main" id="{86E99B1E-D08C-46BA-9D27-9ED02F4C9B6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  <p:sp>
        <p:nvSpPr>
          <p:cNvPr id="5" name="Segnaposto testo 4">
            <a:extLst>
              <a:ext uri="{FF2B5EF4-FFF2-40B4-BE49-F238E27FC236}">
                <a16:creationId xmlns="" xmlns:a16="http://schemas.microsoft.com/office/drawing/2014/main" id="{1F5B3657-F2AE-455A-BF81-1A0C2ACECD2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726412" y="1152525"/>
            <a:ext cx="2160588" cy="5038725"/>
          </a:xfrm>
        </p:spPr>
        <p:txBody>
          <a:bodyPr rtlCol="0"/>
          <a:lstStyle/>
          <a:p>
            <a:pPr lvl="0" rtl="0"/>
            <a:r>
              <a:rPr lang="it-IT"/>
              <a:t>Fare clic per modificare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13" name="Segnaposto testo 12">
            <a:extLst>
              <a:ext uri="{FF2B5EF4-FFF2-40B4-BE49-F238E27FC236}">
                <a16:creationId xmlns="" xmlns:a16="http://schemas.microsoft.com/office/drawing/2014/main" id="{6A983D98-E0AB-429A-9EC2-B50D4216D69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021412" y="1152525"/>
            <a:ext cx="2160588" cy="5038725"/>
          </a:xfrm>
        </p:spPr>
        <p:txBody>
          <a:bodyPr rtlCol="0"/>
          <a:lstStyle/>
          <a:p>
            <a:pPr lvl="0" rtl="0"/>
            <a:r>
              <a:rPr lang="it-IT"/>
              <a:t>Fare clic per modificare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15" name="Segnaposto testo 14">
            <a:extLst>
              <a:ext uri="{FF2B5EF4-FFF2-40B4-BE49-F238E27FC236}">
                <a16:creationId xmlns="" xmlns:a16="http://schemas.microsoft.com/office/drawing/2014/main" id="{755213BF-EF6D-45DC-A01B-DE6C2F23A6D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316412" y="1148060"/>
            <a:ext cx="2160588" cy="5038725"/>
          </a:xfrm>
        </p:spPr>
        <p:txBody>
          <a:bodyPr rtlCol="0"/>
          <a:lstStyle/>
          <a:p>
            <a:pPr lvl="0" rtl="0"/>
            <a:r>
              <a:rPr lang="it-IT"/>
              <a:t>Fare clic per modificare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17" name="Segnaposto testo 16">
            <a:extLst>
              <a:ext uri="{FF2B5EF4-FFF2-40B4-BE49-F238E27FC236}">
                <a16:creationId xmlns="" xmlns:a16="http://schemas.microsoft.com/office/drawing/2014/main" id="{77D6BBBA-F4A3-45D4-91BC-A405FFDC7C3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611412" y="1152525"/>
            <a:ext cx="2160588" cy="5038725"/>
          </a:xfrm>
        </p:spPr>
        <p:txBody>
          <a:bodyPr rtlCol="0"/>
          <a:lstStyle/>
          <a:p>
            <a:pPr lvl="0" rtl="0"/>
            <a:r>
              <a:rPr lang="it-IT"/>
              <a:t>Fare clic per modificare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74837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ti elenco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vale 27">
            <a:extLst>
              <a:ext uri="{FF2B5EF4-FFF2-40B4-BE49-F238E27FC236}">
                <a16:creationId xmlns="" xmlns:a16="http://schemas.microsoft.com/office/drawing/2014/main" id="{2041BFF2-BC3B-3145-940D-004809E5A80A}"/>
              </a:ext>
            </a:extLst>
          </p:cNvPr>
          <p:cNvSpPr>
            <a:spLocks noChangeAspect="1"/>
          </p:cNvSpPr>
          <p:nvPr userDrawn="1"/>
        </p:nvSpPr>
        <p:spPr>
          <a:xfrm>
            <a:off x="3050592" y="2030748"/>
            <a:ext cx="1508760" cy="150876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9" name="Ovale 28">
            <a:extLst>
              <a:ext uri="{FF2B5EF4-FFF2-40B4-BE49-F238E27FC236}">
                <a16:creationId xmlns="" xmlns:a16="http://schemas.microsoft.com/office/drawing/2014/main" id="{A9906F5C-A183-DF45-AE48-C1D611CDC98D}"/>
              </a:ext>
            </a:extLst>
          </p:cNvPr>
          <p:cNvSpPr>
            <a:spLocks noChangeAspect="1"/>
          </p:cNvSpPr>
          <p:nvPr userDrawn="1"/>
        </p:nvSpPr>
        <p:spPr>
          <a:xfrm>
            <a:off x="5345060" y="2030748"/>
            <a:ext cx="1508760" cy="150876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30" name="Ovale 29">
            <a:extLst>
              <a:ext uri="{FF2B5EF4-FFF2-40B4-BE49-F238E27FC236}">
                <a16:creationId xmlns="" xmlns:a16="http://schemas.microsoft.com/office/drawing/2014/main" id="{C9CFF2EB-CD95-EA4D-810E-C9F8127071FE}"/>
              </a:ext>
            </a:extLst>
          </p:cNvPr>
          <p:cNvSpPr>
            <a:spLocks noChangeAspect="1"/>
          </p:cNvSpPr>
          <p:nvPr userDrawn="1"/>
        </p:nvSpPr>
        <p:spPr>
          <a:xfrm>
            <a:off x="7639529" y="2030748"/>
            <a:ext cx="1508760" cy="150876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31" name="Ovale 30">
            <a:extLst>
              <a:ext uri="{FF2B5EF4-FFF2-40B4-BE49-F238E27FC236}">
                <a16:creationId xmlns="" xmlns:a16="http://schemas.microsoft.com/office/drawing/2014/main" id="{EE120266-68E0-504A-B1C8-F3369F5AF7C0}"/>
              </a:ext>
            </a:extLst>
          </p:cNvPr>
          <p:cNvSpPr>
            <a:spLocks noChangeAspect="1"/>
          </p:cNvSpPr>
          <p:nvPr userDrawn="1"/>
        </p:nvSpPr>
        <p:spPr>
          <a:xfrm>
            <a:off x="9933998" y="2030748"/>
            <a:ext cx="1508760" cy="150876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9" name="Ovale 8">
            <a:extLst>
              <a:ext uri="{FF2B5EF4-FFF2-40B4-BE49-F238E27FC236}">
                <a16:creationId xmlns="" xmlns:a16="http://schemas.microsoft.com/office/drawing/2014/main" id="{4FB4A810-8614-AD44-B362-CE45C8C679CE}"/>
              </a:ext>
            </a:extLst>
          </p:cNvPr>
          <p:cNvSpPr>
            <a:spLocks noChangeAspect="1"/>
          </p:cNvSpPr>
          <p:nvPr userDrawn="1"/>
        </p:nvSpPr>
        <p:spPr>
          <a:xfrm>
            <a:off x="759111" y="2030748"/>
            <a:ext cx="1508760" cy="150876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" name="Titolo 1">
            <a:extLst>
              <a:ext uri="{FF2B5EF4-FFF2-40B4-BE49-F238E27FC236}">
                <a16:creationId xmlns=""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7" name="Segnaposto piè di pagina 6">
            <a:extLst>
              <a:ext uri="{FF2B5EF4-FFF2-40B4-BE49-F238E27FC236}">
                <a16:creationId xmlns="" xmlns:a16="http://schemas.microsoft.com/office/drawing/2014/main" id="{19F419B1-164A-4B7A-BBEC-47B6151ECB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8" name="Segnaposto numero diapositiva 7">
            <a:extLst>
              <a:ext uri="{FF2B5EF4-FFF2-40B4-BE49-F238E27FC236}">
                <a16:creationId xmlns="" xmlns:a16="http://schemas.microsoft.com/office/drawing/2014/main" id="{86E99B1E-D08C-46BA-9D27-9ED02F4C9B6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  <p:sp>
        <p:nvSpPr>
          <p:cNvPr id="5" name="Segnaposto testo 4">
            <a:extLst>
              <a:ext uri="{FF2B5EF4-FFF2-40B4-BE49-F238E27FC236}">
                <a16:creationId xmlns="" xmlns:a16="http://schemas.microsoft.com/office/drawing/2014/main" id="{1F5B3657-F2AE-455A-BF81-1A0C2ACECD2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26075" y="4688112"/>
            <a:ext cx="2160588" cy="900000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it-IT" dirty="0"/>
              <a:t>Descrizione punto elenco</a:t>
            </a:r>
          </a:p>
        </p:txBody>
      </p:sp>
      <p:sp>
        <p:nvSpPr>
          <p:cNvPr id="13" name="Segnaposto testo 12">
            <a:extLst>
              <a:ext uri="{FF2B5EF4-FFF2-40B4-BE49-F238E27FC236}">
                <a16:creationId xmlns="" xmlns:a16="http://schemas.microsoft.com/office/drawing/2014/main" id="{6A983D98-E0AB-429A-9EC2-B50D4216D69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20543" y="4688112"/>
            <a:ext cx="2160588" cy="900000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it-IT" dirty="0"/>
              <a:t>Descrizione punto elenco</a:t>
            </a:r>
          </a:p>
        </p:txBody>
      </p:sp>
      <p:sp>
        <p:nvSpPr>
          <p:cNvPr id="15" name="Segnaposto testo 14">
            <a:extLst>
              <a:ext uri="{FF2B5EF4-FFF2-40B4-BE49-F238E27FC236}">
                <a16:creationId xmlns="" xmlns:a16="http://schemas.microsoft.com/office/drawing/2014/main" id="{755213BF-EF6D-45DC-A01B-DE6C2F23A6D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315012" y="4683647"/>
            <a:ext cx="2160588" cy="900000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it-IT" dirty="0"/>
              <a:t>Descrizione punto elenco</a:t>
            </a:r>
          </a:p>
        </p:txBody>
      </p:sp>
      <p:sp>
        <p:nvSpPr>
          <p:cNvPr id="17" name="Segnaposto testo 16">
            <a:extLst>
              <a:ext uri="{FF2B5EF4-FFF2-40B4-BE49-F238E27FC236}">
                <a16:creationId xmlns="" xmlns:a16="http://schemas.microsoft.com/office/drawing/2014/main" id="{77D6BBBA-F4A3-45D4-91BC-A405FFDC7C3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609481" y="4688112"/>
            <a:ext cx="2160588" cy="900000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it-IT" dirty="0"/>
              <a:t>Descrizione punto elenco</a:t>
            </a:r>
          </a:p>
        </p:txBody>
      </p:sp>
      <p:sp>
        <p:nvSpPr>
          <p:cNvPr id="6" name="Segnaposto testo 5">
            <a:extLst>
              <a:ext uri="{FF2B5EF4-FFF2-40B4-BE49-F238E27FC236}">
                <a16:creationId xmlns="" xmlns:a16="http://schemas.microsoft.com/office/drawing/2014/main" id="{EB3F7825-EB73-4976-9D8D-BAD8C8FCEA8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1800" y="3926334"/>
            <a:ext cx="2160000" cy="504000"/>
          </a:xfrm>
        </p:spPr>
        <p:txBody>
          <a:bodyPr rtlCol="0"/>
          <a:lstStyle>
            <a:lvl1pPr marL="0" indent="0" algn="ctr">
              <a:buNone/>
              <a:defRPr b="1">
                <a:latin typeface="+mj-lt"/>
              </a:defRPr>
            </a:lvl1pPr>
          </a:lstStyle>
          <a:p>
            <a:pPr lvl="0" rtl="0"/>
            <a:r>
              <a:rPr lang="it-IT" dirty="0"/>
              <a:t>Punto elenco 1</a:t>
            </a:r>
          </a:p>
        </p:txBody>
      </p:sp>
      <p:sp>
        <p:nvSpPr>
          <p:cNvPr id="10" name="Segnaposto testo 9">
            <a:extLst>
              <a:ext uri="{FF2B5EF4-FFF2-40B4-BE49-F238E27FC236}">
                <a16:creationId xmlns="" xmlns:a16="http://schemas.microsoft.com/office/drawing/2014/main" id="{6D972951-9088-4993-8DED-9DA3B6B08CF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726076" y="3926335"/>
            <a:ext cx="2160587" cy="504000"/>
          </a:xfrm>
        </p:spPr>
        <p:txBody>
          <a:bodyPr rtlCol="0"/>
          <a:lstStyle>
            <a:lvl1pPr marL="0" indent="0" algn="ctr">
              <a:buNone/>
              <a:defRPr b="1">
                <a:latin typeface="+mj-lt"/>
              </a:defRPr>
            </a:lvl1pPr>
          </a:lstStyle>
          <a:p>
            <a:pPr lvl="0" rtl="0"/>
            <a:r>
              <a:rPr lang="it-IT" dirty="0"/>
              <a:t>Punto elenco 2</a:t>
            </a:r>
          </a:p>
        </p:txBody>
      </p:sp>
      <p:sp>
        <p:nvSpPr>
          <p:cNvPr id="12" name="Segnaposto testo 11">
            <a:extLst>
              <a:ext uri="{FF2B5EF4-FFF2-40B4-BE49-F238E27FC236}">
                <a16:creationId xmlns="" xmlns:a16="http://schemas.microsoft.com/office/drawing/2014/main" id="{48424FDD-507C-4199-BFC6-8BC01D8992B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020543" y="3926335"/>
            <a:ext cx="2160588" cy="504000"/>
          </a:xfrm>
        </p:spPr>
        <p:txBody>
          <a:bodyPr rtlCol="0"/>
          <a:lstStyle>
            <a:lvl1pPr marL="0" indent="0" algn="ctr">
              <a:buNone/>
              <a:defRPr b="1">
                <a:latin typeface="+mj-lt"/>
              </a:defRPr>
            </a:lvl1pPr>
          </a:lstStyle>
          <a:p>
            <a:pPr lvl="0" rtl="0"/>
            <a:r>
              <a:rPr lang="it-IT" dirty="0"/>
              <a:t>Punto elenco 3</a:t>
            </a:r>
          </a:p>
        </p:txBody>
      </p:sp>
      <p:sp>
        <p:nvSpPr>
          <p:cNvPr id="16" name="Segnaposto testo 15">
            <a:extLst>
              <a:ext uri="{FF2B5EF4-FFF2-40B4-BE49-F238E27FC236}">
                <a16:creationId xmlns="" xmlns:a16="http://schemas.microsoft.com/office/drawing/2014/main" id="{33DAFB20-1343-4578-8AA0-0378B674F1B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315013" y="3926335"/>
            <a:ext cx="2160587" cy="504000"/>
          </a:xfrm>
        </p:spPr>
        <p:txBody>
          <a:bodyPr rtlCol="0"/>
          <a:lstStyle>
            <a:lvl1pPr marL="0" indent="0" algn="ctr">
              <a:buNone/>
              <a:defRPr b="1">
                <a:latin typeface="+mj-lt"/>
              </a:defRPr>
            </a:lvl1pPr>
          </a:lstStyle>
          <a:p>
            <a:pPr lvl="0" rtl="0"/>
            <a:r>
              <a:rPr lang="it-IT" dirty="0"/>
              <a:t>Punto elenco 4</a:t>
            </a:r>
          </a:p>
        </p:txBody>
      </p:sp>
      <p:sp>
        <p:nvSpPr>
          <p:cNvPr id="19" name="Segnaposto testo 18">
            <a:extLst>
              <a:ext uri="{FF2B5EF4-FFF2-40B4-BE49-F238E27FC236}">
                <a16:creationId xmlns="" xmlns:a16="http://schemas.microsoft.com/office/drawing/2014/main" id="{B01E9EA3-8BD6-4531-812C-663C75428B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609481" y="3926335"/>
            <a:ext cx="2160588" cy="504000"/>
          </a:xfrm>
        </p:spPr>
        <p:txBody>
          <a:bodyPr rtlCol="0"/>
          <a:lstStyle>
            <a:lvl1pPr marL="0" indent="0" algn="ctr">
              <a:buNone/>
              <a:defRPr b="1">
                <a:latin typeface="+mj-lt"/>
              </a:defRPr>
            </a:lvl1pPr>
          </a:lstStyle>
          <a:p>
            <a:pPr lvl="0" rtl="0"/>
            <a:r>
              <a:rPr lang="it-IT" dirty="0"/>
              <a:t>Punto elenco 5</a:t>
            </a:r>
          </a:p>
        </p:txBody>
      </p:sp>
      <p:sp>
        <p:nvSpPr>
          <p:cNvPr id="21" name="Segnaposto testo 20">
            <a:extLst>
              <a:ext uri="{FF2B5EF4-FFF2-40B4-BE49-F238E27FC236}">
                <a16:creationId xmlns="" xmlns:a16="http://schemas.microsoft.com/office/drawing/2014/main" id="{DA4566DA-C848-4A27-BBC8-722932FFD7F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32094" y="4683350"/>
            <a:ext cx="2160000" cy="900000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it-IT" dirty="0"/>
              <a:t>Descrizione punto elenco</a:t>
            </a:r>
          </a:p>
        </p:txBody>
      </p:sp>
      <p:sp>
        <p:nvSpPr>
          <p:cNvPr id="4" name="Segnaposto immagine 3">
            <a:extLst>
              <a:ext uri="{FF2B5EF4-FFF2-40B4-BE49-F238E27FC236}">
                <a16:creationId xmlns="" xmlns:a16="http://schemas.microsoft.com/office/drawing/2014/main" id="{B0B1F8F6-73A5-F142-8A28-094DA998B5F5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948333" y="2358091"/>
            <a:ext cx="1130318" cy="854075"/>
          </a:xfrm>
        </p:spPr>
        <p:txBody>
          <a:bodyPr rtlCol="0"/>
          <a:lstStyle>
            <a:lvl1pPr marL="0" indent="0">
              <a:buNone/>
              <a:defRPr sz="1600"/>
            </a:lvl1pPr>
          </a:lstStyle>
          <a:p>
            <a:pPr rtl="0"/>
            <a:r>
              <a:rPr lang="it-IT"/>
              <a:t>Fare clic sull'icona per inserire un'immagine</a:t>
            </a:r>
            <a:endParaRPr lang="it-IT" dirty="0"/>
          </a:p>
        </p:txBody>
      </p:sp>
      <p:sp>
        <p:nvSpPr>
          <p:cNvPr id="32" name="Segnaposto immagine 3">
            <a:extLst>
              <a:ext uri="{FF2B5EF4-FFF2-40B4-BE49-F238E27FC236}">
                <a16:creationId xmlns="" xmlns:a16="http://schemas.microsoft.com/office/drawing/2014/main" id="{F78A887E-89A6-244C-8AA4-484FE5358768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3242055" y="2358091"/>
            <a:ext cx="1130318" cy="854075"/>
          </a:xfrm>
        </p:spPr>
        <p:txBody>
          <a:bodyPr rtlCol="0"/>
          <a:lstStyle>
            <a:lvl1pPr marL="0" indent="0">
              <a:buNone/>
              <a:defRPr sz="1600"/>
            </a:lvl1pPr>
          </a:lstStyle>
          <a:p>
            <a:pPr rtl="0"/>
            <a:r>
              <a:rPr lang="it-IT"/>
              <a:t>Fare clic sull'icona per inserire un'immagine</a:t>
            </a:r>
            <a:endParaRPr lang="it-IT" dirty="0"/>
          </a:p>
        </p:txBody>
      </p:sp>
      <p:sp>
        <p:nvSpPr>
          <p:cNvPr id="33" name="Segnaposto immagine 3">
            <a:extLst>
              <a:ext uri="{FF2B5EF4-FFF2-40B4-BE49-F238E27FC236}">
                <a16:creationId xmlns="" xmlns:a16="http://schemas.microsoft.com/office/drawing/2014/main" id="{52B18661-99A8-214A-A089-09F11F1EB5C4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5535777" y="2358091"/>
            <a:ext cx="1130318" cy="854075"/>
          </a:xfrm>
        </p:spPr>
        <p:txBody>
          <a:bodyPr rtlCol="0"/>
          <a:lstStyle>
            <a:lvl1pPr marL="0" indent="0">
              <a:buNone/>
              <a:defRPr sz="1600"/>
            </a:lvl1pPr>
          </a:lstStyle>
          <a:p>
            <a:pPr rtl="0"/>
            <a:r>
              <a:rPr lang="it-IT"/>
              <a:t>Fare clic sull'icona per inserire un'immagine</a:t>
            </a:r>
            <a:endParaRPr lang="it-IT" dirty="0"/>
          </a:p>
        </p:txBody>
      </p:sp>
      <p:sp>
        <p:nvSpPr>
          <p:cNvPr id="34" name="Segnaposto immagine 3">
            <a:extLst>
              <a:ext uri="{FF2B5EF4-FFF2-40B4-BE49-F238E27FC236}">
                <a16:creationId xmlns="" xmlns:a16="http://schemas.microsoft.com/office/drawing/2014/main" id="{69D5F0B5-DE10-D646-9244-6B4289E7793E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7829499" y="2358091"/>
            <a:ext cx="1130318" cy="854075"/>
          </a:xfrm>
        </p:spPr>
        <p:txBody>
          <a:bodyPr rtlCol="0"/>
          <a:lstStyle>
            <a:lvl1pPr marL="0" indent="0">
              <a:buNone/>
              <a:defRPr sz="1600"/>
            </a:lvl1pPr>
          </a:lstStyle>
          <a:p>
            <a:pPr rtl="0"/>
            <a:r>
              <a:rPr lang="it-IT"/>
              <a:t>Fare clic sull'icona per inserire un'immagine</a:t>
            </a:r>
            <a:endParaRPr lang="it-IT" dirty="0"/>
          </a:p>
        </p:txBody>
      </p:sp>
      <p:sp>
        <p:nvSpPr>
          <p:cNvPr id="35" name="Segnaposto immagine 3">
            <a:extLst>
              <a:ext uri="{FF2B5EF4-FFF2-40B4-BE49-F238E27FC236}">
                <a16:creationId xmlns="" xmlns:a16="http://schemas.microsoft.com/office/drawing/2014/main" id="{72B87CCD-6D17-844B-87EF-F8BC69D79B06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10123220" y="2358091"/>
            <a:ext cx="1130318" cy="854075"/>
          </a:xfrm>
        </p:spPr>
        <p:txBody>
          <a:bodyPr rtlCol="0"/>
          <a:lstStyle>
            <a:lvl1pPr marL="0" indent="0">
              <a:buNone/>
              <a:defRPr sz="1600"/>
            </a:lvl1pPr>
          </a:lstStyle>
          <a:p>
            <a:pPr rtl="0"/>
            <a:r>
              <a:rPr lang="it-IT"/>
              <a:t>Fare clic sull'icona per inserire un'immagine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30849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punti elenco immagine a sinist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vale 19">
            <a:extLst>
              <a:ext uri="{FF2B5EF4-FFF2-40B4-BE49-F238E27FC236}">
                <a16:creationId xmlns="" xmlns:a16="http://schemas.microsoft.com/office/drawing/2014/main" id="{019D3C0C-316D-A045-BC1B-D508718E47A9}"/>
              </a:ext>
            </a:extLst>
          </p:cNvPr>
          <p:cNvSpPr>
            <a:spLocks noChangeAspect="1"/>
          </p:cNvSpPr>
          <p:nvPr userDrawn="1"/>
        </p:nvSpPr>
        <p:spPr>
          <a:xfrm>
            <a:off x="3050592" y="2030748"/>
            <a:ext cx="1508760" cy="150876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2" name="Ovale 21">
            <a:extLst>
              <a:ext uri="{FF2B5EF4-FFF2-40B4-BE49-F238E27FC236}">
                <a16:creationId xmlns="" xmlns:a16="http://schemas.microsoft.com/office/drawing/2014/main" id="{56D90BAC-4672-454F-9B98-7A6F31D7B3F7}"/>
              </a:ext>
            </a:extLst>
          </p:cNvPr>
          <p:cNvSpPr>
            <a:spLocks noChangeAspect="1"/>
          </p:cNvSpPr>
          <p:nvPr userDrawn="1"/>
        </p:nvSpPr>
        <p:spPr>
          <a:xfrm>
            <a:off x="5345060" y="2030748"/>
            <a:ext cx="1508760" cy="150876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6" name="Ovale 25">
            <a:extLst>
              <a:ext uri="{FF2B5EF4-FFF2-40B4-BE49-F238E27FC236}">
                <a16:creationId xmlns="" xmlns:a16="http://schemas.microsoft.com/office/drawing/2014/main" id="{21146660-9CB0-D241-ACBC-5C0A9FC8AD1A}"/>
              </a:ext>
            </a:extLst>
          </p:cNvPr>
          <p:cNvSpPr>
            <a:spLocks noChangeAspect="1"/>
          </p:cNvSpPr>
          <p:nvPr userDrawn="1"/>
        </p:nvSpPr>
        <p:spPr>
          <a:xfrm>
            <a:off x="759111" y="2030748"/>
            <a:ext cx="1508760" cy="150876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7" name="Segnaposto immagine 3">
            <a:extLst>
              <a:ext uri="{FF2B5EF4-FFF2-40B4-BE49-F238E27FC236}">
                <a16:creationId xmlns="" xmlns:a16="http://schemas.microsoft.com/office/drawing/2014/main" id="{831AC394-0DDA-6F4A-B2D3-6D95CD866486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900806" y="2358091"/>
            <a:ext cx="1225372" cy="854075"/>
          </a:xfrm>
        </p:spPr>
        <p:txBody>
          <a:bodyPr rtlCol="0"/>
          <a:lstStyle>
            <a:lvl1pPr marL="0" indent="0">
              <a:buNone/>
              <a:defRPr sz="1700"/>
            </a:lvl1pPr>
          </a:lstStyle>
          <a:p>
            <a:pPr rtl="0"/>
            <a:r>
              <a:rPr lang="it-IT"/>
              <a:t>Fare clic sull'icona per inserire un'immagine</a:t>
            </a:r>
            <a:endParaRPr lang="it-IT" dirty="0"/>
          </a:p>
        </p:txBody>
      </p:sp>
      <p:sp>
        <p:nvSpPr>
          <p:cNvPr id="28" name="Segnaposto immagine 3">
            <a:extLst>
              <a:ext uri="{FF2B5EF4-FFF2-40B4-BE49-F238E27FC236}">
                <a16:creationId xmlns="" xmlns:a16="http://schemas.microsoft.com/office/drawing/2014/main" id="{B1A58D5B-A4BA-F446-90DA-1B6B207869A8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3194528" y="2358091"/>
            <a:ext cx="1225372" cy="854075"/>
          </a:xfrm>
        </p:spPr>
        <p:txBody>
          <a:bodyPr rtlCol="0"/>
          <a:lstStyle>
            <a:lvl1pPr marL="0" indent="0">
              <a:buNone/>
              <a:defRPr sz="1700"/>
            </a:lvl1pPr>
          </a:lstStyle>
          <a:p>
            <a:pPr rtl="0"/>
            <a:r>
              <a:rPr lang="it-IT"/>
              <a:t>Fare clic sull'icona per inserire un'immagine</a:t>
            </a:r>
            <a:endParaRPr lang="it-IT" dirty="0"/>
          </a:p>
        </p:txBody>
      </p:sp>
      <p:sp>
        <p:nvSpPr>
          <p:cNvPr id="29" name="Segnaposto immagine 3">
            <a:extLst>
              <a:ext uri="{FF2B5EF4-FFF2-40B4-BE49-F238E27FC236}">
                <a16:creationId xmlns="" xmlns:a16="http://schemas.microsoft.com/office/drawing/2014/main" id="{7912C149-C249-1940-AF83-360853E78C26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5488250" y="2358091"/>
            <a:ext cx="1225372" cy="854075"/>
          </a:xfrm>
        </p:spPr>
        <p:txBody>
          <a:bodyPr rtlCol="0"/>
          <a:lstStyle>
            <a:lvl1pPr marL="0" indent="0">
              <a:buNone/>
              <a:defRPr sz="1700"/>
            </a:lvl1pPr>
          </a:lstStyle>
          <a:p>
            <a:pPr rtl="0"/>
            <a:r>
              <a:rPr lang="it-IT"/>
              <a:t>Fare clic sull'icona per inserire un'immagine</a:t>
            </a:r>
            <a:endParaRPr lang="it-IT" dirty="0"/>
          </a:p>
        </p:txBody>
      </p:sp>
      <p:sp>
        <p:nvSpPr>
          <p:cNvPr id="42" name="Rettangolo 41">
            <a:extLst>
              <a:ext uri="{FF2B5EF4-FFF2-40B4-BE49-F238E27FC236}">
                <a16:creationId xmlns="" xmlns:a16="http://schemas.microsoft.com/office/drawing/2014/main" id="{D24854E3-04DE-4154-AD8A-9F8AC3E4EE33}"/>
              </a:ext>
            </a:extLst>
          </p:cNvPr>
          <p:cNvSpPr/>
          <p:nvPr userDrawn="1"/>
        </p:nvSpPr>
        <p:spPr>
          <a:xfrm>
            <a:off x="7632650" y="86714"/>
            <a:ext cx="4472635" cy="6684572"/>
          </a:xfrm>
          <a:prstGeom prst="rect">
            <a:avLst/>
          </a:prstGeom>
          <a:gradFill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31000"/>
                </a:schemeClr>
              </a:gs>
            </a:gsLst>
            <a:lin ang="12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41" name="Segnaposto immagine 40">
            <a:extLst>
              <a:ext uri="{FF2B5EF4-FFF2-40B4-BE49-F238E27FC236}">
                <a16:creationId xmlns="" xmlns:a16="http://schemas.microsoft.com/office/drawing/2014/main" id="{5BDD2BB3-B6A3-404C-846E-13E06B2F1662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7632650" y="86714"/>
            <a:ext cx="4472635" cy="6478538"/>
          </a:xfrm>
          <a:custGeom>
            <a:avLst/>
            <a:gdLst>
              <a:gd name="connsiteX0" fmla="*/ 376782 w 4559351"/>
              <a:gd name="connsiteY0" fmla="*/ 5927210 h 6604145"/>
              <a:gd name="connsiteX1" fmla="*/ 1519837 w 4559351"/>
              <a:gd name="connsiteY1" fmla="*/ 6224579 h 6604145"/>
              <a:gd name="connsiteX2" fmla="*/ 1067656 w 4559351"/>
              <a:gd name="connsiteY2" fmla="*/ 6604145 h 6604145"/>
              <a:gd name="connsiteX3" fmla="*/ 567431 w 4559351"/>
              <a:gd name="connsiteY3" fmla="*/ 6347235 h 6604145"/>
              <a:gd name="connsiteX4" fmla="*/ 3770030 w 4559351"/>
              <a:gd name="connsiteY4" fmla="*/ 4729122 h 6604145"/>
              <a:gd name="connsiteX5" fmla="*/ 3830234 w 4559351"/>
              <a:gd name="connsiteY5" fmla="*/ 4893659 h 6604145"/>
              <a:gd name="connsiteX6" fmla="*/ 3125854 w 4559351"/>
              <a:gd name="connsiteY6" fmla="*/ 4949110 h 6604145"/>
              <a:gd name="connsiteX7" fmla="*/ 3170574 w 4559351"/>
              <a:gd name="connsiteY7" fmla="*/ 4030224 h 6604145"/>
              <a:gd name="connsiteX8" fmla="*/ 3437863 w 4559351"/>
              <a:gd name="connsiteY8" fmla="*/ 4760691 h 6604145"/>
              <a:gd name="connsiteX9" fmla="*/ 2793688 w 4559351"/>
              <a:gd name="connsiteY9" fmla="*/ 4980680 h 6604145"/>
              <a:gd name="connsiteX10" fmla="*/ 2501683 w 4559351"/>
              <a:gd name="connsiteY10" fmla="*/ 5003670 h 6604145"/>
              <a:gd name="connsiteX11" fmla="*/ 0 w 4559351"/>
              <a:gd name="connsiteY11" fmla="*/ 3396395 h 6604145"/>
              <a:gd name="connsiteX12" fmla="*/ 3032435 w 4559351"/>
              <a:gd name="connsiteY12" fmla="*/ 3966867 h 6604145"/>
              <a:gd name="connsiteX13" fmla="*/ 1101460 w 4559351"/>
              <a:gd name="connsiteY13" fmla="*/ 6039845 h 6604145"/>
              <a:gd name="connsiteX14" fmla="*/ 10881 w 4559351"/>
              <a:gd name="connsiteY14" fmla="*/ 5508230 h 6604145"/>
              <a:gd name="connsiteX15" fmla="*/ 0 w 4559351"/>
              <a:gd name="connsiteY15" fmla="*/ 5475113 h 6604145"/>
              <a:gd name="connsiteX16" fmla="*/ 0 w 4559351"/>
              <a:gd name="connsiteY16" fmla="*/ 2843941 h 6604145"/>
              <a:gd name="connsiteX17" fmla="*/ 1605508 w 4559351"/>
              <a:gd name="connsiteY17" fmla="*/ 3374908 h 6604145"/>
              <a:gd name="connsiteX18" fmla="*/ 1482045 w 4559351"/>
              <a:gd name="connsiteY18" fmla="*/ 3547687 h 6604145"/>
              <a:gd name="connsiteX19" fmla="*/ 0 w 4559351"/>
              <a:gd name="connsiteY19" fmla="*/ 3206607 h 6604145"/>
              <a:gd name="connsiteX20" fmla="*/ 0 w 4559351"/>
              <a:gd name="connsiteY20" fmla="*/ 0 h 6604145"/>
              <a:gd name="connsiteX21" fmla="*/ 4559351 w 4559351"/>
              <a:gd name="connsiteY21" fmla="*/ 0 h 6604145"/>
              <a:gd name="connsiteX22" fmla="*/ 4559351 w 4559351"/>
              <a:gd name="connsiteY22" fmla="*/ 4284646 h 6604145"/>
              <a:gd name="connsiteX23" fmla="*/ 0 w 4559351"/>
              <a:gd name="connsiteY23" fmla="*/ 2645102 h 66041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4559351" h="6604145">
                <a:moveTo>
                  <a:pt x="376782" y="5927210"/>
                </a:moveTo>
                <a:lnTo>
                  <a:pt x="1519837" y="6224579"/>
                </a:lnTo>
                <a:lnTo>
                  <a:pt x="1067656" y="6604145"/>
                </a:lnTo>
                <a:lnTo>
                  <a:pt x="567431" y="6347235"/>
                </a:lnTo>
                <a:close/>
                <a:moveTo>
                  <a:pt x="3770030" y="4729122"/>
                </a:moveTo>
                <a:lnTo>
                  <a:pt x="3830234" y="4893659"/>
                </a:lnTo>
                <a:lnTo>
                  <a:pt x="3125854" y="4949110"/>
                </a:lnTo>
                <a:close/>
                <a:moveTo>
                  <a:pt x="3170574" y="4030224"/>
                </a:moveTo>
                <a:lnTo>
                  <a:pt x="3437863" y="4760691"/>
                </a:lnTo>
                <a:lnTo>
                  <a:pt x="2793688" y="4980680"/>
                </a:lnTo>
                <a:lnTo>
                  <a:pt x="2501683" y="5003670"/>
                </a:lnTo>
                <a:close/>
                <a:moveTo>
                  <a:pt x="0" y="3396395"/>
                </a:moveTo>
                <a:lnTo>
                  <a:pt x="3032435" y="3966867"/>
                </a:lnTo>
                <a:lnTo>
                  <a:pt x="1101460" y="6039845"/>
                </a:lnTo>
                <a:lnTo>
                  <a:pt x="10881" y="5508230"/>
                </a:lnTo>
                <a:lnTo>
                  <a:pt x="0" y="5475113"/>
                </a:lnTo>
                <a:close/>
                <a:moveTo>
                  <a:pt x="0" y="2843941"/>
                </a:moveTo>
                <a:lnTo>
                  <a:pt x="1605508" y="3374908"/>
                </a:lnTo>
                <a:lnTo>
                  <a:pt x="1482045" y="3547687"/>
                </a:lnTo>
                <a:lnTo>
                  <a:pt x="0" y="3206607"/>
                </a:lnTo>
                <a:close/>
                <a:moveTo>
                  <a:pt x="0" y="0"/>
                </a:moveTo>
                <a:lnTo>
                  <a:pt x="4559351" y="0"/>
                </a:lnTo>
                <a:lnTo>
                  <a:pt x="4559351" y="4284646"/>
                </a:lnTo>
                <a:lnTo>
                  <a:pt x="0" y="264510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rtlCol="0" anchor="ctr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dirty="0"/>
              <a:t>Inserire o trascinare l'immagine qui</a:t>
            </a:r>
          </a:p>
        </p:txBody>
      </p:sp>
      <p:sp>
        <p:nvSpPr>
          <p:cNvPr id="2" name="Titolo 1">
            <a:extLst>
              <a:ext uri="{FF2B5EF4-FFF2-40B4-BE49-F238E27FC236}">
                <a16:creationId xmlns=""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7" name="Segnaposto piè di pagina 6">
            <a:extLst>
              <a:ext uri="{FF2B5EF4-FFF2-40B4-BE49-F238E27FC236}">
                <a16:creationId xmlns="" xmlns:a16="http://schemas.microsoft.com/office/drawing/2014/main" id="{19F419B1-164A-4B7A-BBEC-47B6151ECB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="" xmlns:a16="http://schemas.microsoft.com/office/drawing/2014/main" id="{1F5B3657-F2AE-455A-BF81-1A0C2ACECD2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26075" y="4688112"/>
            <a:ext cx="2160588" cy="900000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it-IT" dirty="0"/>
              <a:t>Descrizione punto elenco</a:t>
            </a:r>
          </a:p>
        </p:txBody>
      </p:sp>
      <p:sp>
        <p:nvSpPr>
          <p:cNvPr id="13" name="Segnaposto testo 12">
            <a:extLst>
              <a:ext uri="{FF2B5EF4-FFF2-40B4-BE49-F238E27FC236}">
                <a16:creationId xmlns="" xmlns:a16="http://schemas.microsoft.com/office/drawing/2014/main" id="{6A983D98-E0AB-429A-9EC2-B50D4216D69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20543" y="4688112"/>
            <a:ext cx="2160588" cy="900000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it-IT" dirty="0"/>
              <a:t>Descrizione punto elenco</a:t>
            </a:r>
          </a:p>
        </p:txBody>
      </p:sp>
      <p:sp>
        <p:nvSpPr>
          <p:cNvPr id="6" name="Segnaposto testo 5">
            <a:extLst>
              <a:ext uri="{FF2B5EF4-FFF2-40B4-BE49-F238E27FC236}">
                <a16:creationId xmlns="" xmlns:a16="http://schemas.microsoft.com/office/drawing/2014/main" id="{EB3F7825-EB73-4976-9D8D-BAD8C8FCEA8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1800" y="3926334"/>
            <a:ext cx="2160000" cy="504000"/>
          </a:xfrm>
        </p:spPr>
        <p:txBody>
          <a:bodyPr rtlCol="0"/>
          <a:lstStyle>
            <a:lvl1pPr marL="0" indent="0" algn="ctr">
              <a:buNone/>
              <a:defRPr b="1">
                <a:latin typeface="+mj-lt"/>
              </a:defRPr>
            </a:lvl1pPr>
          </a:lstStyle>
          <a:p>
            <a:pPr lvl="0" rtl="0"/>
            <a:r>
              <a:rPr lang="it-IT" dirty="0"/>
              <a:t>Punto elenco 1</a:t>
            </a:r>
          </a:p>
        </p:txBody>
      </p:sp>
      <p:sp>
        <p:nvSpPr>
          <p:cNvPr id="10" name="Segnaposto testo 9">
            <a:extLst>
              <a:ext uri="{FF2B5EF4-FFF2-40B4-BE49-F238E27FC236}">
                <a16:creationId xmlns="" xmlns:a16="http://schemas.microsoft.com/office/drawing/2014/main" id="{6D972951-9088-4993-8DED-9DA3B6B08CF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726076" y="3926335"/>
            <a:ext cx="2160587" cy="504000"/>
          </a:xfrm>
        </p:spPr>
        <p:txBody>
          <a:bodyPr rtlCol="0"/>
          <a:lstStyle>
            <a:lvl1pPr marL="0" indent="0" algn="ctr">
              <a:buNone/>
              <a:defRPr b="1">
                <a:latin typeface="+mj-lt"/>
              </a:defRPr>
            </a:lvl1pPr>
          </a:lstStyle>
          <a:p>
            <a:pPr lvl="0" rtl="0"/>
            <a:r>
              <a:rPr lang="it-IT" dirty="0"/>
              <a:t>Punto elenco 2</a:t>
            </a:r>
          </a:p>
        </p:txBody>
      </p:sp>
      <p:sp>
        <p:nvSpPr>
          <p:cNvPr id="12" name="Segnaposto testo 11">
            <a:extLst>
              <a:ext uri="{FF2B5EF4-FFF2-40B4-BE49-F238E27FC236}">
                <a16:creationId xmlns="" xmlns:a16="http://schemas.microsoft.com/office/drawing/2014/main" id="{48424FDD-507C-4199-BFC6-8BC01D8992B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020543" y="3926335"/>
            <a:ext cx="2160588" cy="504000"/>
          </a:xfrm>
        </p:spPr>
        <p:txBody>
          <a:bodyPr rtlCol="0"/>
          <a:lstStyle>
            <a:lvl1pPr marL="0" indent="0" algn="ctr">
              <a:buNone/>
              <a:defRPr b="1">
                <a:latin typeface="+mj-lt"/>
              </a:defRPr>
            </a:lvl1pPr>
          </a:lstStyle>
          <a:p>
            <a:pPr lvl="0" rtl="0"/>
            <a:r>
              <a:rPr lang="it-IT" dirty="0"/>
              <a:t>Punto elenco 3</a:t>
            </a:r>
          </a:p>
        </p:txBody>
      </p:sp>
      <p:sp>
        <p:nvSpPr>
          <p:cNvPr id="21" name="Segnaposto testo 20">
            <a:extLst>
              <a:ext uri="{FF2B5EF4-FFF2-40B4-BE49-F238E27FC236}">
                <a16:creationId xmlns="" xmlns:a16="http://schemas.microsoft.com/office/drawing/2014/main" id="{DA4566DA-C848-4A27-BBC8-722932FFD7F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32094" y="4683350"/>
            <a:ext cx="2160000" cy="900000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it-IT" dirty="0"/>
              <a:t>Descrizione punto elenco</a:t>
            </a:r>
          </a:p>
        </p:txBody>
      </p:sp>
      <p:sp>
        <p:nvSpPr>
          <p:cNvPr id="51" name="Ottagono 50">
            <a:extLst>
              <a:ext uri="{FF2B5EF4-FFF2-40B4-BE49-F238E27FC236}">
                <a16:creationId xmlns="" xmlns:a16="http://schemas.microsoft.com/office/drawing/2014/main" id="{758B0359-60B9-4D73-825D-ACE303A61C50}"/>
              </a:ext>
            </a:extLst>
          </p:cNvPr>
          <p:cNvSpPr/>
          <p:nvPr userDrawn="1"/>
        </p:nvSpPr>
        <p:spPr>
          <a:xfrm rot="1361022">
            <a:off x="11394972" y="6053793"/>
            <a:ext cx="634795" cy="634795"/>
          </a:xfrm>
          <a:prstGeom prst="octagon">
            <a:avLst/>
          </a:prstGeom>
          <a:noFill/>
          <a:ln w="3175">
            <a:solidFill>
              <a:schemeClr val="bg1">
                <a:lumMod val="8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52" name="Ovale 51">
            <a:extLst>
              <a:ext uri="{FF2B5EF4-FFF2-40B4-BE49-F238E27FC236}">
                <a16:creationId xmlns="" xmlns:a16="http://schemas.microsoft.com/office/drawing/2014/main" id="{09921541-DECE-43BB-BF92-A4B5D5EE5469}"/>
              </a:ext>
            </a:extLst>
          </p:cNvPr>
          <p:cNvSpPr/>
          <p:nvPr userDrawn="1"/>
        </p:nvSpPr>
        <p:spPr>
          <a:xfrm>
            <a:off x="11533871" y="6185902"/>
            <a:ext cx="73515" cy="7351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>
              <a:solidFill>
                <a:schemeClr val="accent1"/>
              </a:solidFill>
            </a:endParaRPr>
          </a:p>
        </p:txBody>
      </p:sp>
      <p:sp>
        <p:nvSpPr>
          <p:cNvPr id="53" name="Ovale 52">
            <a:extLst>
              <a:ext uri="{FF2B5EF4-FFF2-40B4-BE49-F238E27FC236}">
                <a16:creationId xmlns="" xmlns:a16="http://schemas.microsoft.com/office/drawing/2014/main" id="{83095B3B-1284-4E49-BE50-9C84BE7E58B6}"/>
              </a:ext>
            </a:extLst>
          </p:cNvPr>
          <p:cNvSpPr/>
          <p:nvPr userDrawn="1"/>
        </p:nvSpPr>
        <p:spPr>
          <a:xfrm>
            <a:off x="11892084" y="6561525"/>
            <a:ext cx="100439" cy="100439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54" name="Ovale 53">
            <a:extLst>
              <a:ext uri="{FF2B5EF4-FFF2-40B4-BE49-F238E27FC236}">
                <a16:creationId xmlns="" xmlns:a16="http://schemas.microsoft.com/office/drawing/2014/main" id="{7491DD10-64CD-40CA-A0BB-397696C0C168}"/>
              </a:ext>
            </a:extLst>
          </p:cNvPr>
          <p:cNvSpPr/>
          <p:nvPr userDrawn="1"/>
        </p:nvSpPr>
        <p:spPr>
          <a:xfrm>
            <a:off x="11342875" y="5990144"/>
            <a:ext cx="260512" cy="260512"/>
          </a:xfrm>
          <a:prstGeom prst="ellipse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>
              <a:solidFill>
                <a:schemeClr val="accent1"/>
              </a:solidFill>
            </a:endParaRPr>
          </a:p>
        </p:txBody>
      </p:sp>
      <p:sp>
        <p:nvSpPr>
          <p:cNvPr id="55" name="Segnaposto numero diapositiva 54">
            <a:extLst>
              <a:ext uri="{FF2B5EF4-FFF2-40B4-BE49-F238E27FC236}">
                <a16:creationId xmlns="" xmlns:a16="http://schemas.microsoft.com/office/drawing/2014/main" id="{8702E81C-40F0-489E-8339-0139157E6327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29663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tagono 6">
            <a:extLst>
              <a:ext uri="{FF2B5EF4-FFF2-40B4-BE49-F238E27FC236}">
                <a16:creationId xmlns="" xmlns:a16="http://schemas.microsoft.com/office/drawing/2014/main" id="{12B87281-2FCA-44C5-BFC9-FD653787EFC4}"/>
              </a:ext>
            </a:extLst>
          </p:cNvPr>
          <p:cNvSpPr/>
          <p:nvPr userDrawn="1"/>
        </p:nvSpPr>
        <p:spPr>
          <a:xfrm rot="1361022">
            <a:off x="11394972" y="6053793"/>
            <a:ext cx="634795" cy="634795"/>
          </a:xfrm>
          <a:prstGeom prst="octagon">
            <a:avLst/>
          </a:prstGeom>
          <a:noFill/>
          <a:ln w="3175">
            <a:solidFill>
              <a:schemeClr val="bg1">
                <a:lumMod val="8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" name="Segnaposto titolo 1">
            <a:extLst>
              <a:ext uri="{FF2B5EF4-FFF2-40B4-BE49-F238E27FC236}">
                <a16:creationId xmlns="" xmlns:a16="http://schemas.microsoft.com/office/drawing/2014/main" id="{090F41A2-6535-4CA6-81E4-026A5B56D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1340000" cy="432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pPr rtl="0"/>
            <a:r>
              <a:rPr lang="it-IT" dirty="0"/>
              <a:t>Fare clic per modificare lo stile del titolo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="" xmlns:a16="http://schemas.microsoft.com/office/drawing/2014/main" id="{213AB95C-7DD4-4796-80E4-1B7466A2A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2000" y="1152000"/>
            <a:ext cx="11340000" cy="468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 rtl="0"/>
            <a:r>
              <a:rPr lang="it-IT" noProof="0" dirty="0"/>
              <a:t>Modifica gli stili del testo dello schema</a:t>
            </a:r>
          </a:p>
          <a:p>
            <a:pPr lvl="1" rtl="0"/>
            <a:r>
              <a:rPr lang="it-IT" noProof="0" dirty="0"/>
              <a:t>Secondo livello</a:t>
            </a:r>
          </a:p>
          <a:p>
            <a:pPr lvl="2" rtl="0"/>
            <a:r>
              <a:rPr lang="it-IT" noProof="0" dirty="0"/>
              <a:t>Terzo livello</a:t>
            </a:r>
          </a:p>
          <a:p>
            <a:pPr lvl="3" rtl="0"/>
            <a:r>
              <a:rPr lang="it-IT" noProof="0" dirty="0"/>
              <a:t>Quarto livello</a:t>
            </a:r>
          </a:p>
          <a:p>
            <a:pPr lvl="4" rtl="0"/>
            <a:r>
              <a:rPr lang="it-IT" noProof="0" dirty="0"/>
              <a:t>Quinto livello</a:t>
            </a:r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58879C91-B77F-4273-9A27-A3535FB88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1999" y="6188628"/>
            <a:ext cx="8784941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5ECA3099-A94F-4C3E-BC29-780EDD38F7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96369" y="6155190"/>
            <a:ext cx="432000" cy="432000"/>
          </a:xfrm>
          <a:prstGeom prst="ellipse">
            <a:avLst/>
          </a:prstGeom>
          <a:noFill/>
          <a:ln w="3175">
            <a:solidFill>
              <a:schemeClr val="accent1"/>
            </a:solidFill>
          </a:ln>
        </p:spPr>
        <p:txBody>
          <a:bodyPr vert="horz" lIns="0" tIns="0" rIns="0" bIns="0" rtlCol="0" anchor="ctr"/>
          <a:lstStyle>
            <a:lvl1pPr algn="ctr">
              <a:defRPr sz="1200" b="1" i="1">
                <a:solidFill>
                  <a:schemeClr val="tx1"/>
                </a:solidFill>
                <a:latin typeface="+mj-lt"/>
              </a:defRPr>
            </a:lvl1pPr>
          </a:lstStyle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  <p:sp>
        <p:nvSpPr>
          <p:cNvPr id="9" name="Ovale 8">
            <a:extLst>
              <a:ext uri="{FF2B5EF4-FFF2-40B4-BE49-F238E27FC236}">
                <a16:creationId xmlns="" xmlns:a16="http://schemas.microsoft.com/office/drawing/2014/main" id="{B66BF03E-F48E-4C0A-9078-07AC4DDF896A}"/>
              </a:ext>
            </a:extLst>
          </p:cNvPr>
          <p:cNvSpPr/>
          <p:nvPr userDrawn="1"/>
        </p:nvSpPr>
        <p:spPr>
          <a:xfrm>
            <a:off x="11533871" y="6185902"/>
            <a:ext cx="73515" cy="7351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>
              <a:solidFill>
                <a:schemeClr val="accent1"/>
              </a:solidFill>
            </a:endParaRPr>
          </a:p>
        </p:txBody>
      </p:sp>
      <p:sp>
        <p:nvSpPr>
          <p:cNvPr id="10" name="Ovale 9">
            <a:extLst>
              <a:ext uri="{FF2B5EF4-FFF2-40B4-BE49-F238E27FC236}">
                <a16:creationId xmlns="" xmlns:a16="http://schemas.microsoft.com/office/drawing/2014/main" id="{9F827500-FC74-463C-9312-BC59104AEBD6}"/>
              </a:ext>
            </a:extLst>
          </p:cNvPr>
          <p:cNvSpPr/>
          <p:nvPr userDrawn="1"/>
        </p:nvSpPr>
        <p:spPr>
          <a:xfrm>
            <a:off x="11892084" y="6561525"/>
            <a:ext cx="100439" cy="100439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14" name="Ovale 13">
            <a:extLst>
              <a:ext uri="{FF2B5EF4-FFF2-40B4-BE49-F238E27FC236}">
                <a16:creationId xmlns="" xmlns:a16="http://schemas.microsoft.com/office/drawing/2014/main" id="{2AF375EA-F235-4EAA-A52F-D6BF0D6EDDCA}"/>
              </a:ext>
            </a:extLst>
          </p:cNvPr>
          <p:cNvSpPr/>
          <p:nvPr userDrawn="1"/>
        </p:nvSpPr>
        <p:spPr>
          <a:xfrm>
            <a:off x="11342875" y="5990144"/>
            <a:ext cx="260512" cy="260512"/>
          </a:xfrm>
          <a:prstGeom prst="ellipse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>
              <a:solidFill>
                <a:schemeClr val="accent1"/>
              </a:solidFill>
            </a:endParaRPr>
          </a:p>
        </p:txBody>
      </p:sp>
      <p:sp>
        <p:nvSpPr>
          <p:cNvPr id="18" name="Rettangolo 17">
            <a:extLst>
              <a:ext uri="{FF2B5EF4-FFF2-40B4-BE49-F238E27FC236}">
                <a16:creationId xmlns="" xmlns:a16="http://schemas.microsoft.com/office/drawing/2014/main" id="{7E3C8C5B-6356-4B7C-887C-A436D7DB4059}"/>
              </a:ext>
            </a:extLst>
          </p:cNvPr>
          <p:cNvSpPr/>
          <p:nvPr userDrawn="1"/>
        </p:nvSpPr>
        <p:spPr>
          <a:xfrm>
            <a:off x="0" y="6771286"/>
            <a:ext cx="12192000" cy="8671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19" name="Rettangolo 18">
            <a:extLst>
              <a:ext uri="{FF2B5EF4-FFF2-40B4-BE49-F238E27FC236}">
                <a16:creationId xmlns="" xmlns:a16="http://schemas.microsoft.com/office/drawing/2014/main" id="{13120C00-0FF6-411F-B2D6-C625ED6BD241}"/>
              </a:ext>
            </a:extLst>
          </p:cNvPr>
          <p:cNvSpPr/>
          <p:nvPr userDrawn="1"/>
        </p:nvSpPr>
        <p:spPr>
          <a:xfrm>
            <a:off x="0" y="0"/>
            <a:ext cx="12192000" cy="8671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0" name="Rettangolo 19">
            <a:extLst>
              <a:ext uri="{FF2B5EF4-FFF2-40B4-BE49-F238E27FC236}">
                <a16:creationId xmlns="" xmlns:a16="http://schemas.microsoft.com/office/drawing/2014/main" id="{2D142C1D-78E5-4AD5-BEF3-C015D6E3FEBD}"/>
              </a:ext>
            </a:extLst>
          </p:cNvPr>
          <p:cNvSpPr/>
          <p:nvPr userDrawn="1"/>
        </p:nvSpPr>
        <p:spPr>
          <a:xfrm rot="5400000">
            <a:off x="-3385643" y="3385642"/>
            <a:ext cx="6858001" cy="8671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1" name="Rettangolo 20">
            <a:extLst>
              <a:ext uri="{FF2B5EF4-FFF2-40B4-BE49-F238E27FC236}">
                <a16:creationId xmlns="" xmlns:a16="http://schemas.microsoft.com/office/drawing/2014/main" id="{300D9306-2240-47FF-AA2F-DC7C26A008A4}"/>
              </a:ext>
            </a:extLst>
          </p:cNvPr>
          <p:cNvSpPr/>
          <p:nvPr userDrawn="1"/>
        </p:nvSpPr>
        <p:spPr>
          <a:xfrm rot="5400000">
            <a:off x="8719643" y="3385643"/>
            <a:ext cx="6858000" cy="8671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46163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50" r:id="rId4"/>
    <p:sldLayoutId id="2147483652" r:id="rId5"/>
    <p:sldLayoutId id="2147483656" r:id="rId6"/>
    <p:sldLayoutId id="2147483657" r:id="rId7"/>
    <p:sldLayoutId id="2147483665" r:id="rId8"/>
    <p:sldLayoutId id="2147483666" r:id="rId9"/>
    <p:sldLayoutId id="2147483667" r:id="rId10"/>
    <p:sldLayoutId id="2147483669" r:id="rId11"/>
    <p:sldLayoutId id="2147483671" r:id="rId12"/>
    <p:sldLayoutId id="2147483653" r:id="rId13"/>
    <p:sldLayoutId id="2147483672" r:id="rId14"/>
    <p:sldLayoutId id="2147483673" r:id="rId15"/>
    <p:sldLayoutId id="2147483677" r:id="rId16"/>
    <p:sldLayoutId id="2147483654" r:id="rId17"/>
    <p:sldLayoutId id="2147483660" r:id="rId18"/>
    <p:sldLayoutId id="2147483661" r:id="rId1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2925" indent="-27622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96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763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430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8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8.sv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8.svg"/><Relationship Id="rId4" Type="http://schemas.openxmlformats.org/officeDocument/2006/relationships/image" Target="../media/image1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8.sv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8.sv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18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18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Relationship Id="rId6" Type="http://schemas.openxmlformats.org/officeDocument/2006/relationships/comments" Target="../comments/comment1.xml"/><Relationship Id="rId5" Type="http://schemas.openxmlformats.org/officeDocument/2006/relationships/image" Target="../media/image18.sv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>
            <a:extLst>
              <a:ext uri="{FF2B5EF4-FFF2-40B4-BE49-F238E27FC236}">
                <a16:creationId xmlns="" xmlns:a16="http://schemas.microsoft.com/office/drawing/2014/main" id="{2E3EA56B-BEB0-4656-A20B-D15F03B7ACA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it-IT" sz="3200" dirty="0"/>
              <a:t>Comitato di Sorveglianza POR FESR FSE 2014-2020</a:t>
            </a:r>
          </a:p>
        </p:txBody>
      </p:sp>
      <p:cxnSp>
        <p:nvCxnSpPr>
          <p:cNvPr id="15" name="Connettore diritto 14" descr="Linea di divisione">
            <a:extLst>
              <a:ext uri="{FF2B5EF4-FFF2-40B4-BE49-F238E27FC236}">
                <a16:creationId xmlns="" xmlns:a16="http://schemas.microsoft.com/office/drawing/2014/main" id="{E99227BA-E7FE-418C-A9C9-21C49E9DFD3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777113" y="2407072"/>
            <a:ext cx="0" cy="1100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ottotitolo 6">
            <a:extLst>
              <a:ext uri="{FF2B5EF4-FFF2-40B4-BE49-F238E27FC236}">
                <a16:creationId xmlns="" xmlns:a16="http://schemas.microsoft.com/office/drawing/2014/main" id="{DA0FE6D5-D475-4CBB-A6C2-E3D991A368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94607" y="3684672"/>
            <a:ext cx="5282147" cy="936000"/>
          </a:xfrm>
        </p:spPr>
        <p:txBody>
          <a:bodyPr rtlCol="0"/>
          <a:lstStyle/>
          <a:p>
            <a:pPr rtl="0"/>
            <a:r>
              <a:rPr lang="it-IT" dirty="0"/>
              <a:t>Perugia 11 novembre 2021</a:t>
            </a:r>
            <a:br>
              <a:rPr lang="it-IT" dirty="0"/>
            </a:br>
            <a:r>
              <a:rPr lang="it-IT" dirty="0"/>
              <a:t>Sala Fiume | Palazzo Donini</a:t>
            </a:r>
          </a:p>
        </p:txBody>
      </p:sp>
      <p:sp>
        <p:nvSpPr>
          <p:cNvPr id="2" name="Rettangolo 1"/>
          <p:cNvSpPr/>
          <p:nvPr/>
        </p:nvSpPr>
        <p:spPr>
          <a:xfrm>
            <a:off x="2494606" y="4685575"/>
            <a:ext cx="5282503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defRPr sz="92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pPr>
            <a:r>
              <a:rPr lang="it-IT" sz="2400" b="1" dirty="0">
                <a:solidFill>
                  <a:schemeClr val="bg1"/>
                </a:solidFill>
                <a:latin typeface="+mj-lt"/>
              </a:rPr>
              <a:t>Punto XX. </a:t>
            </a:r>
          </a:p>
          <a:p>
            <a:pPr algn="r">
              <a:defRPr sz="92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pPr>
            <a:r>
              <a:rPr lang="it-IT" sz="2400" b="1" dirty="0">
                <a:solidFill>
                  <a:schemeClr val="bg1"/>
                </a:solidFill>
                <a:latin typeface="+mj-lt"/>
                <a:ea typeface="Abadi MT Condensed Light"/>
                <a:cs typeface="Abadi MT Condensed Light"/>
                <a:sym typeface="Abadi MT Condensed Light"/>
              </a:rPr>
              <a:t>Titolo</a:t>
            </a:r>
          </a:p>
          <a:p>
            <a:pPr algn="r">
              <a:defRPr sz="92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pPr>
            <a:r>
              <a:rPr lang="it-IT" sz="2000" dirty="0">
                <a:solidFill>
                  <a:schemeClr val="bg1"/>
                </a:solidFill>
                <a:latin typeface="+mj-lt"/>
                <a:ea typeface="Abadi MT Condensed Light"/>
                <a:cs typeface="Abadi MT Condensed Light"/>
                <a:sym typeface="Abadi MT Condensed Light"/>
              </a:rPr>
              <a:t>Relatore</a:t>
            </a:r>
          </a:p>
        </p:txBody>
      </p:sp>
      <p:pic>
        <p:nvPicPr>
          <p:cNvPr id="5" name="Segnaposto immagine 4"/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9522" y="2493612"/>
            <a:ext cx="1694424" cy="994599"/>
          </a:xfrm>
        </p:spPr>
      </p:pic>
      <p:pic>
        <p:nvPicPr>
          <p:cNvPr id="18" name="Immagine" descr="Immagine"/>
          <p:cNvPicPr>
            <a:picLocks noChangeAspect="1"/>
          </p:cNvPicPr>
          <p:nvPr/>
        </p:nvPicPr>
        <p:blipFill rotWithShape="1">
          <a:blip r:embed="rId4"/>
          <a:srcRect l="1713" r="9742"/>
          <a:stretch/>
        </p:blipFill>
        <p:spPr>
          <a:xfrm>
            <a:off x="-31532" y="5418605"/>
            <a:ext cx="12218277" cy="1298822"/>
          </a:xfrm>
          <a:prstGeom prst="rect">
            <a:avLst/>
          </a:prstGeom>
          <a:ln w="12700">
            <a:miter lim="400000"/>
          </a:ln>
        </p:spPr>
      </p:pic>
      <p:pic>
        <p:nvPicPr>
          <p:cNvPr id="19" name="Immagine" descr="Immagine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9286" y="685140"/>
            <a:ext cx="1154383" cy="1250092"/>
          </a:xfrm>
          <a:prstGeom prst="rect">
            <a:avLst/>
          </a:prstGeom>
          <a:ln w="12700">
            <a:miter lim="400000"/>
          </a:ln>
        </p:spPr>
      </p:pic>
      <p:pic>
        <p:nvPicPr>
          <p:cNvPr id="20" name="Immagine" descr="Immagine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7120" y="2700681"/>
            <a:ext cx="1192911" cy="1305399"/>
          </a:xfrm>
          <a:prstGeom prst="rect">
            <a:avLst/>
          </a:prstGeom>
          <a:ln w="12700">
            <a:miter lim="400000"/>
          </a:ln>
        </p:spPr>
      </p:pic>
      <p:pic>
        <p:nvPicPr>
          <p:cNvPr id="21" name="Immagine" descr="Immagine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854831" y="4113257"/>
            <a:ext cx="985072" cy="1136210"/>
          </a:xfrm>
          <a:prstGeom prst="rect">
            <a:avLst/>
          </a:prstGeom>
          <a:ln w="12700">
            <a:miter lim="400000"/>
          </a:ln>
        </p:spPr>
      </p:pic>
      <p:pic>
        <p:nvPicPr>
          <p:cNvPr id="22" name="Immagine" descr="Immagine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396422" y="4006080"/>
            <a:ext cx="1057003" cy="986384"/>
          </a:xfrm>
          <a:prstGeom prst="rect">
            <a:avLst/>
          </a:prstGeom>
          <a:ln w="12700">
            <a:miter lim="400000"/>
          </a:ln>
        </p:spPr>
      </p:pic>
      <p:pic>
        <p:nvPicPr>
          <p:cNvPr id="23" name="Immagine" descr="Immagine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013687" y="809398"/>
            <a:ext cx="943347" cy="1079692"/>
          </a:xfrm>
          <a:prstGeom prst="rect">
            <a:avLst/>
          </a:prstGeom>
          <a:ln w="12700">
            <a:miter lim="400000"/>
          </a:ln>
        </p:spPr>
      </p:pic>
      <p:pic>
        <p:nvPicPr>
          <p:cNvPr id="24" name="Immagine" descr="Immagine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267830" y="685140"/>
            <a:ext cx="1160344" cy="1017536"/>
          </a:xfrm>
          <a:prstGeom prst="rect">
            <a:avLst/>
          </a:prstGeom>
          <a:ln w="12700">
            <a:miter lim="400000"/>
          </a:ln>
        </p:spPr>
      </p:pic>
      <p:pic>
        <p:nvPicPr>
          <p:cNvPr id="25" name="Immagine" descr="Immagine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31184" y="4697150"/>
            <a:ext cx="997523" cy="860283"/>
          </a:xfrm>
          <a:prstGeom prst="rect">
            <a:avLst/>
          </a:prstGeom>
          <a:ln w="12700">
            <a:miter lim="400000"/>
          </a:ln>
        </p:spPr>
      </p:pic>
      <p:pic>
        <p:nvPicPr>
          <p:cNvPr id="16" name="Immagine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1893" y="240800"/>
            <a:ext cx="1167291" cy="1534772"/>
          </a:xfrm>
          <a:prstGeom prst="rect">
            <a:avLst/>
          </a:prstGeom>
          <a:ln w="12700">
            <a:miter lim="400000"/>
          </a:ln>
        </p:spPr>
      </p:pic>
      <p:pic>
        <p:nvPicPr>
          <p:cNvPr id="17" name="Immagine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4685575"/>
            <a:ext cx="1057003" cy="1205336"/>
          </a:xfrm>
          <a:prstGeom prst="rect">
            <a:avLst/>
          </a:prstGeom>
          <a:ln w="12700">
            <a:miter lim="400000"/>
          </a:ln>
        </p:spPr>
      </p:pic>
      <p:pic>
        <p:nvPicPr>
          <p:cNvPr id="26" name="Immagine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767" y="383216"/>
            <a:ext cx="1407560" cy="1650243"/>
          </a:xfrm>
          <a:prstGeom prst="rect">
            <a:avLst/>
          </a:prstGeom>
          <a:ln w="12700">
            <a:miter lim="400000"/>
          </a:ln>
        </p:spPr>
      </p:pic>
      <p:pic>
        <p:nvPicPr>
          <p:cNvPr id="27" name="Immagine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0547" y="4709676"/>
            <a:ext cx="1010463" cy="118468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262879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egnaposto testo 18">
            <a:extLst>
              <a:ext uri="{FF2B5EF4-FFF2-40B4-BE49-F238E27FC236}">
                <a16:creationId xmlns="" xmlns:a16="http://schemas.microsoft.com/office/drawing/2014/main" id="{DDF9FA57-C618-480E-B590-197444A3FB5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700687" y="1138335"/>
            <a:ext cx="9000767" cy="5188780"/>
          </a:xfrm>
        </p:spPr>
        <p:txBody>
          <a:bodyPr/>
          <a:lstStyle/>
          <a:p>
            <a:pPr marL="285750" indent="-28575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it-IT" dirty="0"/>
              <a:t>9 mil.</a:t>
            </a:r>
            <a:r>
              <a:rPr lang="it-IT" b="0" dirty="0"/>
              <a:t> </a:t>
            </a:r>
            <a:r>
              <a:rPr lang="it-IT" dirty="0"/>
              <a:t>di euro </a:t>
            </a:r>
            <a:r>
              <a:rPr lang="it-IT" b="0" dirty="0"/>
              <a:t>per il finanziamento di </a:t>
            </a:r>
            <a:r>
              <a:rPr lang="it-IT" sz="2000" dirty="0">
                <a:solidFill>
                  <a:srgbClr val="8D37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B.U.L - </a:t>
            </a:r>
            <a:r>
              <a:rPr lang="it-IT" sz="2200" cap="small" dirty="0">
                <a:solidFill>
                  <a:srgbClr val="8D37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Buono Umbro per il Lavoro </a:t>
            </a:r>
            <a:r>
              <a:rPr lang="it-IT" b="0" dirty="0">
                <a:solidFill>
                  <a:srgbClr val="8D3789"/>
                </a:solidFill>
              </a:rPr>
              <a:t>spendibile per l’attivazione di misure presso i </a:t>
            </a:r>
            <a:r>
              <a:rPr lang="it-IT" dirty="0">
                <a:solidFill>
                  <a:srgbClr val="8D3789"/>
                </a:solidFill>
              </a:rPr>
              <a:t>CPI umbri </a:t>
            </a:r>
            <a:r>
              <a:rPr lang="it-IT" b="0" dirty="0">
                <a:solidFill>
                  <a:srgbClr val="8D3789"/>
                </a:solidFill>
              </a:rPr>
              <a:t> </a:t>
            </a:r>
            <a:r>
              <a:rPr lang="it-IT" b="0" dirty="0">
                <a:solidFill>
                  <a:schemeClr val="bg2"/>
                </a:solidFill>
              </a:rPr>
              <a:t>[</a:t>
            </a:r>
            <a:r>
              <a:rPr lang="it-IT" b="0" dirty="0"/>
              <a:t>responsabili in via esclusiva della presa in carico e profilatura degli utenti, senza remunerazione per le misure attivate e </a:t>
            </a:r>
            <a:r>
              <a:rPr lang="it-IT" dirty="0"/>
              <a:t>riserva di 1 mil</a:t>
            </a:r>
            <a:r>
              <a:rPr lang="it-IT" b="0" dirty="0"/>
              <a:t>. per le indennità dei tirocini promossi]                         </a:t>
            </a:r>
            <a:r>
              <a:rPr lang="it-IT" b="0" dirty="0">
                <a:solidFill>
                  <a:srgbClr val="8D3789"/>
                </a:solidFill>
              </a:rPr>
              <a:t>e le </a:t>
            </a:r>
            <a:r>
              <a:rPr lang="it-IT" dirty="0">
                <a:solidFill>
                  <a:srgbClr val="8D3789"/>
                </a:solidFill>
              </a:rPr>
              <a:t>18 ATI/ATS tra agenzie per il lavoro e organismi di formazione </a:t>
            </a:r>
            <a:r>
              <a:rPr lang="it-IT" b="0" dirty="0"/>
              <a:t>che hanno aderito all’avviso</a:t>
            </a:r>
          </a:p>
          <a:p>
            <a:pPr marL="285750" indent="-28575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it-IT" sz="1500" b="0" dirty="0">
              <a:solidFill>
                <a:srgbClr val="A02462"/>
              </a:solidFill>
            </a:endParaRPr>
          </a:p>
          <a:p>
            <a:pPr marL="828675" lvl="1" indent="-285750" algn="just">
              <a:spcBef>
                <a:spcPts val="0"/>
              </a:spcBef>
            </a:pPr>
            <a:r>
              <a:rPr lang="it-IT" sz="1500" b="1" dirty="0">
                <a:solidFill>
                  <a:srgbClr val="A02462"/>
                </a:solidFill>
                <a:latin typeface="+mj-lt"/>
              </a:rPr>
              <a:t>misure attivabili</a:t>
            </a:r>
            <a:r>
              <a:rPr lang="it-IT" sz="1500" dirty="0">
                <a:solidFill>
                  <a:srgbClr val="A02462"/>
                </a:solidFill>
                <a:latin typeface="+mj-lt"/>
              </a:rPr>
              <a:t>: </a:t>
            </a:r>
            <a:r>
              <a:rPr lang="it-IT" sz="1500" dirty="0">
                <a:latin typeface="+mj-lt"/>
              </a:rPr>
              <a:t>orientamento specialistico, accompagnamento al lavoro, formazione individualizzata, tirocinio extracurriculare</a:t>
            </a:r>
          </a:p>
          <a:p>
            <a:pPr marL="828675" lvl="1" indent="-285750" algn="just">
              <a:spcBef>
                <a:spcPts val="0"/>
              </a:spcBef>
            </a:pPr>
            <a:r>
              <a:rPr lang="it-IT" sz="1500" b="1" dirty="0">
                <a:solidFill>
                  <a:srgbClr val="A02462"/>
                </a:solidFill>
                <a:latin typeface="+mj-lt"/>
              </a:rPr>
              <a:t>valore del BUL</a:t>
            </a:r>
            <a:r>
              <a:rPr lang="it-IT" sz="1500" dirty="0">
                <a:latin typeface="+mj-lt"/>
              </a:rPr>
              <a:t>: variabile da </a:t>
            </a:r>
            <a:r>
              <a:rPr lang="it-IT" sz="1500" b="1" dirty="0">
                <a:latin typeface="+mj-lt"/>
              </a:rPr>
              <a:t>4.400 a 9.400 euro</a:t>
            </a:r>
            <a:r>
              <a:rPr lang="it-IT" sz="1500" dirty="0">
                <a:latin typeface="+mj-lt"/>
              </a:rPr>
              <a:t> in funzione della profilazione dell’utente</a:t>
            </a:r>
          </a:p>
          <a:p>
            <a:pPr marL="828675" lvl="1" indent="-285750" algn="just">
              <a:spcBef>
                <a:spcPts val="0"/>
              </a:spcBef>
            </a:pPr>
            <a:r>
              <a:rPr lang="it-IT" sz="1500" b="1" dirty="0">
                <a:solidFill>
                  <a:srgbClr val="A02462"/>
                </a:solidFill>
                <a:latin typeface="+mj-lt"/>
              </a:rPr>
              <a:t>adesioni</a:t>
            </a:r>
            <a:r>
              <a:rPr lang="it-IT" sz="1500" b="1" dirty="0">
                <a:latin typeface="+mj-lt"/>
              </a:rPr>
              <a:t> aperte dal 15.09.2021 al 31.12.2022 </a:t>
            </a:r>
            <a:r>
              <a:rPr lang="it-IT" sz="1500" dirty="0">
                <a:latin typeface="+mj-lt"/>
              </a:rPr>
              <a:t>o comunque fino ad esaurimento delle risorse, ad oggi pervenute</a:t>
            </a:r>
            <a:r>
              <a:rPr lang="it-IT" sz="1500" b="1" dirty="0">
                <a:latin typeface="+mj-lt"/>
              </a:rPr>
              <a:t> 2000 adesioni</a:t>
            </a:r>
          </a:p>
          <a:p>
            <a:pPr lvl="1" indent="0" algn="just">
              <a:spcBef>
                <a:spcPts val="0"/>
              </a:spcBef>
              <a:buNone/>
            </a:pPr>
            <a:endParaRPr lang="it-IT" sz="1800" dirty="0">
              <a:latin typeface="+mj-lt"/>
            </a:endParaRPr>
          </a:p>
          <a:p>
            <a:pPr marL="285750" indent="-28575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it-IT" dirty="0"/>
          </a:p>
          <a:p>
            <a:pPr marL="285750" indent="-28575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it-IT" dirty="0"/>
              <a:t>1 milione di euro</a:t>
            </a:r>
            <a:r>
              <a:rPr lang="it-IT" b="0" dirty="0"/>
              <a:t> a favore </a:t>
            </a:r>
            <a:r>
              <a:rPr lang="it-IT" dirty="0"/>
              <a:t>di imprese localizzate in Umbria </a:t>
            </a:r>
            <a:r>
              <a:rPr lang="it-IT" b="0" dirty="0">
                <a:solidFill>
                  <a:srgbClr val="8D3789"/>
                </a:solidFill>
              </a:rPr>
              <a:t>per </a:t>
            </a:r>
            <a:r>
              <a:rPr lang="it-IT" cap="all" dirty="0">
                <a:solidFill>
                  <a:srgbClr val="8D3789"/>
                </a:solidFill>
              </a:rPr>
              <a:t>incentivi all’assunzione a tempo indeterminato e apprendistato</a:t>
            </a:r>
            <a:r>
              <a:rPr lang="it-IT" dirty="0">
                <a:solidFill>
                  <a:srgbClr val="8D3789"/>
                </a:solidFill>
              </a:rPr>
              <a:t>, con mantenimento di 12 mesi, </a:t>
            </a:r>
            <a:r>
              <a:rPr lang="it-IT" b="0" dirty="0"/>
              <a:t>dei destinatari dei BUL</a:t>
            </a:r>
            <a:endParaRPr lang="it-IT" dirty="0"/>
          </a:p>
          <a:p>
            <a:pPr algn="just">
              <a:spcBef>
                <a:spcPts val="0"/>
              </a:spcBef>
            </a:pPr>
            <a:endParaRPr lang="it-IT" b="0" dirty="0"/>
          </a:p>
          <a:p>
            <a:pPr marL="828675" lvl="1" indent="-285750" algn="just">
              <a:spcBef>
                <a:spcPts val="0"/>
              </a:spcBef>
            </a:pPr>
            <a:r>
              <a:rPr lang="it-IT" sz="1700" b="1" dirty="0">
                <a:latin typeface="+mj-lt"/>
              </a:rPr>
              <a:t>valore dell’incentivo</a:t>
            </a:r>
            <a:r>
              <a:rPr lang="it-IT" sz="1700" dirty="0">
                <a:latin typeface="+mj-lt"/>
              </a:rPr>
              <a:t>: fino a </a:t>
            </a:r>
            <a:r>
              <a:rPr lang="it-IT" sz="1700" b="1" dirty="0">
                <a:latin typeface="+mj-lt"/>
              </a:rPr>
              <a:t>12 mila euro </a:t>
            </a:r>
            <a:r>
              <a:rPr lang="it-IT" sz="1700" dirty="0">
                <a:latin typeface="+mj-lt"/>
              </a:rPr>
              <a:t>in funzione della profilazione dell’utente e della tipologia contrattuale</a:t>
            </a:r>
          </a:p>
          <a:p>
            <a:pPr marL="285750" indent="-28575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it-IT" sz="1800" dirty="0">
              <a:ea typeface="+mn-ea"/>
              <a:cs typeface="+mn-cs"/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26"/>
          </p:nvPr>
        </p:nvSpPr>
        <p:spPr>
          <a:xfrm>
            <a:off x="11496369" y="6155190"/>
            <a:ext cx="432000" cy="432000"/>
          </a:xfrm>
        </p:spPr>
        <p:txBody>
          <a:bodyPr/>
          <a:lstStyle/>
          <a:p>
            <a:fld id="{19B51A1E-902D-48AF-9020-955120F399B6}" type="slidenum">
              <a:rPr lang="it-IT" smtClean="0"/>
              <a:pPr/>
              <a:t>10</a:t>
            </a:fld>
            <a:endParaRPr lang="it-IT" dirty="0"/>
          </a:p>
        </p:txBody>
      </p:sp>
      <p:pic>
        <p:nvPicPr>
          <p:cNvPr id="12" name="Immagine 11">
            <a:extLst>
              <a:ext uri="{FF2B5EF4-FFF2-40B4-BE49-F238E27FC236}">
                <a16:creationId xmlns="" xmlns:a16="http://schemas.microsoft.com/office/drawing/2014/main" id="{43AE3BFB-C287-43AB-8CEE-A66D3BBCBA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4597" y="457868"/>
            <a:ext cx="2473772" cy="344429"/>
          </a:xfrm>
          <a:prstGeom prst="rect">
            <a:avLst/>
          </a:prstGeom>
        </p:spPr>
      </p:pic>
      <p:sp>
        <p:nvSpPr>
          <p:cNvPr id="9" name="Titolo 1">
            <a:extLst>
              <a:ext uri="{FF2B5EF4-FFF2-40B4-BE49-F238E27FC236}">
                <a16:creationId xmlns="" xmlns:a16="http://schemas.microsoft.com/office/drawing/2014/main" id="{6CC2F09F-BC72-48A8-B284-4906915704CB}"/>
              </a:ext>
            </a:extLst>
          </p:cNvPr>
          <p:cNvSpPr txBox="1">
            <a:spLocks/>
          </p:cNvSpPr>
          <p:nvPr/>
        </p:nvSpPr>
        <p:spPr>
          <a:xfrm>
            <a:off x="101431" y="75810"/>
            <a:ext cx="8852564" cy="738393"/>
          </a:xfrm>
          <a:prstGeom prst="rect">
            <a:avLst/>
          </a:prstGeom>
          <a:solidFill>
            <a:schemeClr val="tx1"/>
          </a:solidFill>
        </p:spPr>
        <p:txBody>
          <a:bodyPr vert="horz" lIns="288000" tIns="0" rIns="432000" bIns="144000" rtlCol="0" anchor="b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spc="-15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400" i="1" dirty="0">
                <a:ea typeface="+mn-ea"/>
                <a:cs typeface="+mn-cs"/>
              </a:rPr>
              <a:t>Attuazione interventi dell’Organismo Intermedio ARPAL Umbria</a:t>
            </a:r>
            <a:endParaRPr lang="it-IT" sz="2400" dirty="0"/>
          </a:p>
        </p:txBody>
      </p:sp>
      <p:sp>
        <p:nvSpPr>
          <p:cNvPr id="14" name="Rettangolo 13">
            <a:extLst>
              <a:ext uri="{FF2B5EF4-FFF2-40B4-BE49-F238E27FC236}">
                <a16:creationId xmlns="" xmlns:a16="http://schemas.microsoft.com/office/drawing/2014/main" id="{ED486BC5-E7B3-413F-B85E-E614521A4B26}"/>
              </a:ext>
            </a:extLst>
          </p:cNvPr>
          <p:cNvSpPr/>
          <p:nvPr/>
        </p:nvSpPr>
        <p:spPr>
          <a:xfrm>
            <a:off x="349181" y="1138335"/>
            <a:ext cx="2136138" cy="518878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b="1" dirty="0">
                <a:solidFill>
                  <a:schemeClr val="bg1"/>
                </a:solidFill>
                <a:latin typeface="+mj-lt"/>
                <a:sym typeface="Calibri"/>
              </a:rPr>
              <a:t>ASSE  1 – PI 8.1</a:t>
            </a:r>
          </a:p>
          <a:p>
            <a:pPr lvl="0" algn="ctr"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endParaRPr lang="it-IT" sz="600" b="1" dirty="0">
              <a:solidFill>
                <a:schemeClr val="bg1"/>
              </a:solidFill>
              <a:latin typeface="+mj-lt"/>
              <a:sym typeface="Calibri"/>
            </a:endParaRPr>
          </a:p>
          <a:p>
            <a:pPr lvl="0" algn="ctr"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endParaRPr lang="it-IT" sz="600" b="1" dirty="0">
              <a:solidFill>
                <a:schemeClr val="bg1"/>
              </a:solidFill>
              <a:latin typeface="+mj-lt"/>
              <a:sym typeface="Calibri"/>
            </a:endParaRPr>
          </a:p>
          <a:p>
            <a:pPr lvl="0" algn="ctr"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endParaRPr lang="it-IT" sz="600" b="1" dirty="0">
              <a:solidFill>
                <a:schemeClr val="bg1"/>
              </a:solidFill>
              <a:latin typeface="+mj-lt"/>
              <a:sym typeface="Calibri"/>
            </a:endParaRPr>
          </a:p>
          <a:p>
            <a:pPr lvl="0" algn="ctr" hangingPunct="0">
              <a:lnSpc>
                <a:spcPct val="100000"/>
              </a:lnSpc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2400" b="1" dirty="0">
                <a:solidFill>
                  <a:schemeClr val="bg1"/>
                </a:solidFill>
                <a:latin typeface="+mj-lt"/>
              </a:rPr>
              <a:t>Avviso </a:t>
            </a:r>
          </a:p>
          <a:p>
            <a:pPr lvl="0" algn="ctr" hangingPunct="0">
              <a:lnSpc>
                <a:spcPct val="100000"/>
              </a:lnSpc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2400" b="1" dirty="0">
                <a:solidFill>
                  <a:schemeClr val="bg1"/>
                </a:solidFill>
                <a:latin typeface="+mj-lt"/>
              </a:rPr>
              <a:t>RE-WORK</a:t>
            </a:r>
          </a:p>
          <a:p>
            <a:pPr lvl="0" algn="ctr" hangingPunct="0">
              <a:lnSpc>
                <a:spcPct val="100000"/>
              </a:lnSpc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endParaRPr lang="it-IT" sz="2400" b="1" dirty="0">
              <a:solidFill>
                <a:schemeClr val="bg1"/>
              </a:solidFill>
              <a:latin typeface="+mj-lt"/>
            </a:endParaRPr>
          </a:p>
          <a:p>
            <a:pPr algn="ctr" hangingPunct="0">
              <a:spcBef>
                <a:spcPts val="60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1900" b="1" dirty="0">
                <a:solidFill>
                  <a:schemeClr val="bg1"/>
                </a:solidFill>
                <a:latin typeface="+mj-lt"/>
              </a:rPr>
              <a:t>Buono Umbro </a:t>
            </a:r>
          </a:p>
          <a:p>
            <a:pPr algn="ctr" hangingPunct="0"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1900" b="1" dirty="0">
                <a:solidFill>
                  <a:schemeClr val="bg1"/>
                </a:solidFill>
                <a:latin typeface="+mj-lt"/>
              </a:rPr>
              <a:t>per il lavoro (BUL) </a:t>
            </a:r>
          </a:p>
          <a:p>
            <a:pPr algn="ctr" hangingPunct="0"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1900" b="1" dirty="0">
                <a:solidFill>
                  <a:schemeClr val="bg1"/>
                </a:solidFill>
                <a:latin typeface="+mj-lt"/>
              </a:rPr>
              <a:t>per l’accesso alla </a:t>
            </a:r>
          </a:p>
          <a:p>
            <a:pPr algn="ctr" hangingPunct="0"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1900" b="1" dirty="0">
                <a:solidFill>
                  <a:schemeClr val="bg1"/>
                </a:solidFill>
                <a:latin typeface="+mj-lt"/>
              </a:rPr>
              <a:t>rete dei servizi </a:t>
            </a:r>
          </a:p>
          <a:p>
            <a:pPr algn="ctr" hangingPunct="0"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1900" b="1" dirty="0">
                <a:solidFill>
                  <a:schemeClr val="bg1"/>
                </a:solidFill>
                <a:latin typeface="+mj-lt"/>
              </a:rPr>
              <a:t>per</a:t>
            </a:r>
          </a:p>
          <a:p>
            <a:pPr algn="ctr" hangingPunct="0"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1900" b="1" dirty="0">
                <a:solidFill>
                  <a:schemeClr val="bg1"/>
                </a:solidFill>
                <a:latin typeface="+mj-lt"/>
              </a:rPr>
              <a:t> l’inserimento </a:t>
            </a:r>
          </a:p>
          <a:p>
            <a:pPr algn="ctr" hangingPunct="0"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1900" b="1" dirty="0">
                <a:solidFill>
                  <a:schemeClr val="bg1"/>
                </a:solidFill>
                <a:latin typeface="+mj-lt"/>
              </a:rPr>
              <a:t>lavorativo </a:t>
            </a:r>
          </a:p>
          <a:p>
            <a:pPr algn="ctr" hangingPunct="0"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1900" b="1" dirty="0">
                <a:solidFill>
                  <a:schemeClr val="bg1"/>
                </a:solidFill>
                <a:latin typeface="+mj-lt"/>
              </a:rPr>
              <a:t>in Umbria</a:t>
            </a:r>
          </a:p>
        </p:txBody>
      </p:sp>
    </p:spTree>
    <p:extLst>
      <p:ext uri="{BB962C8B-B14F-4D97-AF65-F5344CB8AC3E}">
        <p14:creationId xmlns:p14="http://schemas.microsoft.com/office/powerpoint/2010/main" val="2860319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egnaposto testo 18">
            <a:extLst>
              <a:ext uri="{FF2B5EF4-FFF2-40B4-BE49-F238E27FC236}">
                <a16:creationId xmlns="" xmlns:a16="http://schemas.microsoft.com/office/drawing/2014/main" id="{DDF9FA57-C618-480E-B590-197444A3FB5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760742" y="1122240"/>
            <a:ext cx="8735627" cy="5248949"/>
          </a:xfrm>
        </p:spPr>
        <p:txBody>
          <a:bodyPr/>
          <a:lstStyle/>
          <a:p>
            <a:pPr algn="just">
              <a:spcBef>
                <a:spcPts val="0"/>
              </a:spcBef>
            </a:pPr>
            <a:endParaRPr lang="it-IT" dirty="0"/>
          </a:p>
          <a:p>
            <a:pPr marL="342900" indent="-342900" algn="just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it-IT" b="0" dirty="0"/>
              <a:t>Sperimentazione del </a:t>
            </a:r>
            <a:r>
              <a:rPr lang="it-IT" sz="2000" dirty="0">
                <a:solidFill>
                  <a:srgbClr val="8D3789"/>
                </a:solidFill>
              </a:rPr>
              <a:t>modello sistemico di rete regionale dei servizi </a:t>
            </a:r>
            <a:r>
              <a:rPr lang="it-IT" b="0" dirty="0"/>
              <a:t>attraverso</a:t>
            </a:r>
            <a:r>
              <a:rPr lang="it-IT" dirty="0"/>
              <a:t> la sinergia tra i Centri per l’Impiego pubblici, gestiti da ARPAL Umbria e i soggetti privati </a:t>
            </a:r>
            <a:r>
              <a:rPr lang="it-IT" b="0" dirty="0"/>
              <a:t>che con le proprie competenze e specializzazioni possono contribuire alla costruzione di </a:t>
            </a:r>
            <a:r>
              <a:rPr lang="it-IT" dirty="0"/>
              <a:t>opportunità di inserimento e reinserimento lavorativo</a:t>
            </a:r>
            <a:r>
              <a:rPr lang="it-IT" b="0" dirty="0"/>
              <a:t>, garantendo anche la </a:t>
            </a:r>
            <a:r>
              <a:rPr lang="it-IT" dirty="0"/>
              <a:t>prossimità dei servizi </a:t>
            </a:r>
            <a:r>
              <a:rPr lang="it-IT" b="0" dirty="0"/>
              <a:t>sul territorio (presenza delle ATI/ATS sul territorio di almeno 4 CPI)</a:t>
            </a:r>
          </a:p>
          <a:p>
            <a:pPr algn="just">
              <a:spcBef>
                <a:spcPts val="0"/>
              </a:spcBef>
            </a:pPr>
            <a:endParaRPr lang="it-IT" b="0" dirty="0"/>
          </a:p>
          <a:p>
            <a:pPr algn="just">
              <a:spcBef>
                <a:spcPts val="0"/>
              </a:spcBef>
            </a:pPr>
            <a:endParaRPr lang="it-IT" b="0" dirty="0"/>
          </a:p>
          <a:p>
            <a:pPr marL="285750" indent="-285750" algn="just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it-IT" dirty="0"/>
              <a:t>Integrazione tra </a:t>
            </a:r>
            <a:r>
              <a:rPr lang="it-IT" sz="2000" dirty="0">
                <a:solidFill>
                  <a:srgbClr val="8D3789"/>
                </a:solidFill>
              </a:rPr>
              <a:t>servizi per il lavoro </a:t>
            </a:r>
            <a:r>
              <a:rPr lang="it-IT" b="0" dirty="0"/>
              <a:t>(orientamento, accompagnamento al lavoro)</a:t>
            </a:r>
            <a:r>
              <a:rPr lang="it-IT" dirty="0"/>
              <a:t> e </a:t>
            </a:r>
            <a:r>
              <a:rPr lang="it-IT" sz="2000" dirty="0">
                <a:solidFill>
                  <a:srgbClr val="8D3789"/>
                </a:solidFill>
              </a:rPr>
              <a:t>strumenti formativi flessibili e personalizzati </a:t>
            </a:r>
            <a:r>
              <a:rPr lang="it-IT" b="0" dirty="0"/>
              <a:t>(in aula e in ambiente lavorativo) per garantire </a:t>
            </a:r>
            <a:r>
              <a:rPr lang="it-IT" dirty="0"/>
              <a:t>l’incrocio tra domanda e offerta di competenze</a:t>
            </a:r>
          </a:p>
          <a:p>
            <a:pPr algn="just">
              <a:spcBef>
                <a:spcPts val="0"/>
              </a:spcBef>
            </a:pPr>
            <a:endParaRPr lang="it-IT" dirty="0"/>
          </a:p>
          <a:p>
            <a:pPr marL="285750" indent="-285750" algn="just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it-IT" sz="2000" dirty="0">
                <a:solidFill>
                  <a:srgbClr val="8D3789"/>
                </a:solidFill>
              </a:rPr>
              <a:t>Orientamento ai risultati</a:t>
            </a:r>
            <a:r>
              <a:rPr lang="it-IT" b="0" dirty="0"/>
              <a:t>, con prevalenza della </a:t>
            </a:r>
            <a:r>
              <a:rPr lang="it-IT" dirty="0"/>
              <a:t>remunerazione a risultato</a:t>
            </a:r>
            <a:r>
              <a:rPr lang="it-IT" b="0" dirty="0"/>
              <a:t> e di </a:t>
            </a:r>
            <a:r>
              <a:rPr lang="it-IT" dirty="0"/>
              <a:t>premialità per il raggiungimento di obiettivi occupazionali</a:t>
            </a:r>
            <a:r>
              <a:rPr lang="it-IT" b="0" dirty="0"/>
              <a:t> con forme contrattuali stabili e obiettivi </a:t>
            </a:r>
            <a:r>
              <a:rPr lang="it-IT" dirty="0"/>
              <a:t>di spesa </a:t>
            </a:r>
            <a:r>
              <a:rPr lang="it-IT" b="0" dirty="0"/>
              <a:t>(trasferimento delle tranche di finanziamento assegnato in funzione del raggiungimento di specifici target di spesa e di risultati occupazionali ottenuti)</a:t>
            </a:r>
            <a:endParaRPr lang="it-IT" dirty="0"/>
          </a:p>
          <a:p>
            <a:pPr marL="342900" indent="-342900" algn="just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it-IT" sz="2000" dirty="0"/>
          </a:p>
          <a:p>
            <a:pPr marL="342900" indent="-342900" algn="just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it-IT" sz="2000" dirty="0"/>
          </a:p>
          <a:p>
            <a:pPr marL="342900" indent="-342900" algn="just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it-IT" sz="2000" dirty="0"/>
          </a:p>
          <a:p>
            <a:pPr marL="342900" indent="-342900" algn="just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it-IT" sz="2000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26"/>
          </p:nvPr>
        </p:nvSpPr>
        <p:spPr>
          <a:xfrm>
            <a:off x="11496369" y="6155190"/>
            <a:ext cx="432000" cy="432000"/>
          </a:xfrm>
        </p:spPr>
        <p:txBody>
          <a:bodyPr/>
          <a:lstStyle/>
          <a:p>
            <a:fld id="{19B51A1E-902D-48AF-9020-955120F399B6}" type="slidenum">
              <a:rPr lang="it-IT" smtClean="0"/>
              <a:pPr/>
              <a:t>11</a:t>
            </a:fld>
            <a:endParaRPr lang="it-IT" dirty="0"/>
          </a:p>
        </p:txBody>
      </p:sp>
      <p:pic>
        <p:nvPicPr>
          <p:cNvPr id="12" name="Immagine 11">
            <a:extLst>
              <a:ext uri="{FF2B5EF4-FFF2-40B4-BE49-F238E27FC236}">
                <a16:creationId xmlns="" xmlns:a16="http://schemas.microsoft.com/office/drawing/2014/main" id="{2AC0A7C8-1856-46C4-B1B4-9949EE1475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4597" y="442690"/>
            <a:ext cx="2473772" cy="344429"/>
          </a:xfrm>
          <a:prstGeom prst="rect">
            <a:avLst/>
          </a:prstGeom>
        </p:spPr>
      </p:pic>
      <p:sp>
        <p:nvSpPr>
          <p:cNvPr id="9" name="Titolo 1">
            <a:extLst>
              <a:ext uri="{FF2B5EF4-FFF2-40B4-BE49-F238E27FC236}">
                <a16:creationId xmlns="" xmlns:a16="http://schemas.microsoft.com/office/drawing/2014/main" id="{2ED07177-E2A0-46B3-82D8-06A1B7BFBC15}"/>
              </a:ext>
            </a:extLst>
          </p:cNvPr>
          <p:cNvSpPr txBox="1">
            <a:spLocks/>
          </p:cNvSpPr>
          <p:nvPr/>
        </p:nvSpPr>
        <p:spPr>
          <a:xfrm>
            <a:off x="101431" y="75810"/>
            <a:ext cx="8852564" cy="738393"/>
          </a:xfrm>
          <a:prstGeom prst="rect">
            <a:avLst/>
          </a:prstGeom>
          <a:solidFill>
            <a:schemeClr val="tx1"/>
          </a:solidFill>
        </p:spPr>
        <p:txBody>
          <a:bodyPr vert="horz" lIns="288000" tIns="0" rIns="432000" bIns="144000" rtlCol="0" anchor="b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spc="-15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400" i="1" dirty="0">
                <a:ea typeface="+mn-ea"/>
                <a:cs typeface="+mn-cs"/>
              </a:rPr>
              <a:t>Attuazione interventi dell’Organismo Intermedio ARPAL Umbria</a:t>
            </a:r>
            <a:endParaRPr lang="it-IT" sz="2400" dirty="0"/>
          </a:p>
        </p:txBody>
      </p:sp>
      <p:sp>
        <p:nvSpPr>
          <p:cNvPr id="14" name="Rettangolo 13">
            <a:extLst>
              <a:ext uri="{FF2B5EF4-FFF2-40B4-BE49-F238E27FC236}">
                <a16:creationId xmlns="" xmlns:a16="http://schemas.microsoft.com/office/drawing/2014/main" id="{DC546B9E-EFE6-420F-BB98-99D0F97CBFC6}"/>
              </a:ext>
            </a:extLst>
          </p:cNvPr>
          <p:cNvSpPr/>
          <p:nvPr/>
        </p:nvSpPr>
        <p:spPr>
          <a:xfrm>
            <a:off x="349181" y="1138335"/>
            <a:ext cx="2136138" cy="4954734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b="1" dirty="0">
                <a:solidFill>
                  <a:schemeClr val="bg1"/>
                </a:solidFill>
                <a:latin typeface="+mj-lt"/>
                <a:sym typeface="Calibri"/>
              </a:rPr>
              <a:t>ASSE  1 – PI 8.1</a:t>
            </a:r>
          </a:p>
          <a:p>
            <a:pPr lvl="0" algn="ctr"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endParaRPr lang="it-IT" sz="600" b="1" dirty="0">
              <a:solidFill>
                <a:schemeClr val="bg1"/>
              </a:solidFill>
              <a:latin typeface="+mj-lt"/>
              <a:sym typeface="Calibri"/>
            </a:endParaRPr>
          </a:p>
          <a:p>
            <a:pPr lvl="0" algn="ctr"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endParaRPr lang="it-IT" sz="600" b="1" dirty="0">
              <a:solidFill>
                <a:schemeClr val="bg1"/>
              </a:solidFill>
              <a:latin typeface="+mj-lt"/>
              <a:sym typeface="Calibri"/>
            </a:endParaRPr>
          </a:p>
          <a:p>
            <a:pPr lvl="0" algn="ctr"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endParaRPr lang="it-IT" sz="600" b="1" dirty="0">
              <a:solidFill>
                <a:schemeClr val="bg1"/>
              </a:solidFill>
              <a:latin typeface="+mj-lt"/>
              <a:sym typeface="Calibri"/>
            </a:endParaRPr>
          </a:p>
          <a:p>
            <a:pPr lvl="0" algn="ctr" hangingPunct="0">
              <a:lnSpc>
                <a:spcPct val="100000"/>
              </a:lnSpc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2400" b="1" dirty="0">
                <a:solidFill>
                  <a:schemeClr val="bg1"/>
                </a:solidFill>
                <a:latin typeface="+mj-lt"/>
              </a:rPr>
              <a:t>Avviso </a:t>
            </a:r>
          </a:p>
          <a:p>
            <a:pPr lvl="0" algn="ctr" hangingPunct="0">
              <a:lnSpc>
                <a:spcPct val="100000"/>
              </a:lnSpc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2400" b="1" dirty="0">
                <a:solidFill>
                  <a:schemeClr val="bg1"/>
                </a:solidFill>
                <a:latin typeface="+mj-lt"/>
              </a:rPr>
              <a:t>RE-WORK</a:t>
            </a:r>
          </a:p>
          <a:p>
            <a:pPr lvl="0" algn="ctr" hangingPunct="0">
              <a:lnSpc>
                <a:spcPct val="100000"/>
              </a:lnSpc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endParaRPr lang="it-IT" sz="2400" b="1" dirty="0">
              <a:solidFill>
                <a:schemeClr val="bg1"/>
              </a:solidFill>
              <a:latin typeface="+mj-lt"/>
            </a:endParaRPr>
          </a:p>
          <a:p>
            <a:pPr algn="ctr" hangingPunct="0">
              <a:spcBef>
                <a:spcPts val="60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1900" b="1" dirty="0">
                <a:solidFill>
                  <a:schemeClr val="bg1"/>
                </a:solidFill>
                <a:latin typeface="+mj-lt"/>
              </a:rPr>
              <a:t>Buono Umbro </a:t>
            </a:r>
          </a:p>
          <a:p>
            <a:pPr algn="ctr" hangingPunct="0"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1900" b="1" dirty="0">
                <a:solidFill>
                  <a:schemeClr val="bg1"/>
                </a:solidFill>
                <a:latin typeface="+mj-lt"/>
              </a:rPr>
              <a:t>per il lavoro (BUL) </a:t>
            </a:r>
          </a:p>
          <a:p>
            <a:pPr algn="ctr" hangingPunct="0"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1900" b="1" dirty="0">
                <a:solidFill>
                  <a:schemeClr val="bg1"/>
                </a:solidFill>
                <a:latin typeface="+mj-lt"/>
              </a:rPr>
              <a:t>per l’accesso alla </a:t>
            </a:r>
          </a:p>
          <a:p>
            <a:pPr algn="ctr" hangingPunct="0"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1900" b="1" dirty="0">
                <a:solidFill>
                  <a:schemeClr val="bg1"/>
                </a:solidFill>
                <a:latin typeface="+mj-lt"/>
              </a:rPr>
              <a:t>rete dei servizi </a:t>
            </a:r>
          </a:p>
          <a:p>
            <a:pPr algn="ctr" hangingPunct="0"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1900" b="1" dirty="0">
                <a:solidFill>
                  <a:schemeClr val="bg1"/>
                </a:solidFill>
                <a:latin typeface="+mj-lt"/>
              </a:rPr>
              <a:t>per</a:t>
            </a:r>
          </a:p>
          <a:p>
            <a:pPr algn="ctr" hangingPunct="0"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1900" b="1" dirty="0">
                <a:solidFill>
                  <a:schemeClr val="bg1"/>
                </a:solidFill>
                <a:latin typeface="+mj-lt"/>
              </a:rPr>
              <a:t> l’inserimento </a:t>
            </a:r>
          </a:p>
          <a:p>
            <a:pPr algn="ctr" hangingPunct="0"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1900" b="1" dirty="0">
                <a:solidFill>
                  <a:schemeClr val="bg1"/>
                </a:solidFill>
                <a:latin typeface="+mj-lt"/>
              </a:rPr>
              <a:t>lavorativo </a:t>
            </a:r>
          </a:p>
          <a:p>
            <a:pPr algn="ctr" hangingPunct="0"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1900" b="1" dirty="0">
                <a:solidFill>
                  <a:schemeClr val="bg1"/>
                </a:solidFill>
                <a:latin typeface="+mj-lt"/>
              </a:rPr>
              <a:t>in Umbria</a:t>
            </a:r>
          </a:p>
        </p:txBody>
      </p:sp>
    </p:spTree>
    <p:extLst>
      <p:ext uri="{BB962C8B-B14F-4D97-AF65-F5344CB8AC3E}">
        <p14:creationId xmlns:p14="http://schemas.microsoft.com/office/powerpoint/2010/main" val="30386870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testo 7">
            <a:extLst>
              <a:ext uri="{FF2B5EF4-FFF2-40B4-BE49-F238E27FC236}">
                <a16:creationId xmlns="" xmlns:a16="http://schemas.microsoft.com/office/drawing/2014/main" id="{E6971D8C-ECC5-4EDD-AC10-DDF4CA7E9DC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376892" y="1625342"/>
            <a:ext cx="9505802" cy="1130110"/>
          </a:xfrm>
          <a:solidFill>
            <a:schemeClr val="accent1">
              <a:lumMod val="40000"/>
              <a:lumOff val="60000"/>
            </a:schemeClr>
          </a:solidFill>
        </p:spPr>
        <p:txBody>
          <a:bodyPr rtlCol="0"/>
          <a:lstStyle/>
          <a:p>
            <a:pPr algn="just">
              <a:spcBef>
                <a:spcPts val="600"/>
              </a:spcBef>
            </a:pPr>
            <a:r>
              <a:rPr lang="it-IT" sz="2000" dirty="0">
                <a:solidFill>
                  <a:srgbClr val="2C5452"/>
                </a:solidFill>
              </a:rPr>
              <a:t>AVVISO SKILLS </a:t>
            </a:r>
            <a:r>
              <a:rPr lang="it-IT" sz="2000" b="0" dirty="0">
                <a:solidFill>
                  <a:srgbClr val="2C5452"/>
                </a:solidFill>
              </a:rPr>
              <a:t>per il </a:t>
            </a:r>
            <a:r>
              <a:rPr lang="it-IT" sz="2000" dirty="0">
                <a:solidFill>
                  <a:srgbClr val="2C5452"/>
                </a:solidFill>
              </a:rPr>
              <a:t>potenziamento delle competenze </a:t>
            </a:r>
            <a:r>
              <a:rPr lang="it-IT" sz="2000" b="0" dirty="0">
                <a:solidFill>
                  <a:srgbClr val="2C5452"/>
                </a:solidFill>
              </a:rPr>
              <a:t>e </a:t>
            </a:r>
            <a:r>
              <a:rPr lang="it-IT" sz="2000" dirty="0">
                <a:solidFill>
                  <a:srgbClr val="2C5452"/>
                </a:solidFill>
              </a:rPr>
              <a:t>l’inserimento lavorativo </a:t>
            </a:r>
            <a:r>
              <a:rPr lang="it-IT" sz="2000" b="0" dirty="0">
                <a:solidFill>
                  <a:srgbClr val="2C5452"/>
                </a:solidFill>
              </a:rPr>
              <a:t>delle persone in cerca di occupazione  e per </a:t>
            </a:r>
            <a:r>
              <a:rPr lang="it-IT" sz="2000" dirty="0">
                <a:solidFill>
                  <a:srgbClr val="2C5452"/>
                </a:solidFill>
              </a:rPr>
              <a:t>sostenere le imprese nei processi di innovazione e sviluppo della competitività</a:t>
            </a:r>
            <a:r>
              <a:rPr lang="it-IT" sz="2000" b="0" dirty="0">
                <a:solidFill>
                  <a:srgbClr val="2C5452"/>
                </a:solidFill>
              </a:rPr>
              <a:t> attraverso un forte investimento nel capitale umano. </a:t>
            </a:r>
          </a:p>
          <a:p>
            <a:pPr algn="l">
              <a:spcBef>
                <a:spcPts val="600"/>
              </a:spcBef>
            </a:pPr>
            <a:r>
              <a:rPr lang="it-IT" sz="2000" b="0" dirty="0"/>
              <a:t> </a:t>
            </a:r>
          </a:p>
          <a:p>
            <a:pPr>
              <a:spcBef>
                <a:spcPts val="0"/>
              </a:spcBef>
            </a:pPr>
            <a:endParaRPr lang="it-IT" sz="1500" b="0" dirty="0"/>
          </a:p>
          <a:p>
            <a:pPr algn="just">
              <a:spcBef>
                <a:spcPts val="600"/>
              </a:spcBef>
            </a:pPr>
            <a:endParaRPr lang="it-IT" sz="2000" b="0" dirty="0"/>
          </a:p>
          <a:p>
            <a:pPr algn="just" rtl="0">
              <a:spcBef>
                <a:spcPts val="600"/>
              </a:spcBef>
            </a:pPr>
            <a:endParaRPr lang="it-IT" sz="2000" dirty="0"/>
          </a:p>
          <a:p>
            <a:pPr algn="just" rtl="0">
              <a:spcBef>
                <a:spcPts val="0"/>
              </a:spcBef>
            </a:pPr>
            <a:endParaRPr lang="it-IT" sz="400" b="0" dirty="0"/>
          </a:p>
          <a:p>
            <a:pPr rtl="0">
              <a:spcBef>
                <a:spcPts val="0"/>
              </a:spcBef>
            </a:pPr>
            <a:endParaRPr lang="it-IT" dirty="0"/>
          </a:p>
        </p:txBody>
      </p:sp>
      <p:cxnSp>
        <p:nvCxnSpPr>
          <p:cNvPr id="75" name="Connettore diritto 74" descr="Prima linea di divisione nella diapositiva">
            <a:extLst>
              <a:ext uri="{FF2B5EF4-FFF2-40B4-BE49-F238E27FC236}">
                <a16:creationId xmlns="" xmlns:a16="http://schemas.microsoft.com/office/drawing/2014/main" id="{1D5BA55A-3253-4F3B-A32A-5A12ECE65A5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727338" y="3093544"/>
            <a:ext cx="0" cy="1487495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nettore diritto 76" descr="Seconda linea di divisione nella diapositiva">
            <a:extLst>
              <a:ext uri="{FF2B5EF4-FFF2-40B4-BE49-F238E27FC236}">
                <a16:creationId xmlns="" xmlns:a16="http://schemas.microsoft.com/office/drawing/2014/main" id="{50250EBA-885D-4E6F-B841-92A9B8FBBB6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953541" y="2052013"/>
            <a:ext cx="0" cy="1487495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ttore diritto 77" descr="Terza linea di divisione nella diapositiva">
            <a:extLst>
              <a:ext uri="{FF2B5EF4-FFF2-40B4-BE49-F238E27FC236}">
                <a16:creationId xmlns="" xmlns:a16="http://schemas.microsoft.com/office/drawing/2014/main" id="{29488879-6129-4D02-B173-36635DF61BC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248035" y="2052013"/>
            <a:ext cx="0" cy="1487495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nettore diritto 78" descr="Quarta linea di divisione nella diapositiva">
            <a:extLst>
              <a:ext uri="{FF2B5EF4-FFF2-40B4-BE49-F238E27FC236}">
                <a16:creationId xmlns="" xmlns:a16="http://schemas.microsoft.com/office/drawing/2014/main" id="{9926A3E2-2234-409D-9838-30428E6377E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542529" y="2052013"/>
            <a:ext cx="0" cy="1487495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egnaposto numero diapositiva 2">
            <a:extLst>
              <a:ext uri="{FF2B5EF4-FFF2-40B4-BE49-F238E27FC236}">
                <a16:creationId xmlns="" xmlns:a16="http://schemas.microsoft.com/office/drawing/2014/main" id="{B2A7A116-BC28-4E39-B586-25212F9948F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12</a:t>
            </a:fld>
            <a:endParaRPr lang="it-IT" dirty="0"/>
          </a:p>
        </p:txBody>
      </p:sp>
      <p:sp>
        <p:nvSpPr>
          <p:cNvPr id="25" name="Segnaposto testo 7">
            <a:extLst>
              <a:ext uri="{FF2B5EF4-FFF2-40B4-BE49-F238E27FC236}">
                <a16:creationId xmlns="" xmlns:a16="http://schemas.microsoft.com/office/drawing/2014/main" id="{6D061A6C-55B8-4011-8454-BB47F86D8BB2}"/>
              </a:ext>
            </a:extLst>
          </p:cNvPr>
          <p:cNvSpPr txBox="1">
            <a:spLocks/>
          </p:cNvSpPr>
          <p:nvPr/>
        </p:nvSpPr>
        <p:spPr>
          <a:xfrm>
            <a:off x="2659047" y="3539508"/>
            <a:ext cx="9211813" cy="65670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542925" indent="-2762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96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763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430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it-IT" sz="400" b="0" dirty="0"/>
          </a:p>
          <a:p>
            <a:pPr>
              <a:spcBef>
                <a:spcPts val="0"/>
              </a:spcBef>
            </a:pPr>
            <a:endParaRPr lang="it-IT" dirty="0"/>
          </a:p>
        </p:txBody>
      </p:sp>
      <p:sp>
        <p:nvSpPr>
          <p:cNvPr id="24" name="Segnaposto testo 7">
            <a:extLst>
              <a:ext uri="{FF2B5EF4-FFF2-40B4-BE49-F238E27FC236}">
                <a16:creationId xmlns="" xmlns:a16="http://schemas.microsoft.com/office/drawing/2014/main" id="{55EDAA5F-167D-40D9-92A2-AB0FEC3BDCDC}"/>
              </a:ext>
            </a:extLst>
          </p:cNvPr>
          <p:cNvSpPr txBox="1">
            <a:spLocks/>
          </p:cNvSpPr>
          <p:nvPr/>
        </p:nvSpPr>
        <p:spPr>
          <a:xfrm>
            <a:off x="2376892" y="2933944"/>
            <a:ext cx="9246373" cy="1487495"/>
          </a:xfrm>
          <a:prstGeom prst="rect">
            <a:avLst/>
          </a:prstGeom>
          <a:noFill/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542925" indent="-2762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96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763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430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600"/>
              </a:spcBef>
            </a:pPr>
            <a:r>
              <a:rPr lang="it-IT" dirty="0"/>
              <a:t>Intervento 1</a:t>
            </a:r>
            <a:r>
              <a:rPr lang="it-IT" b="0" dirty="0"/>
              <a:t>: </a:t>
            </a:r>
            <a:r>
              <a:rPr lang="it-IT" sz="1700" b="0" dirty="0"/>
              <a:t>percorsi di </a:t>
            </a:r>
            <a:r>
              <a:rPr lang="it-IT" sz="1700" dirty="0">
                <a:solidFill>
                  <a:srgbClr val="8D3789"/>
                </a:solidFill>
              </a:rPr>
              <a:t>formazione integrati da tirocini di 4 mesi per la qualificazione </a:t>
            </a:r>
            <a:r>
              <a:rPr lang="it-IT" sz="1700" b="0" dirty="0"/>
              <a:t>delle figure professionali più richieste nei settori caratterizzanti l’economia regionale </a:t>
            </a:r>
          </a:p>
          <a:p>
            <a:pPr marL="342900" indent="-342900" algn="l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it-IT" sz="1500" dirty="0"/>
              <a:t>risorse stanziate</a:t>
            </a:r>
            <a:r>
              <a:rPr lang="it-IT" sz="1500" b="0" dirty="0"/>
              <a:t>: € 5.500.742,22         </a:t>
            </a:r>
            <a:r>
              <a:rPr lang="it-IT" sz="1500" dirty="0"/>
              <a:t>risorse impegnate</a:t>
            </a:r>
            <a:r>
              <a:rPr lang="it-IT" sz="1500" b="0" dirty="0"/>
              <a:t>: € 5.500.742,22</a:t>
            </a:r>
          </a:p>
          <a:p>
            <a:pPr marL="342900" indent="-34290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it-IT" sz="1500" b="0" dirty="0"/>
              <a:t>finanziati</a:t>
            </a:r>
            <a:r>
              <a:rPr lang="it-IT" sz="1500" dirty="0"/>
              <a:t> 50 progetti </a:t>
            </a:r>
            <a:r>
              <a:rPr lang="it-IT" sz="1500" b="0" dirty="0"/>
              <a:t>per</a:t>
            </a:r>
            <a:r>
              <a:rPr lang="it-IT" sz="1500" dirty="0"/>
              <a:t> 659 disoccupati </a:t>
            </a:r>
            <a:r>
              <a:rPr lang="it-IT" sz="1500" b="0" dirty="0"/>
              <a:t>iscritti ai CPI umbri</a:t>
            </a:r>
          </a:p>
          <a:p>
            <a:pPr marL="342900" indent="-34290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it-IT" sz="1500" b="0" dirty="0"/>
              <a:t>conclusione prevista per Giugno 2022</a:t>
            </a:r>
          </a:p>
          <a:p>
            <a:pPr>
              <a:spcBef>
                <a:spcPts val="0"/>
              </a:spcBef>
            </a:pPr>
            <a:endParaRPr lang="it-IT" sz="1500" b="0" dirty="0"/>
          </a:p>
          <a:p>
            <a:pPr algn="just">
              <a:spcBef>
                <a:spcPts val="600"/>
              </a:spcBef>
            </a:pPr>
            <a:endParaRPr lang="it-IT" sz="2000" dirty="0"/>
          </a:p>
          <a:p>
            <a:pPr algn="just">
              <a:spcBef>
                <a:spcPts val="0"/>
              </a:spcBef>
            </a:pPr>
            <a:endParaRPr lang="it-IT" sz="400" b="0" dirty="0"/>
          </a:p>
          <a:p>
            <a:pPr>
              <a:spcBef>
                <a:spcPts val="0"/>
              </a:spcBef>
            </a:pPr>
            <a:endParaRPr lang="it-IT" dirty="0"/>
          </a:p>
        </p:txBody>
      </p:sp>
      <p:sp>
        <p:nvSpPr>
          <p:cNvPr id="27" name="Segnaposto testo 7">
            <a:extLst>
              <a:ext uri="{FF2B5EF4-FFF2-40B4-BE49-F238E27FC236}">
                <a16:creationId xmlns="" xmlns:a16="http://schemas.microsoft.com/office/drawing/2014/main" id="{ADF675FE-6C87-4974-BA6E-D30412A06D34}"/>
              </a:ext>
            </a:extLst>
          </p:cNvPr>
          <p:cNvSpPr txBox="1">
            <a:spLocks/>
          </p:cNvSpPr>
          <p:nvPr/>
        </p:nvSpPr>
        <p:spPr>
          <a:xfrm>
            <a:off x="2459891" y="4680826"/>
            <a:ext cx="9246373" cy="197495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542925" indent="-2762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96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763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430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</a:pPr>
            <a:r>
              <a:rPr lang="it-IT" dirty="0"/>
              <a:t>Intervento 2</a:t>
            </a:r>
            <a:r>
              <a:rPr lang="it-IT" b="0" dirty="0"/>
              <a:t>: </a:t>
            </a:r>
            <a:r>
              <a:rPr lang="it-IT" sz="1700" b="0" dirty="0"/>
              <a:t>piani progettuali per la </a:t>
            </a:r>
            <a:r>
              <a:rPr lang="it-IT" sz="1700" dirty="0">
                <a:solidFill>
                  <a:srgbClr val="8D3789"/>
                </a:solidFill>
              </a:rPr>
              <a:t>formazione di figure ad alta specializzazione e innovazione</a:t>
            </a:r>
            <a:r>
              <a:rPr lang="it-IT" sz="1700" b="0" dirty="0"/>
              <a:t>, necessarie ad anticipare e accompagnare i processi di cambiamento, sviluppo e di trasferimento di conoscenza delle imprese operanti in 5 aree strategiche del sistema produttivo umbro</a:t>
            </a:r>
          </a:p>
          <a:p>
            <a:pPr marL="285750" indent="-285750" algn="l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it-IT" sz="1500" dirty="0"/>
              <a:t>risorse stanziate</a:t>
            </a:r>
            <a:r>
              <a:rPr lang="it-IT" sz="1500" b="0" dirty="0"/>
              <a:t>: € 2.500.000,00         </a:t>
            </a:r>
            <a:r>
              <a:rPr lang="it-IT" sz="1500" dirty="0"/>
              <a:t>risorse impegnate</a:t>
            </a:r>
            <a:r>
              <a:rPr lang="it-IT" sz="1500" b="0" dirty="0"/>
              <a:t>: € 2.331.598,5</a:t>
            </a:r>
          </a:p>
          <a:p>
            <a:pPr marL="285750" indent="-28575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it-IT" sz="1500" b="0" dirty="0"/>
              <a:t>finanziati</a:t>
            </a:r>
            <a:r>
              <a:rPr lang="it-IT" sz="1500" dirty="0"/>
              <a:t> 5 piani </a:t>
            </a:r>
            <a:r>
              <a:rPr lang="it-IT" sz="1500" b="0" dirty="0"/>
              <a:t>(15 percorsi formativi) per</a:t>
            </a:r>
            <a:r>
              <a:rPr lang="it-IT" sz="1500" dirty="0"/>
              <a:t> 207 disoccupati</a:t>
            </a:r>
            <a:endParaRPr lang="it-IT" sz="1500" b="0" dirty="0"/>
          </a:p>
          <a:p>
            <a:pPr marL="285750" indent="-28575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it-IT" sz="1500" dirty="0"/>
              <a:t>conclusione</a:t>
            </a:r>
            <a:r>
              <a:rPr lang="it-IT" sz="1500" b="0" dirty="0"/>
              <a:t> prevista per </a:t>
            </a:r>
            <a:r>
              <a:rPr lang="it-IT" sz="1500" dirty="0"/>
              <a:t>Settembre 2022</a:t>
            </a:r>
          </a:p>
          <a:p>
            <a:pPr>
              <a:spcBef>
                <a:spcPts val="0"/>
              </a:spcBef>
            </a:pPr>
            <a:endParaRPr lang="it-IT" sz="1500" b="0" dirty="0"/>
          </a:p>
          <a:p>
            <a:pPr algn="just">
              <a:spcBef>
                <a:spcPts val="600"/>
              </a:spcBef>
            </a:pPr>
            <a:endParaRPr lang="it-IT" sz="2000" b="0" dirty="0"/>
          </a:p>
          <a:p>
            <a:pPr algn="just">
              <a:spcBef>
                <a:spcPts val="600"/>
              </a:spcBef>
            </a:pPr>
            <a:endParaRPr lang="it-IT" sz="2000" dirty="0"/>
          </a:p>
          <a:p>
            <a:pPr algn="just">
              <a:spcBef>
                <a:spcPts val="0"/>
              </a:spcBef>
            </a:pPr>
            <a:endParaRPr lang="it-IT" sz="400" b="0" dirty="0"/>
          </a:p>
          <a:p>
            <a:pPr>
              <a:spcBef>
                <a:spcPts val="0"/>
              </a:spcBef>
            </a:pPr>
            <a:endParaRPr lang="it-IT" dirty="0"/>
          </a:p>
        </p:txBody>
      </p:sp>
      <p:pic>
        <p:nvPicPr>
          <p:cNvPr id="30" name="Immagine 29">
            <a:extLst>
              <a:ext uri="{FF2B5EF4-FFF2-40B4-BE49-F238E27FC236}">
                <a16:creationId xmlns="" xmlns:a16="http://schemas.microsoft.com/office/drawing/2014/main" id="{B952A6F3-4CFB-4D72-87BE-5490410D63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4597" y="442690"/>
            <a:ext cx="2473772" cy="344429"/>
          </a:xfrm>
          <a:prstGeom prst="rect">
            <a:avLst/>
          </a:prstGeom>
        </p:spPr>
      </p:pic>
      <p:sp>
        <p:nvSpPr>
          <p:cNvPr id="16" name="Titolo 1">
            <a:extLst>
              <a:ext uri="{FF2B5EF4-FFF2-40B4-BE49-F238E27FC236}">
                <a16:creationId xmlns="" xmlns:a16="http://schemas.microsoft.com/office/drawing/2014/main" id="{CDD7D196-4FB3-4EBA-884F-9C596D54DC1C}"/>
              </a:ext>
            </a:extLst>
          </p:cNvPr>
          <p:cNvSpPr txBox="1">
            <a:spLocks/>
          </p:cNvSpPr>
          <p:nvPr/>
        </p:nvSpPr>
        <p:spPr>
          <a:xfrm>
            <a:off x="101431" y="75810"/>
            <a:ext cx="8852564" cy="738393"/>
          </a:xfrm>
          <a:prstGeom prst="rect">
            <a:avLst/>
          </a:prstGeom>
          <a:solidFill>
            <a:schemeClr val="tx1"/>
          </a:solidFill>
        </p:spPr>
        <p:txBody>
          <a:bodyPr vert="horz" lIns="288000" tIns="0" rIns="432000" bIns="144000" rtlCol="0" anchor="b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spc="-15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400" i="1" dirty="0">
                <a:ea typeface="+mn-ea"/>
                <a:cs typeface="+mn-cs"/>
              </a:rPr>
              <a:t>Attuazione interventi dell’Organismo Intermedio ARPAL Umbria</a:t>
            </a:r>
            <a:endParaRPr lang="it-IT" sz="2400" dirty="0"/>
          </a:p>
        </p:txBody>
      </p:sp>
      <p:sp>
        <p:nvSpPr>
          <p:cNvPr id="17" name="Rettangolo 16">
            <a:extLst>
              <a:ext uri="{FF2B5EF4-FFF2-40B4-BE49-F238E27FC236}">
                <a16:creationId xmlns="" xmlns:a16="http://schemas.microsoft.com/office/drawing/2014/main" id="{2DB7DAA0-F922-4A07-9046-6715FAA3354B}"/>
              </a:ext>
            </a:extLst>
          </p:cNvPr>
          <p:cNvSpPr/>
          <p:nvPr/>
        </p:nvSpPr>
        <p:spPr>
          <a:xfrm>
            <a:off x="183360" y="1511274"/>
            <a:ext cx="2092569" cy="5075916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</a:pPr>
            <a:endParaRPr lang="it-IT" sz="2000" b="1" dirty="0">
              <a:latin typeface="+mj-lt"/>
            </a:endParaRPr>
          </a:p>
          <a:p>
            <a:pPr lvl="0" algn="ctr"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endParaRPr lang="it-IT" sz="800" b="1" dirty="0">
              <a:solidFill>
                <a:schemeClr val="bg1"/>
              </a:solidFill>
              <a:latin typeface="+mj-lt"/>
              <a:sym typeface="Calibri"/>
            </a:endParaRPr>
          </a:p>
          <a:p>
            <a:pPr lvl="0"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b="1" dirty="0">
                <a:latin typeface="+mj-lt"/>
                <a:sym typeface="Calibri"/>
              </a:rPr>
              <a:t>ASSE  1 - PI 8.1</a:t>
            </a:r>
          </a:p>
          <a:p>
            <a:pPr lvl="0"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endParaRPr lang="it-IT" sz="2000" b="1" dirty="0">
              <a:latin typeface="+mj-lt"/>
            </a:endParaRPr>
          </a:p>
          <a:p>
            <a:pPr lvl="0"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2400" b="1" dirty="0">
                <a:latin typeface="+mj-lt"/>
              </a:rPr>
              <a:t>Avviso SKILLS </a:t>
            </a:r>
          </a:p>
          <a:p>
            <a:pPr lvl="0"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endParaRPr lang="it-IT" sz="2400" b="1" dirty="0">
              <a:latin typeface="+mj-lt"/>
              <a:sym typeface="Calibri"/>
            </a:endParaRPr>
          </a:p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1800" b="1" dirty="0">
                <a:latin typeface="+mj-lt"/>
                <a:sym typeface="Calibri"/>
              </a:rPr>
              <a:t>€ 8.000.742,22</a:t>
            </a:r>
          </a:p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endParaRPr lang="it-IT" sz="1600" b="1" dirty="0">
              <a:latin typeface="+mj-lt"/>
            </a:endParaRPr>
          </a:p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endParaRPr lang="it-IT" sz="1600" b="1" dirty="0">
              <a:latin typeface="+mj-lt"/>
            </a:endParaRPr>
          </a:p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1800" b="1" dirty="0">
                <a:latin typeface="+mj-lt"/>
              </a:rPr>
              <a:t>Febbraio 2020</a:t>
            </a:r>
          </a:p>
          <a:p>
            <a:pPr algn="ctr"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2400" b="1" dirty="0">
                <a:solidFill>
                  <a:schemeClr val="bg1"/>
                </a:solidFill>
                <a:latin typeface="+mj-lt"/>
                <a:sym typeface="Calibri"/>
              </a:rPr>
              <a:t>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endParaRPr lang="it-IT" sz="2000" b="1" dirty="0">
              <a:latin typeface="+mj-lt"/>
            </a:endParaRPr>
          </a:p>
        </p:txBody>
      </p:sp>
      <p:sp>
        <p:nvSpPr>
          <p:cNvPr id="18" name="Rettangolo 17">
            <a:extLst>
              <a:ext uri="{FF2B5EF4-FFF2-40B4-BE49-F238E27FC236}">
                <a16:creationId xmlns="" xmlns:a16="http://schemas.microsoft.com/office/drawing/2014/main" id="{62F73771-0669-4C36-9AAB-F76F12648509}"/>
              </a:ext>
            </a:extLst>
          </p:cNvPr>
          <p:cNvSpPr/>
          <p:nvPr/>
        </p:nvSpPr>
        <p:spPr>
          <a:xfrm>
            <a:off x="183360" y="930434"/>
            <a:ext cx="9545217" cy="42938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8001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b="1" dirty="0">
                <a:solidFill>
                  <a:schemeClr val="bg1"/>
                </a:solidFill>
                <a:latin typeface="+mj-lt"/>
                <a:sym typeface="Gill Sans"/>
              </a:rPr>
              <a:t>PROGRAMMAZIONE INTERVENTI  EXTRA COVID-19</a:t>
            </a:r>
          </a:p>
        </p:txBody>
      </p:sp>
      <p:sp>
        <p:nvSpPr>
          <p:cNvPr id="19" name="Ovale 18">
            <a:extLst>
              <a:ext uri="{FF2B5EF4-FFF2-40B4-BE49-F238E27FC236}">
                <a16:creationId xmlns="" xmlns:a16="http://schemas.microsoft.com/office/drawing/2014/main" id="{37A78F2A-CAA5-4A86-8D13-F62DB8753D84}"/>
              </a:ext>
            </a:extLst>
          </p:cNvPr>
          <p:cNvSpPr>
            <a:spLocks noChangeAspect="1"/>
          </p:cNvSpPr>
          <p:nvPr/>
        </p:nvSpPr>
        <p:spPr>
          <a:xfrm>
            <a:off x="10658232" y="3696208"/>
            <a:ext cx="965033" cy="965033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pic>
        <p:nvPicPr>
          <p:cNvPr id="20" name="Segnaposto immagine 92" descr="lente di ingrandimento">
            <a:extLst>
              <a:ext uri="{FF2B5EF4-FFF2-40B4-BE49-F238E27FC236}">
                <a16:creationId xmlns="" xmlns:a16="http://schemas.microsoft.com/office/drawing/2014/main" id="{DDC3BB6E-8EB5-446B-BFA9-0EB153357039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rcRect/>
          <a:stretch>
            <a:fillRect/>
          </a:stretch>
        </p:blipFill>
        <p:spPr>
          <a:xfrm>
            <a:off x="10881095" y="3908976"/>
            <a:ext cx="532275" cy="574465"/>
          </a:xfrm>
          <a:prstGeom prst="rect">
            <a:avLst/>
          </a:prstGeom>
        </p:spPr>
      </p:pic>
      <p:sp>
        <p:nvSpPr>
          <p:cNvPr id="21" name="Ovale 20">
            <a:extLst>
              <a:ext uri="{FF2B5EF4-FFF2-40B4-BE49-F238E27FC236}">
                <a16:creationId xmlns="" xmlns:a16="http://schemas.microsoft.com/office/drawing/2014/main" id="{05242D09-0E80-4145-9160-4028E6ED6EEF}"/>
              </a:ext>
            </a:extLst>
          </p:cNvPr>
          <p:cNvSpPr>
            <a:spLocks noChangeAspect="1"/>
          </p:cNvSpPr>
          <p:nvPr/>
        </p:nvSpPr>
        <p:spPr>
          <a:xfrm>
            <a:off x="10741231" y="5627235"/>
            <a:ext cx="965033" cy="965033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pic>
        <p:nvPicPr>
          <p:cNvPr id="22" name="Segnaposto immagine 92" descr="lente di ingrandimento">
            <a:extLst>
              <a:ext uri="{FF2B5EF4-FFF2-40B4-BE49-F238E27FC236}">
                <a16:creationId xmlns="" xmlns:a16="http://schemas.microsoft.com/office/drawing/2014/main" id="{2AA38DB4-CC6C-4F63-9343-F6D75426C415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rcRect/>
          <a:stretch>
            <a:fillRect/>
          </a:stretch>
        </p:blipFill>
        <p:spPr>
          <a:xfrm>
            <a:off x="10964094" y="5840003"/>
            <a:ext cx="532275" cy="574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05366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5" name="Connettore diritto 74" descr="Prima linea di divisione nella diapositiva">
            <a:extLst>
              <a:ext uri="{FF2B5EF4-FFF2-40B4-BE49-F238E27FC236}">
                <a16:creationId xmlns="" xmlns:a16="http://schemas.microsoft.com/office/drawing/2014/main" id="{1D5BA55A-3253-4F3B-A32A-5A12ECE65A5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727338" y="3093544"/>
            <a:ext cx="0" cy="1487495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nettore diritto 76" descr="Seconda linea di divisione nella diapositiva">
            <a:extLst>
              <a:ext uri="{FF2B5EF4-FFF2-40B4-BE49-F238E27FC236}">
                <a16:creationId xmlns="" xmlns:a16="http://schemas.microsoft.com/office/drawing/2014/main" id="{50250EBA-885D-4E6F-B841-92A9B8FBBB6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953541" y="2052013"/>
            <a:ext cx="0" cy="1487495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ttore diritto 77" descr="Terza linea di divisione nella diapositiva">
            <a:extLst>
              <a:ext uri="{FF2B5EF4-FFF2-40B4-BE49-F238E27FC236}">
                <a16:creationId xmlns="" xmlns:a16="http://schemas.microsoft.com/office/drawing/2014/main" id="{29488879-6129-4D02-B173-36635DF61BC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248035" y="2052013"/>
            <a:ext cx="0" cy="1487495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nettore diritto 78" descr="Quarta linea di divisione nella diapositiva">
            <a:extLst>
              <a:ext uri="{FF2B5EF4-FFF2-40B4-BE49-F238E27FC236}">
                <a16:creationId xmlns="" xmlns:a16="http://schemas.microsoft.com/office/drawing/2014/main" id="{9926A3E2-2234-409D-9838-30428E6377E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542529" y="2052013"/>
            <a:ext cx="0" cy="1487495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egnaposto numero diapositiva 2">
            <a:extLst>
              <a:ext uri="{FF2B5EF4-FFF2-40B4-BE49-F238E27FC236}">
                <a16:creationId xmlns="" xmlns:a16="http://schemas.microsoft.com/office/drawing/2014/main" id="{B2A7A116-BC28-4E39-B586-25212F9948F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13</a:t>
            </a:fld>
            <a:endParaRPr lang="it-IT" dirty="0"/>
          </a:p>
        </p:txBody>
      </p:sp>
      <p:sp>
        <p:nvSpPr>
          <p:cNvPr id="23" name="Titolo 1">
            <a:extLst>
              <a:ext uri="{FF2B5EF4-FFF2-40B4-BE49-F238E27FC236}">
                <a16:creationId xmlns="" xmlns:a16="http://schemas.microsoft.com/office/drawing/2014/main" id="{352D215A-7D9D-4B71-81A1-3220FCFE316C}"/>
              </a:ext>
            </a:extLst>
          </p:cNvPr>
          <p:cNvSpPr txBox="1">
            <a:spLocks/>
          </p:cNvSpPr>
          <p:nvPr/>
        </p:nvSpPr>
        <p:spPr>
          <a:xfrm>
            <a:off x="426000" y="867202"/>
            <a:ext cx="11340000" cy="432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dirty="0"/>
          </a:p>
        </p:txBody>
      </p:sp>
      <p:pic>
        <p:nvPicPr>
          <p:cNvPr id="34" name="Immagine 3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7090" y="525308"/>
            <a:ext cx="2473772" cy="344429"/>
          </a:xfrm>
          <a:prstGeom prst="rect">
            <a:avLst/>
          </a:prstGeom>
        </p:spPr>
      </p:pic>
      <p:sp>
        <p:nvSpPr>
          <p:cNvPr id="25" name="Segnaposto testo 7">
            <a:extLst>
              <a:ext uri="{FF2B5EF4-FFF2-40B4-BE49-F238E27FC236}">
                <a16:creationId xmlns="" xmlns:a16="http://schemas.microsoft.com/office/drawing/2014/main" id="{6D061A6C-55B8-4011-8454-BB47F86D8BB2}"/>
              </a:ext>
            </a:extLst>
          </p:cNvPr>
          <p:cNvSpPr txBox="1">
            <a:spLocks/>
          </p:cNvSpPr>
          <p:nvPr/>
        </p:nvSpPr>
        <p:spPr>
          <a:xfrm>
            <a:off x="2659047" y="3539508"/>
            <a:ext cx="9211813" cy="65670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542925" indent="-2762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96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763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430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it-IT" sz="400" b="0" dirty="0"/>
          </a:p>
          <a:p>
            <a:pPr>
              <a:spcBef>
                <a:spcPts val="0"/>
              </a:spcBef>
            </a:pPr>
            <a:endParaRPr lang="it-IT" dirty="0"/>
          </a:p>
        </p:txBody>
      </p:sp>
      <p:sp>
        <p:nvSpPr>
          <p:cNvPr id="24" name="Segnaposto testo 7">
            <a:extLst>
              <a:ext uri="{FF2B5EF4-FFF2-40B4-BE49-F238E27FC236}">
                <a16:creationId xmlns="" xmlns:a16="http://schemas.microsoft.com/office/drawing/2014/main" id="{55EDAA5F-167D-40D9-92A2-AB0FEC3BDCDC}"/>
              </a:ext>
            </a:extLst>
          </p:cNvPr>
          <p:cNvSpPr txBox="1">
            <a:spLocks/>
          </p:cNvSpPr>
          <p:nvPr/>
        </p:nvSpPr>
        <p:spPr>
          <a:xfrm>
            <a:off x="2422567" y="2474713"/>
            <a:ext cx="9246373" cy="202211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542925" indent="-2762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96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763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430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600"/>
              </a:spcBef>
            </a:pPr>
            <a:r>
              <a:rPr lang="it-IT" sz="2000" dirty="0">
                <a:solidFill>
                  <a:srgbClr val="8D3789"/>
                </a:solidFill>
              </a:rPr>
              <a:t>Adulti</a:t>
            </a:r>
            <a:r>
              <a:rPr lang="it-IT" sz="2000" dirty="0"/>
              <a:t> </a:t>
            </a:r>
            <a:r>
              <a:rPr lang="it-IT" sz="2000" b="0" dirty="0"/>
              <a:t>(PI 8.1)</a:t>
            </a:r>
          </a:p>
          <a:p>
            <a:pPr marL="342900" indent="-342900" algn="l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it-IT" sz="1600" dirty="0"/>
              <a:t>risorse stanziate</a:t>
            </a:r>
            <a:r>
              <a:rPr lang="it-IT" sz="1600" b="0" dirty="0"/>
              <a:t>: € 400.000,00       </a:t>
            </a:r>
          </a:p>
          <a:p>
            <a:pPr marL="342900" indent="-342900" algn="l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it-IT" sz="1600" dirty="0"/>
              <a:t>risorse impegnate</a:t>
            </a:r>
            <a:r>
              <a:rPr lang="it-IT" sz="1600" b="0" dirty="0"/>
              <a:t>: € 388.000,00</a:t>
            </a:r>
          </a:p>
          <a:p>
            <a:pPr marL="342900" indent="-34290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it-IT" sz="1600" b="0" dirty="0"/>
              <a:t>finanziati </a:t>
            </a:r>
            <a:r>
              <a:rPr lang="it-IT" sz="1600" dirty="0"/>
              <a:t>66 incentivi all’assunzione</a:t>
            </a:r>
          </a:p>
          <a:p>
            <a:pPr marL="342900" indent="-34290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it-IT" sz="1600" b="0" dirty="0"/>
              <a:t>l'intervento si conclude con l’ esaurimento risorse disponibili e comunque  </a:t>
            </a:r>
            <a:r>
              <a:rPr lang="it-IT" sz="1600" dirty="0"/>
              <a:t>entro Settembre 2023</a:t>
            </a:r>
          </a:p>
          <a:p>
            <a:pPr algn="just">
              <a:spcBef>
                <a:spcPts val="600"/>
              </a:spcBef>
            </a:pPr>
            <a:endParaRPr lang="it-IT" sz="2000" b="0" dirty="0"/>
          </a:p>
          <a:p>
            <a:pPr algn="just">
              <a:spcBef>
                <a:spcPts val="600"/>
              </a:spcBef>
            </a:pPr>
            <a:endParaRPr lang="it-IT" sz="2000" dirty="0"/>
          </a:p>
          <a:p>
            <a:pPr algn="just">
              <a:spcBef>
                <a:spcPts val="0"/>
              </a:spcBef>
            </a:pPr>
            <a:endParaRPr lang="it-IT" sz="400" b="0" dirty="0"/>
          </a:p>
          <a:p>
            <a:pPr>
              <a:spcBef>
                <a:spcPts val="0"/>
              </a:spcBef>
            </a:pPr>
            <a:endParaRPr lang="it-IT" dirty="0"/>
          </a:p>
        </p:txBody>
      </p:sp>
      <p:sp>
        <p:nvSpPr>
          <p:cNvPr id="16" name="Segnaposto testo 7">
            <a:extLst>
              <a:ext uri="{FF2B5EF4-FFF2-40B4-BE49-F238E27FC236}">
                <a16:creationId xmlns="" xmlns:a16="http://schemas.microsoft.com/office/drawing/2014/main" id="{E87C2383-DA2E-40F3-AF8E-F256A82D3802}"/>
              </a:ext>
            </a:extLst>
          </p:cNvPr>
          <p:cNvSpPr txBox="1">
            <a:spLocks/>
          </p:cNvSpPr>
          <p:nvPr/>
        </p:nvSpPr>
        <p:spPr>
          <a:xfrm>
            <a:off x="2422567" y="4720753"/>
            <a:ext cx="9505802" cy="195951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542925" indent="-2762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96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763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430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600"/>
              </a:spcBef>
            </a:pPr>
            <a:r>
              <a:rPr lang="it-IT" sz="2000" dirty="0">
                <a:solidFill>
                  <a:srgbClr val="8D3789"/>
                </a:solidFill>
              </a:rPr>
              <a:t>Giovani</a:t>
            </a:r>
            <a:r>
              <a:rPr lang="it-IT" sz="2000" dirty="0"/>
              <a:t> </a:t>
            </a:r>
            <a:r>
              <a:rPr lang="it-IT" sz="2000" b="0" dirty="0"/>
              <a:t>(PI 8.2)</a:t>
            </a:r>
          </a:p>
          <a:p>
            <a:pPr marL="342900" indent="-342900" algn="l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it-IT" sz="1600" dirty="0"/>
              <a:t>risorse stanziate</a:t>
            </a:r>
            <a:r>
              <a:rPr lang="it-IT" sz="1600" b="0" dirty="0"/>
              <a:t>: € 303.200,00       </a:t>
            </a:r>
          </a:p>
          <a:p>
            <a:pPr marL="342900" indent="-342900" algn="l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it-IT" sz="1600" dirty="0"/>
              <a:t>risorse impegnate</a:t>
            </a:r>
            <a:r>
              <a:rPr lang="it-IT" sz="1600" b="0" dirty="0"/>
              <a:t>: € 303.200,00 </a:t>
            </a:r>
          </a:p>
          <a:p>
            <a:pPr marL="342900" indent="-342900" algn="l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it-IT" sz="1600" b="0" dirty="0"/>
              <a:t>finanziati </a:t>
            </a:r>
            <a:r>
              <a:rPr lang="it-IT" sz="1600" dirty="0"/>
              <a:t>80 incentivi all’assunzione</a:t>
            </a:r>
          </a:p>
          <a:p>
            <a:pPr marL="342900" indent="-34290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it-IT" sz="1600" b="0" dirty="0"/>
              <a:t>Intervento </a:t>
            </a:r>
            <a:r>
              <a:rPr lang="it-IT" sz="1600" dirty="0"/>
              <a:t>concluso</a:t>
            </a:r>
            <a:r>
              <a:rPr lang="it-IT" sz="1600" b="0" dirty="0"/>
              <a:t> per esaurimento delle risorse</a:t>
            </a:r>
          </a:p>
          <a:p>
            <a:pPr algn="just">
              <a:spcBef>
                <a:spcPts val="600"/>
              </a:spcBef>
            </a:pPr>
            <a:endParaRPr lang="it-IT" sz="1600" b="0" dirty="0"/>
          </a:p>
          <a:p>
            <a:pPr algn="just">
              <a:spcBef>
                <a:spcPts val="600"/>
              </a:spcBef>
            </a:pPr>
            <a:endParaRPr lang="it-IT" sz="1600" dirty="0"/>
          </a:p>
          <a:p>
            <a:pPr algn="just">
              <a:spcBef>
                <a:spcPts val="0"/>
              </a:spcBef>
            </a:pPr>
            <a:endParaRPr lang="it-IT" sz="400" b="0" dirty="0"/>
          </a:p>
          <a:p>
            <a:pPr>
              <a:spcBef>
                <a:spcPts val="0"/>
              </a:spcBef>
            </a:pPr>
            <a:endParaRPr lang="it-IT" dirty="0"/>
          </a:p>
        </p:txBody>
      </p:sp>
      <p:sp>
        <p:nvSpPr>
          <p:cNvPr id="15" name="Titolo 1">
            <a:extLst>
              <a:ext uri="{FF2B5EF4-FFF2-40B4-BE49-F238E27FC236}">
                <a16:creationId xmlns="" xmlns:a16="http://schemas.microsoft.com/office/drawing/2014/main" id="{73AD0592-EB2C-436C-A5D6-B0435516B02C}"/>
              </a:ext>
            </a:extLst>
          </p:cNvPr>
          <p:cNvSpPr txBox="1">
            <a:spLocks/>
          </p:cNvSpPr>
          <p:nvPr/>
        </p:nvSpPr>
        <p:spPr>
          <a:xfrm>
            <a:off x="101431" y="75810"/>
            <a:ext cx="8852564" cy="738393"/>
          </a:xfrm>
          <a:prstGeom prst="rect">
            <a:avLst/>
          </a:prstGeom>
          <a:solidFill>
            <a:schemeClr val="tx1"/>
          </a:solidFill>
        </p:spPr>
        <p:txBody>
          <a:bodyPr vert="horz" lIns="288000" tIns="0" rIns="432000" bIns="144000" rtlCol="0" anchor="b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spc="-15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400" i="1" dirty="0">
                <a:ea typeface="+mn-ea"/>
                <a:cs typeface="+mn-cs"/>
              </a:rPr>
              <a:t>Attuazione interventi dell’Organismo Intermedio ARPAL Umbria</a:t>
            </a:r>
            <a:endParaRPr lang="it-IT" sz="2400" dirty="0"/>
          </a:p>
        </p:txBody>
      </p:sp>
      <p:sp>
        <p:nvSpPr>
          <p:cNvPr id="18" name="Segnaposto testo 7">
            <a:extLst>
              <a:ext uri="{FF2B5EF4-FFF2-40B4-BE49-F238E27FC236}">
                <a16:creationId xmlns="" xmlns:a16="http://schemas.microsoft.com/office/drawing/2014/main" id="{EBAB52A5-3DCD-4B60-82DE-84080061CD20}"/>
              </a:ext>
            </a:extLst>
          </p:cNvPr>
          <p:cNvSpPr txBox="1">
            <a:spLocks/>
          </p:cNvSpPr>
          <p:nvPr/>
        </p:nvSpPr>
        <p:spPr>
          <a:xfrm>
            <a:off x="2312629" y="1107170"/>
            <a:ext cx="9505802" cy="11301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542925" indent="-2762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96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763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430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</a:pPr>
            <a:r>
              <a:rPr lang="it-IT" sz="2000" dirty="0">
                <a:solidFill>
                  <a:srgbClr val="2C5452"/>
                </a:solidFill>
              </a:rPr>
              <a:t>AVVISO INCENTIVI POST- TIROCINI </a:t>
            </a:r>
            <a:r>
              <a:rPr lang="it-IT" sz="2000" b="0" dirty="0">
                <a:solidFill>
                  <a:srgbClr val="2C5452"/>
                </a:solidFill>
              </a:rPr>
              <a:t>finanziamento alle imprese localizzate in Umbria </a:t>
            </a:r>
            <a:r>
              <a:rPr lang="it-IT" sz="2000" dirty="0">
                <a:solidFill>
                  <a:srgbClr val="2C5452"/>
                </a:solidFill>
              </a:rPr>
              <a:t>di incentivi per le assunzioni a tempo indeterminato </a:t>
            </a:r>
            <a:r>
              <a:rPr lang="it-IT" sz="2000" b="0" dirty="0">
                <a:solidFill>
                  <a:srgbClr val="2C5452"/>
                </a:solidFill>
              </a:rPr>
              <a:t>dei</a:t>
            </a:r>
            <a:r>
              <a:rPr lang="it-IT" sz="2000" dirty="0">
                <a:solidFill>
                  <a:srgbClr val="2C5452"/>
                </a:solidFill>
              </a:rPr>
              <a:t> tirocinanti </a:t>
            </a:r>
            <a:r>
              <a:rPr lang="it-IT" sz="2000" b="0" dirty="0">
                <a:solidFill>
                  <a:srgbClr val="2C5452"/>
                </a:solidFill>
              </a:rPr>
              <a:t>(giovani/adulti) che hanno svolto il tirocinio nell'ambito del </a:t>
            </a:r>
            <a:r>
              <a:rPr lang="it-IT" sz="2000" dirty="0">
                <a:solidFill>
                  <a:srgbClr val="2C5452"/>
                </a:solidFill>
              </a:rPr>
              <a:t>Programma </a:t>
            </a:r>
            <a:r>
              <a:rPr lang="it-IT" sz="2000" dirty="0" err="1">
                <a:solidFill>
                  <a:srgbClr val="2C5452"/>
                </a:solidFill>
              </a:rPr>
              <a:t>Umbriattiva</a:t>
            </a:r>
            <a:r>
              <a:rPr lang="it-IT" sz="2000" dirty="0">
                <a:solidFill>
                  <a:srgbClr val="2C5452"/>
                </a:solidFill>
              </a:rPr>
              <a:t> 2018 </a:t>
            </a:r>
          </a:p>
          <a:p>
            <a:pPr algn="l">
              <a:spcBef>
                <a:spcPts val="600"/>
              </a:spcBef>
            </a:pPr>
            <a:r>
              <a:rPr lang="it-IT" sz="2000" b="0" dirty="0"/>
              <a:t> </a:t>
            </a:r>
          </a:p>
          <a:p>
            <a:pPr>
              <a:spcBef>
                <a:spcPts val="0"/>
              </a:spcBef>
            </a:pPr>
            <a:endParaRPr lang="it-IT" sz="1500" b="0" dirty="0"/>
          </a:p>
          <a:p>
            <a:pPr algn="just">
              <a:spcBef>
                <a:spcPts val="600"/>
              </a:spcBef>
            </a:pPr>
            <a:endParaRPr lang="it-IT" sz="2000" b="0" dirty="0"/>
          </a:p>
          <a:p>
            <a:pPr algn="just">
              <a:spcBef>
                <a:spcPts val="600"/>
              </a:spcBef>
            </a:pPr>
            <a:endParaRPr lang="it-IT" sz="2000" dirty="0"/>
          </a:p>
          <a:p>
            <a:pPr algn="just">
              <a:spcBef>
                <a:spcPts val="0"/>
              </a:spcBef>
            </a:pPr>
            <a:endParaRPr lang="it-IT" sz="400" b="0" dirty="0"/>
          </a:p>
          <a:p>
            <a:pPr>
              <a:spcBef>
                <a:spcPts val="0"/>
              </a:spcBef>
            </a:pPr>
            <a:endParaRPr lang="it-IT" dirty="0"/>
          </a:p>
        </p:txBody>
      </p:sp>
      <p:sp>
        <p:nvSpPr>
          <p:cNvPr id="22" name="Rettangolo 21">
            <a:extLst>
              <a:ext uri="{FF2B5EF4-FFF2-40B4-BE49-F238E27FC236}">
                <a16:creationId xmlns="" xmlns:a16="http://schemas.microsoft.com/office/drawing/2014/main" id="{D051C848-709E-42B7-B8ED-F3F5F60279EE}"/>
              </a:ext>
            </a:extLst>
          </p:cNvPr>
          <p:cNvSpPr/>
          <p:nvPr/>
        </p:nvSpPr>
        <p:spPr>
          <a:xfrm>
            <a:off x="158883" y="1107170"/>
            <a:ext cx="2092569" cy="5223292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</a:pPr>
            <a:endParaRPr lang="it-IT" sz="2000" b="1" dirty="0">
              <a:latin typeface="+mj-lt"/>
            </a:endParaRPr>
          </a:p>
          <a:p>
            <a:pPr lvl="0" algn="ctr"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endParaRPr lang="it-IT" sz="800" b="1" dirty="0">
              <a:solidFill>
                <a:schemeClr val="bg1"/>
              </a:solidFill>
              <a:latin typeface="+mj-lt"/>
              <a:sym typeface="Calibri"/>
            </a:endParaRPr>
          </a:p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1800" b="1" dirty="0">
                <a:latin typeface="+mj-lt"/>
                <a:sym typeface="Calibri"/>
              </a:rPr>
              <a:t>ASSE  1</a:t>
            </a:r>
          </a:p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1800" b="1" dirty="0">
                <a:latin typeface="+mj-lt"/>
                <a:sym typeface="Calibri"/>
              </a:rPr>
              <a:t>PI 8.1 – 8.2</a:t>
            </a:r>
          </a:p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endParaRPr lang="it-IT" sz="1800" b="1" dirty="0">
              <a:latin typeface="+mj-lt"/>
              <a:sym typeface="Calibri"/>
            </a:endParaRPr>
          </a:p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2400" b="1" dirty="0">
                <a:latin typeface="+mj-lt"/>
                <a:sym typeface="Calibri"/>
              </a:rPr>
              <a:t>Avviso INCENTIVI POST-TIROCINI</a:t>
            </a:r>
          </a:p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1800" b="1" dirty="0">
                <a:latin typeface="+mj-lt"/>
                <a:sym typeface="Calibri"/>
              </a:rPr>
              <a:t> </a:t>
            </a:r>
          </a:p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b="1" dirty="0">
                <a:latin typeface="+mj-lt"/>
                <a:sym typeface="Calibri"/>
              </a:rPr>
              <a:t>€ 703.200,00</a:t>
            </a:r>
          </a:p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endParaRPr lang="it-IT" b="1" dirty="0">
              <a:latin typeface="+mj-lt"/>
              <a:sym typeface="Calibri"/>
            </a:endParaRPr>
          </a:p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endParaRPr lang="it-IT" b="1" dirty="0">
              <a:latin typeface="+mj-lt"/>
              <a:sym typeface="Calibri"/>
            </a:endParaRPr>
          </a:p>
          <a:p>
            <a:pPr>
              <a:spcBef>
                <a:spcPts val="0"/>
              </a:spcBef>
            </a:pPr>
            <a:r>
              <a:rPr lang="it-IT" b="1" dirty="0">
                <a:latin typeface="+mj-lt"/>
              </a:rPr>
              <a:t>Dicembre 2018</a:t>
            </a:r>
          </a:p>
          <a:p>
            <a:pPr algn="ctr"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2400" b="1" dirty="0">
                <a:solidFill>
                  <a:schemeClr val="bg1"/>
                </a:solidFill>
                <a:latin typeface="+mj-lt"/>
                <a:sym typeface="Calibri"/>
              </a:rPr>
              <a:t>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endParaRPr lang="it-IT" sz="2000" b="1" dirty="0">
              <a:latin typeface="+mj-lt"/>
            </a:endParaRPr>
          </a:p>
        </p:txBody>
      </p:sp>
      <p:sp>
        <p:nvSpPr>
          <p:cNvPr id="26" name="Ovale 25">
            <a:extLst>
              <a:ext uri="{FF2B5EF4-FFF2-40B4-BE49-F238E27FC236}">
                <a16:creationId xmlns="" xmlns:a16="http://schemas.microsoft.com/office/drawing/2014/main" id="{6ECD41B6-19E8-4CFD-8B3B-2C0BC7AB48AC}"/>
              </a:ext>
            </a:extLst>
          </p:cNvPr>
          <p:cNvSpPr>
            <a:spLocks noChangeAspect="1"/>
          </p:cNvSpPr>
          <p:nvPr/>
        </p:nvSpPr>
        <p:spPr>
          <a:xfrm>
            <a:off x="9618222" y="2641767"/>
            <a:ext cx="965033" cy="965033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pic>
        <p:nvPicPr>
          <p:cNvPr id="27" name="Segnaposto immagine 92" descr="lente di ingrandimento">
            <a:extLst>
              <a:ext uri="{FF2B5EF4-FFF2-40B4-BE49-F238E27FC236}">
                <a16:creationId xmlns="" xmlns:a16="http://schemas.microsoft.com/office/drawing/2014/main" id="{45CFF963-0811-4DAC-A7A1-E0D4A634AF31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rcRect/>
          <a:stretch>
            <a:fillRect/>
          </a:stretch>
        </p:blipFill>
        <p:spPr>
          <a:xfrm>
            <a:off x="9841085" y="2854535"/>
            <a:ext cx="532275" cy="574465"/>
          </a:xfrm>
          <a:prstGeom prst="rect">
            <a:avLst/>
          </a:prstGeom>
        </p:spPr>
      </p:pic>
      <p:sp>
        <p:nvSpPr>
          <p:cNvPr id="28" name="Ovale 27">
            <a:extLst>
              <a:ext uri="{FF2B5EF4-FFF2-40B4-BE49-F238E27FC236}">
                <a16:creationId xmlns="" xmlns:a16="http://schemas.microsoft.com/office/drawing/2014/main" id="{F2F1AAB6-41FA-45A4-9F87-008AE614A1F2}"/>
              </a:ext>
            </a:extLst>
          </p:cNvPr>
          <p:cNvSpPr>
            <a:spLocks noChangeAspect="1"/>
          </p:cNvSpPr>
          <p:nvPr/>
        </p:nvSpPr>
        <p:spPr>
          <a:xfrm>
            <a:off x="9769433" y="5011823"/>
            <a:ext cx="965033" cy="965033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pic>
        <p:nvPicPr>
          <p:cNvPr id="29" name="Segnaposto immagine 92" descr="lente di ingrandimento">
            <a:extLst>
              <a:ext uri="{FF2B5EF4-FFF2-40B4-BE49-F238E27FC236}">
                <a16:creationId xmlns="" xmlns:a16="http://schemas.microsoft.com/office/drawing/2014/main" id="{276B4B7F-0F34-47F8-8CFD-D9CB7B55B19B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rcRect/>
          <a:stretch>
            <a:fillRect/>
          </a:stretch>
        </p:blipFill>
        <p:spPr>
          <a:xfrm>
            <a:off x="9992296" y="5224591"/>
            <a:ext cx="532275" cy="574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79661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5" name="Connettore diritto 74" descr="Prima linea di divisione nella diapositiva">
            <a:extLst>
              <a:ext uri="{FF2B5EF4-FFF2-40B4-BE49-F238E27FC236}">
                <a16:creationId xmlns="" xmlns:a16="http://schemas.microsoft.com/office/drawing/2014/main" id="{1D5BA55A-3253-4F3B-A32A-5A12ECE65A5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727338" y="3093544"/>
            <a:ext cx="0" cy="1487495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nettore diritto 76" descr="Seconda linea di divisione nella diapositiva">
            <a:extLst>
              <a:ext uri="{FF2B5EF4-FFF2-40B4-BE49-F238E27FC236}">
                <a16:creationId xmlns="" xmlns:a16="http://schemas.microsoft.com/office/drawing/2014/main" id="{50250EBA-885D-4E6F-B841-92A9B8FBBB6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953541" y="2052013"/>
            <a:ext cx="0" cy="1487495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ttore diritto 77" descr="Terza linea di divisione nella diapositiva">
            <a:extLst>
              <a:ext uri="{FF2B5EF4-FFF2-40B4-BE49-F238E27FC236}">
                <a16:creationId xmlns="" xmlns:a16="http://schemas.microsoft.com/office/drawing/2014/main" id="{29488879-6129-4D02-B173-36635DF61BC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248035" y="2052013"/>
            <a:ext cx="0" cy="1487495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nettore diritto 78" descr="Quarta linea di divisione nella diapositiva">
            <a:extLst>
              <a:ext uri="{FF2B5EF4-FFF2-40B4-BE49-F238E27FC236}">
                <a16:creationId xmlns="" xmlns:a16="http://schemas.microsoft.com/office/drawing/2014/main" id="{9926A3E2-2234-409D-9838-30428E6377E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542529" y="2052013"/>
            <a:ext cx="0" cy="1487495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egnaposto numero diapositiva 2">
            <a:extLst>
              <a:ext uri="{FF2B5EF4-FFF2-40B4-BE49-F238E27FC236}">
                <a16:creationId xmlns="" xmlns:a16="http://schemas.microsoft.com/office/drawing/2014/main" id="{B2A7A116-BC28-4E39-B586-25212F9948F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14</a:t>
            </a:fld>
            <a:endParaRPr lang="it-IT" dirty="0"/>
          </a:p>
        </p:txBody>
      </p:sp>
      <p:pic>
        <p:nvPicPr>
          <p:cNvPr id="34" name="Immagine 3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7090" y="525308"/>
            <a:ext cx="2473772" cy="344429"/>
          </a:xfrm>
          <a:prstGeom prst="rect">
            <a:avLst/>
          </a:prstGeom>
        </p:spPr>
      </p:pic>
      <p:sp>
        <p:nvSpPr>
          <p:cNvPr id="25" name="Segnaposto testo 7">
            <a:extLst>
              <a:ext uri="{FF2B5EF4-FFF2-40B4-BE49-F238E27FC236}">
                <a16:creationId xmlns="" xmlns:a16="http://schemas.microsoft.com/office/drawing/2014/main" id="{6D061A6C-55B8-4011-8454-BB47F86D8BB2}"/>
              </a:ext>
            </a:extLst>
          </p:cNvPr>
          <p:cNvSpPr txBox="1">
            <a:spLocks/>
          </p:cNvSpPr>
          <p:nvPr/>
        </p:nvSpPr>
        <p:spPr>
          <a:xfrm>
            <a:off x="2659047" y="3539508"/>
            <a:ext cx="9211813" cy="65670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542925" indent="-2762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96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763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430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it-IT" sz="400" b="0" dirty="0"/>
          </a:p>
          <a:p>
            <a:pPr>
              <a:spcBef>
                <a:spcPts val="0"/>
              </a:spcBef>
            </a:pPr>
            <a:endParaRPr lang="it-IT" dirty="0"/>
          </a:p>
        </p:txBody>
      </p:sp>
      <p:sp>
        <p:nvSpPr>
          <p:cNvPr id="24" name="Segnaposto testo 7">
            <a:extLst>
              <a:ext uri="{FF2B5EF4-FFF2-40B4-BE49-F238E27FC236}">
                <a16:creationId xmlns="" xmlns:a16="http://schemas.microsoft.com/office/drawing/2014/main" id="{55EDAA5F-167D-40D9-92A2-AB0FEC3BDCDC}"/>
              </a:ext>
            </a:extLst>
          </p:cNvPr>
          <p:cNvSpPr txBox="1">
            <a:spLocks/>
          </p:cNvSpPr>
          <p:nvPr/>
        </p:nvSpPr>
        <p:spPr>
          <a:xfrm>
            <a:off x="2525427" y="2535616"/>
            <a:ext cx="9246373" cy="202211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542925" indent="-2762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96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763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430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600"/>
              </a:spcBef>
            </a:pPr>
            <a:r>
              <a:rPr lang="it-IT" sz="2000" dirty="0">
                <a:solidFill>
                  <a:srgbClr val="8D3789"/>
                </a:solidFill>
              </a:rPr>
              <a:t>Adulti</a:t>
            </a:r>
            <a:r>
              <a:rPr lang="it-IT" sz="2000" dirty="0"/>
              <a:t> </a:t>
            </a:r>
            <a:r>
              <a:rPr lang="it-IT" sz="2000" b="0" dirty="0"/>
              <a:t>(PI 8.1)</a:t>
            </a:r>
          </a:p>
          <a:p>
            <a:pPr marL="342900" indent="-342900" algn="l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it-IT" sz="1600" dirty="0"/>
              <a:t>risorse stanziate</a:t>
            </a:r>
            <a:r>
              <a:rPr lang="it-IT" sz="1600" b="0" dirty="0"/>
              <a:t>: € 100.000,00       </a:t>
            </a:r>
          </a:p>
          <a:p>
            <a:pPr marL="342900" indent="-342900" algn="l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it-IT" sz="1600" dirty="0"/>
              <a:t>risorse impegnate</a:t>
            </a:r>
            <a:r>
              <a:rPr lang="it-IT" sz="1600" b="0" dirty="0"/>
              <a:t>: € 63.000,00</a:t>
            </a:r>
          </a:p>
          <a:p>
            <a:pPr marL="342900" indent="-34290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it-IT" sz="1600" b="0" dirty="0"/>
              <a:t>finanziati </a:t>
            </a:r>
            <a:r>
              <a:rPr lang="it-IT" sz="1600" dirty="0"/>
              <a:t>8 incentivi all’assunzione</a:t>
            </a:r>
          </a:p>
          <a:p>
            <a:pPr marL="342900" indent="-34290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it-IT" sz="1600" b="0" dirty="0"/>
              <a:t>l'intervento si conclude con l’ esaurimento risorse disponibili e comunque  entro Settembre 2023</a:t>
            </a:r>
          </a:p>
          <a:p>
            <a:pPr algn="just">
              <a:spcBef>
                <a:spcPts val="600"/>
              </a:spcBef>
            </a:pPr>
            <a:endParaRPr lang="it-IT" sz="2000" b="0" dirty="0"/>
          </a:p>
          <a:p>
            <a:pPr algn="just">
              <a:spcBef>
                <a:spcPts val="600"/>
              </a:spcBef>
            </a:pPr>
            <a:endParaRPr lang="it-IT" sz="2000" dirty="0"/>
          </a:p>
          <a:p>
            <a:pPr algn="just">
              <a:spcBef>
                <a:spcPts val="0"/>
              </a:spcBef>
            </a:pPr>
            <a:endParaRPr lang="it-IT" sz="400" b="0" dirty="0"/>
          </a:p>
          <a:p>
            <a:pPr>
              <a:spcBef>
                <a:spcPts val="0"/>
              </a:spcBef>
            </a:pPr>
            <a:endParaRPr lang="it-IT" dirty="0"/>
          </a:p>
        </p:txBody>
      </p:sp>
      <p:sp>
        <p:nvSpPr>
          <p:cNvPr id="16" name="Segnaposto testo 7">
            <a:extLst>
              <a:ext uri="{FF2B5EF4-FFF2-40B4-BE49-F238E27FC236}">
                <a16:creationId xmlns="" xmlns:a16="http://schemas.microsoft.com/office/drawing/2014/main" id="{E87C2383-DA2E-40F3-AF8E-F256A82D3802}"/>
              </a:ext>
            </a:extLst>
          </p:cNvPr>
          <p:cNvSpPr txBox="1">
            <a:spLocks/>
          </p:cNvSpPr>
          <p:nvPr/>
        </p:nvSpPr>
        <p:spPr>
          <a:xfrm>
            <a:off x="2527315" y="4627680"/>
            <a:ext cx="9505802" cy="195951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542925" indent="-2762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96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763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430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600"/>
              </a:spcBef>
            </a:pPr>
            <a:r>
              <a:rPr lang="it-IT" sz="2000" dirty="0">
                <a:solidFill>
                  <a:srgbClr val="8D3789"/>
                </a:solidFill>
              </a:rPr>
              <a:t>Giovani</a:t>
            </a:r>
            <a:r>
              <a:rPr lang="it-IT" sz="2000" dirty="0"/>
              <a:t> </a:t>
            </a:r>
            <a:r>
              <a:rPr lang="it-IT" sz="2000" b="0" dirty="0"/>
              <a:t>(PI 8.2)</a:t>
            </a:r>
          </a:p>
          <a:p>
            <a:pPr marL="342900" indent="-342900" algn="l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it-IT" sz="1600" dirty="0"/>
              <a:t>risorse stanziate</a:t>
            </a:r>
            <a:r>
              <a:rPr lang="it-IT" sz="1600" b="0" dirty="0"/>
              <a:t>: € 100.000,00       </a:t>
            </a:r>
          </a:p>
          <a:p>
            <a:pPr marL="342900" indent="-342900" algn="l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it-IT" sz="1600" dirty="0"/>
              <a:t>risorse impegnate</a:t>
            </a:r>
            <a:r>
              <a:rPr lang="it-IT" sz="1600" b="0" dirty="0"/>
              <a:t>: € 34.500,00 </a:t>
            </a:r>
          </a:p>
          <a:p>
            <a:pPr marL="342900" indent="-342900" algn="l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it-IT" sz="1600" b="0" dirty="0"/>
              <a:t>finanziati </a:t>
            </a:r>
            <a:r>
              <a:rPr lang="it-IT" sz="1600" dirty="0"/>
              <a:t>8 incentivi all’assunzione</a:t>
            </a:r>
          </a:p>
          <a:p>
            <a:pPr marL="342900" indent="-34290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it-IT" sz="1600" b="0" dirty="0"/>
              <a:t>l'intervento si conclude con l’ esaurimento risorse disponibili e comunque entro </a:t>
            </a:r>
            <a:r>
              <a:rPr lang="it-IT" sz="1600" dirty="0"/>
              <a:t>Settembre 2023</a:t>
            </a:r>
          </a:p>
          <a:p>
            <a:pPr algn="just">
              <a:spcBef>
                <a:spcPts val="600"/>
              </a:spcBef>
            </a:pPr>
            <a:endParaRPr lang="it-IT" sz="2000" b="0" dirty="0"/>
          </a:p>
          <a:p>
            <a:pPr algn="just">
              <a:spcBef>
                <a:spcPts val="600"/>
              </a:spcBef>
            </a:pPr>
            <a:endParaRPr lang="it-IT" sz="2000" dirty="0"/>
          </a:p>
          <a:p>
            <a:pPr algn="just">
              <a:spcBef>
                <a:spcPts val="0"/>
              </a:spcBef>
            </a:pPr>
            <a:endParaRPr lang="it-IT" sz="400" b="0" dirty="0"/>
          </a:p>
          <a:p>
            <a:pPr>
              <a:spcBef>
                <a:spcPts val="0"/>
              </a:spcBef>
            </a:pPr>
            <a:endParaRPr lang="it-IT" dirty="0"/>
          </a:p>
        </p:txBody>
      </p:sp>
      <p:sp>
        <p:nvSpPr>
          <p:cNvPr id="15" name="Titolo 1">
            <a:extLst>
              <a:ext uri="{FF2B5EF4-FFF2-40B4-BE49-F238E27FC236}">
                <a16:creationId xmlns="" xmlns:a16="http://schemas.microsoft.com/office/drawing/2014/main" id="{9761A48E-8B24-4231-AA4C-199C8B28EC6D}"/>
              </a:ext>
            </a:extLst>
          </p:cNvPr>
          <p:cNvSpPr txBox="1">
            <a:spLocks/>
          </p:cNvSpPr>
          <p:nvPr/>
        </p:nvSpPr>
        <p:spPr>
          <a:xfrm>
            <a:off x="101431" y="75810"/>
            <a:ext cx="8852564" cy="738393"/>
          </a:xfrm>
          <a:prstGeom prst="rect">
            <a:avLst/>
          </a:prstGeom>
          <a:solidFill>
            <a:schemeClr val="tx1"/>
          </a:solidFill>
        </p:spPr>
        <p:txBody>
          <a:bodyPr vert="horz" lIns="288000" tIns="0" rIns="432000" bIns="144000" rtlCol="0" anchor="b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spc="-15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400" i="1" dirty="0">
                <a:ea typeface="+mn-ea"/>
                <a:cs typeface="+mn-cs"/>
              </a:rPr>
              <a:t>Attuazione interventi dell’Organismo Intermedio ARPAL Umbria</a:t>
            </a:r>
            <a:endParaRPr lang="it-IT" sz="2400" dirty="0"/>
          </a:p>
        </p:txBody>
      </p:sp>
      <p:sp>
        <p:nvSpPr>
          <p:cNvPr id="19" name="Rettangolo 18">
            <a:extLst>
              <a:ext uri="{FF2B5EF4-FFF2-40B4-BE49-F238E27FC236}">
                <a16:creationId xmlns="" xmlns:a16="http://schemas.microsoft.com/office/drawing/2014/main" id="{7AD210FC-CD8D-4001-BA38-A92CB0A586B7}"/>
              </a:ext>
            </a:extLst>
          </p:cNvPr>
          <p:cNvSpPr/>
          <p:nvPr/>
        </p:nvSpPr>
        <p:spPr>
          <a:xfrm>
            <a:off x="158883" y="1107170"/>
            <a:ext cx="2092569" cy="5240876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b="1" dirty="0">
                <a:latin typeface="+mj-lt"/>
                <a:sym typeface="Calibri"/>
              </a:rPr>
              <a:t>ASSE  1</a:t>
            </a:r>
          </a:p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b="1" dirty="0">
                <a:latin typeface="+mj-lt"/>
                <a:sym typeface="Calibri"/>
              </a:rPr>
              <a:t>PI 8.1 – 8.2</a:t>
            </a:r>
          </a:p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endParaRPr lang="it-IT" sz="2000" b="1" dirty="0">
              <a:latin typeface="+mj-lt"/>
              <a:sym typeface="Calibri"/>
            </a:endParaRPr>
          </a:p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2400" b="1" dirty="0">
                <a:latin typeface="+mj-lt"/>
                <a:sym typeface="Calibri"/>
              </a:rPr>
              <a:t>Avviso INCENTIVI</a:t>
            </a:r>
          </a:p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2400" b="1" dirty="0">
                <a:latin typeface="+mj-lt"/>
                <a:sym typeface="Calibri"/>
              </a:rPr>
              <a:t>POST-VOCUHER </a:t>
            </a:r>
          </a:p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2400" b="1" dirty="0">
                <a:latin typeface="+mj-lt"/>
                <a:sym typeface="Calibri"/>
              </a:rPr>
              <a:t> </a:t>
            </a:r>
          </a:p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b="1" dirty="0">
                <a:latin typeface="+mj-lt"/>
                <a:sym typeface="Calibri"/>
              </a:rPr>
              <a:t>€ 200.000,00</a:t>
            </a:r>
          </a:p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endParaRPr lang="it-IT" b="1" dirty="0">
              <a:latin typeface="+mj-lt"/>
              <a:sym typeface="Calibri"/>
            </a:endParaRPr>
          </a:p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endParaRPr lang="it-IT" b="1" dirty="0">
              <a:latin typeface="+mj-lt"/>
              <a:sym typeface="Calibri"/>
            </a:endParaRPr>
          </a:p>
          <a:p>
            <a:pPr>
              <a:spcBef>
                <a:spcPts val="0"/>
              </a:spcBef>
            </a:pPr>
            <a:r>
              <a:rPr lang="it-IT" b="1" dirty="0">
                <a:latin typeface="+mj-lt"/>
              </a:rPr>
              <a:t>Aprile 2020</a:t>
            </a:r>
          </a:p>
        </p:txBody>
      </p:sp>
      <p:sp>
        <p:nvSpPr>
          <p:cNvPr id="27" name="Segnaposto testo 7">
            <a:extLst>
              <a:ext uri="{FF2B5EF4-FFF2-40B4-BE49-F238E27FC236}">
                <a16:creationId xmlns="" xmlns:a16="http://schemas.microsoft.com/office/drawing/2014/main" id="{DF5494EF-3AA9-4A3A-8810-2B39B2F608CF}"/>
              </a:ext>
            </a:extLst>
          </p:cNvPr>
          <p:cNvSpPr txBox="1">
            <a:spLocks/>
          </p:cNvSpPr>
          <p:nvPr/>
        </p:nvSpPr>
        <p:spPr>
          <a:xfrm>
            <a:off x="2365058" y="1137621"/>
            <a:ext cx="9505802" cy="11301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542925" indent="-2762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96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763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430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600"/>
              </a:spcBef>
            </a:pPr>
            <a:r>
              <a:rPr lang="it-IT" sz="2000" b="0" dirty="0"/>
              <a:t> </a:t>
            </a:r>
            <a:r>
              <a:rPr lang="it-IT" sz="2000" dirty="0">
                <a:solidFill>
                  <a:srgbClr val="2C5452"/>
                </a:solidFill>
              </a:rPr>
              <a:t>AVVISO INCENTIVI POST-VOUCHER </a:t>
            </a:r>
            <a:r>
              <a:rPr lang="it-IT" sz="2000" b="0" dirty="0">
                <a:solidFill>
                  <a:srgbClr val="2C5452"/>
                </a:solidFill>
              </a:rPr>
              <a:t>finanziamento alle imprese localizzate in Umbria </a:t>
            </a:r>
            <a:r>
              <a:rPr lang="it-IT" sz="2000" dirty="0">
                <a:solidFill>
                  <a:srgbClr val="2C5452"/>
                </a:solidFill>
              </a:rPr>
              <a:t>di incentivi per le assunzioni a tempo indeterminato </a:t>
            </a:r>
            <a:r>
              <a:rPr lang="it-IT" sz="2000" b="0" dirty="0">
                <a:solidFill>
                  <a:srgbClr val="2C5452"/>
                </a:solidFill>
              </a:rPr>
              <a:t>di soggetti giovani e adulti che abbiano avuto assegnato da parte dei CPI un voucher formativo nell'ambito del Programma </a:t>
            </a:r>
            <a:r>
              <a:rPr lang="it-IT" sz="2000" b="0" dirty="0" err="1">
                <a:solidFill>
                  <a:srgbClr val="2C5452"/>
                </a:solidFill>
              </a:rPr>
              <a:t>Umbriattiva</a:t>
            </a:r>
            <a:r>
              <a:rPr lang="it-IT" sz="2000" b="0" dirty="0">
                <a:solidFill>
                  <a:srgbClr val="2C5452"/>
                </a:solidFill>
              </a:rPr>
              <a:t> 2018</a:t>
            </a:r>
            <a:endParaRPr lang="it-IT" sz="2000" dirty="0">
              <a:solidFill>
                <a:srgbClr val="2C5452"/>
              </a:solidFill>
            </a:endParaRPr>
          </a:p>
          <a:p>
            <a:pPr>
              <a:spcBef>
                <a:spcPts val="0"/>
              </a:spcBef>
            </a:pPr>
            <a:endParaRPr lang="it-IT" sz="1500" b="0" dirty="0"/>
          </a:p>
          <a:p>
            <a:pPr algn="just">
              <a:spcBef>
                <a:spcPts val="600"/>
              </a:spcBef>
            </a:pPr>
            <a:endParaRPr lang="it-IT" sz="2000" b="0" dirty="0"/>
          </a:p>
          <a:p>
            <a:pPr algn="just">
              <a:spcBef>
                <a:spcPts val="600"/>
              </a:spcBef>
            </a:pPr>
            <a:endParaRPr lang="it-IT" sz="2000" dirty="0"/>
          </a:p>
          <a:p>
            <a:pPr algn="just">
              <a:spcBef>
                <a:spcPts val="0"/>
              </a:spcBef>
            </a:pPr>
            <a:endParaRPr lang="it-IT" sz="400" b="0" dirty="0"/>
          </a:p>
          <a:p>
            <a:pPr>
              <a:spcBef>
                <a:spcPts val="0"/>
              </a:spcBef>
            </a:pPr>
            <a:endParaRPr lang="it-IT" dirty="0"/>
          </a:p>
        </p:txBody>
      </p:sp>
      <p:sp>
        <p:nvSpPr>
          <p:cNvPr id="28" name="Ovale 27">
            <a:extLst>
              <a:ext uri="{FF2B5EF4-FFF2-40B4-BE49-F238E27FC236}">
                <a16:creationId xmlns="" xmlns:a16="http://schemas.microsoft.com/office/drawing/2014/main" id="{76235C7C-7902-4D31-915F-4F9DA42A12C5}"/>
              </a:ext>
            </a:extLst>
          </p:cNvPr>
          <p:cNvSpPr>
            <a:spLocks noChangeAspect="1"/>
          </p:cNvSpPr>
          <p:nvPr/>
        </p:nvSpPr>
        <p:spPr>
          <a:xfrm>
            <a:off x="9618222" y="2641767"/>
            <a:ext cx="965033" cy="965033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pic>
        <p:nvPicPr>
          <p:cNvPr id="29" name="Segnaposto immagine 92" descr="lente di ingrandimento">
            <a:extLst>
              <a:ext uri="{FF2B5EF4-FFF2-40B4-BE49-F238E27FC236}">
                <a16:creationId xmlns="" xmlns:a16="http://schemas.microsoft.com/office/drawing/2014/main" id="{574A107C-F583-4400-8CBC-7183CCA8F711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>
            <a:off x="9841085" y="2854535"/>
            <a:ext cx="532275" cy="574465"/>
          </a:xfrm>
          <a:prstGeom prst="rect">
            <a:avLst/>
          </a:prstGeom>
        </p:spPr>
      </p:pic>
      <p:sp>
        <p:nvSpPr>
          <p:cNvPr id="30" name="Ovale 29">
            <a:extLst>
              <a:ext uri="{FF2B5EF4-FFF2-40B4-BE49-F238E27FC236}">
                <a16:creationId xmlns="" xmlns:a16="http://schemas.microsoft.com/office/drawing/2014/main" id="{1C170384-85A7-47FB-A197-8448826DB089}"/>
              </a:ext>
            </a:extLst>
          </p:cNvPr>
          <p:cNvSpPr>
            <a:spLocks noChangeAspect="1"/>
          </p:cNvSpPr>
          <p:nvPr/>
        </p:nvSpPr>
        <p:spPr>
          <a:xfrm>
            <a:off x="9709662" y="4596590"/>
            <a:ext cx="965033" cy="965033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pic>
        <p:nvPicPr>
          <p:cNvPr id="31" name="Segnaposto immagine 92" descr="lente di ingrandimento">
            <a:extLst>
              <a:ext uri="{FF2B5EF4-FFF2-40B4-BE49-F238E27FC236}">
                <a16:creationId xmlns="" xmlns:a16="http://schemas.microsoft.com/office/drawing/2014/main" id="{D7E2FAC5-7A6C-4C48-A2CC-7149B7EDBD44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>
            <a:off x="9932525" y="4809358"/>
            <a:ext cx="532275" cy="574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28700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testo 7">
            <a:extLst>
              <a:ext uri="{FF2B5EF4-FFF2-40B4-BE49-F238E27FC236}">
                <a16:creationId xmlns="" xmlns:a16="http://schemas.microsoft.com/office/drawing/2014/main" id="{E6971D8C-ECC5-4EDD-AC10-DDF4CA7E9DC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495134" y="2187218"/>
            <a:ext cx="9276666" cy="3820010"/>
          </a:xfrm>
        </p:spPr>
        <p:txBody>
          <a:bodyPr rtlCol="0"/>
          <a:lstStyle/>
          <a:p>
            <a:pPr algn="just">
              <a:spcBef>
                <a:spcPts val="600"/>
              </a:spcBef>
            </a:pPr>
            <a:r>
              <a:rPr lang="it-IT" dirty="0">
                <a:solidFill>
                  <a:srgbClr val="8D3789"/>
                </a:solidFill>
              </a:rPr>
              <a:t>Misure erogabili</a:t>
            </a:r>
            <a:r>
              <a:rPr lang="it-IT" b="0" dirty="0">
                <a:solidFill>
                  <a:srgbClr val="8D3789"/>
                </a:solidFill>
              </a:rPr>
              <a:t>:</a:t>
            </a:r>
          </a:p>
          <a:p>
            <a:pPr marL="342900" indent="-34290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it-IT" b="0" dirty="0"/>
              <a:t>orientamento specialistico per la definizione delle competenze e la promozione presso le imprese del territorio</a:t>
            </a:r>
          </a:p>
          <a:p>
            <a:pPr marL="342900" indent="-34290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it-IT" b="0" dirty="0"/>
              <a:t>accompagnamento al lavoro per la promozione del profilo professionale verso                       i potenziali datori di lavoro</a:t>
            </a:r>
          </a:p>
          <a:p>
            <a:pPr marL="342900" indent="-34290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it-IT" b="0" dirty="0"/>
              <a:t>incentivo all'assunzione per imprese che assumono con un contratto di lavoro a TI o in apprendistato, variabile sulla base della profilazione dei lavoratori fino a 12 mila euro e maggiorato di ulteriori 2 mila euro per eventuali fabbisogni formativi del lavoratore da assumere</a:t>
            </a:r>
          </a:p>
          <a:p>
            <a:pPr algn="just">
              <a:spcBef>
                <a:spcPts val="600"/>
              </a:spcBef>
            </a:pPr>
            <a:endParaRPr lang="it-IT" sz="2000" b="0" dirty="0"/>
          </a:p>
          <a:p>
            <a:pPr marL="342900" indent="-342900" algn="just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it-IT" sz="1600" dirty="0"/>
              <a:t>99 interventi finanziati</a:t>
            </a:r>
            <a:r>
              <a:rPr lang="it-IT" sz="1600" b="0" dirty="0"/>
              <a:t> a favore di </a:t>
            </a:r>
            <a:r>
              <a:rPr lang="it-IT" sz="1600" dirty="0"/>
              <a:t>196 lavoratori</a:t>
            </a:r>
          </a:p>
          <a:p>
            <a:pPr algn="just">
              <a:spcBef>
                <a:spcPts val="600"/>
              </a:spcBef>
            </a:pPr>
            <a:r>
              <a:rPr lang="it-IT" sz="1600" b="0" dirty="0"/>
              <a:t>impegnati € 518.545,00 (PI 8.1 )   € 73.566,00 (PI 8.5)</a:t>
            </a:r>
          </a:p>
          <a:p>
            <a:pPr marL="342900" indent="-342900" algn="just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it-IT" sz="1600" dirty="0"/>
              <a:t>conclusione</a:t>
            </a:r>
            <a:r>
              <a:rPr lang="it-IT" sz="1600" b="0" dirty="0"/>
              <a:t> dell’intervento </a:t>
            </a:r>
            <a:r>
              <a:rPr lang="it-IT" sz="1600" dirty="0"/>
              <a:t>Dicembre 2021</a:t>
            </a:r>
          </a:p>
          <a:p>
            <a:pPr algn="l">
              <a:spcBef>
                <a:spcPts val="600"/>
              </a:spcBef>
            </a:pPr>
            <a:r>
              <a:rPr lang="it-IT" sz="2000" b="0" dirty="0"/>
              <a:t> </a:t>
            </a:r>
          </a:p>
          <a:p>
            <a:pPr>
              <a:spcBef>
                <a:spcPts val="0"/>
              </a:spcBef>
            </a:pPr>
            <a:endParaRPr lang="it-IT" sz="1500" b="0" dirty="0"/>
          </a:p>
          <a:p>
            <a:pPr algn="just">
              <a:spcBef>
                <a:spcPts val="600"/>
              </a:spcBef>
            </a:pPr>
            <a:endParaRPr lang="it-IT" sz="2000" b="0" dirty="0"/>
          </a:p>
          <a:p>
            <a:pPr algn="just" rtl="0">
              <a:spcBef>
                <a:spcPts val="600"/>
              </a:spcBef>
            </a:pPr>
            <a:endParaRPr lang="it-IT" sz="2000" dirty="0"/>
          </a:p>
          <a:p>
            <a:pPr algn="just" rtl="0">
              <a:spcBef>
                <a:spcPts val="0"/>
              </a:spcBef>
            </a:pPr>
            <a:endParaRPr lang="it-IT" sz="400" b="0" dirty="0"/>
          </a:p>
          <a:p>
            <a:pPr rtl="0">
              <a:spcBef>
                <a:spcPts val="0"/>
              </a:spcBef>
            </a:pPr>
            <a:endParaRPr lang="it-IT" dirty="0"/>
          </a:p>
        </p:txBody>
      </p:sp>
      <p:cxnSp>
        <p:nvCxnSpPr>
          <p:cNvPr id="75" name="Connettore diritto 74" descr="Prima linea di divisione nella diapositiva">
            <a:extLst>
              <a:ext uri="{FF2B5EF4-FFF2-40B4-BE49-F238E27FC236}">
                <a16:creationId xmlns="" xmlns:a16="http://schemas.microsoft.com/office/drawing/2014/main" id="{1D5BA55A-3253-4F3B-A32A-5A12ECE65A5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727338" y="3093544"/>
            <a:ext cx="0" cy="1487495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nettore diritto 76" descr="Seconda linea di divisione nella diapositiva">
            <a:extLst>
              <a:ext uri="{FF2B5EF4-FFF2-40B4-BE49-F238E27FC236}">
                <a16:creationId xmlns="" xmlns:a16="http://schemas.microsoft.com/office/drawing/2014/main" id="{50250EBA-885D-4E6F-B841-92A9B8FBBB6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953541" y="2052013"/>
            <a:ext cx="0" cy="1487495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ttore diritto 77" descr="Terza linea di divisione nella diapositiva">
            <a:extLst>
              <a:ext uri="{FF2B5EF4-FFF2-40B4-BE49-F238E27FC236}">
                <a16:creationId xmlns="" xmlns:a16="http://schemas.microsoft.com/office/drawing/2014/main" id="{29488879-6129-4D02-B173-36635DF61BC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248035" y="2052013"/>
            <a:ext cx="0" cy="1487495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nettore diritto 78" descr="Quarta linea di divisione nella diapositiva">
            <a:extLst>
              <a:ext uri="{FF2B5EF4-FFF2-40B4-BE49-F238E27FC236}">
                <a16:creationId xmlns="" xmlns:a16="http://schemas.microsoft.com/office/drawing/2014/main" id="{9926A3E2-2234-409D-9838-30428E6377E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542529" y="2052013"/>
            <a:ext cx="0" cy="1487495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egnaposto numero diapositiva 2">
            <a:extLst>
              <a:ext uri="{FF2B5EF4-FFF2-40B4-BE49-F238E27FC236}">
                <a16:creationId xmlns="" xmlns:a16="http://schemas.microsoft.com/office/drawing/2014/main" id="{B2A7A116-BC28-4E39-B586-25212F9948F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15</a:t>
            </a:fld>
            <a:endParaRPr lang="it-IT" dirty="0"/>
          </a:p>
        </p:txBody>
      </p:sp>
      <p:sp>
        <p:nvSpPr>
          <p:cNvPr id="23" name="Titolo 1">
            <a:extLst>
              <a:ext uri="{FF2B5EF4-FFF2-40B4-BE49-F238E27FC236}">
                <a16:creationId xmlns="" xmlns:a16="http://schemas.microsoft.com/office/drawing/2014/main" id="{352D215A-7D9D-4B71-81A1-3220FCFE316C}"/>
              </a:ext>
            </a:extLst>
          </p:cNvPr>
          <p:cNvSpPr txBox="1">
            <a:spLocks/>
          </p:cNvSpPr>
          <p:nvPr/>
        </p:nvSpPr>
        <p:spPr>
          <a:xfrm>
            <a:off x="431800" y="963045"/>
            <a:ext cx="11340000" cy="432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dirty="0"/>
          </a:p>
        </p:txBody>
      </p:sp>
      <p:pic>
        <p:nvPicPr>
          <p:cNvPr id="34" name="Immagine 3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7088" y="414550"/>
            <a:ext cx="2473772" cy="344429"/>
          </a:xfrm>
          <a:prstGeom prst="rect">
            <a:avLst/>
          </a:prstGeom>
        </p:spPr>
      </p:pic>
      <p:sp>
        <p:nvSpPr>
          <p:cNvPr id="25" name="Segnaposto testo 7">
            <a:extLst>
              <a:ext uri="{FF2B5EF4-FFF2-40B4-BE49-F238E27FC236}">
                <a16:creationId xmlns="" xmlns:a16="http://schemas.microsoft.com/office/drawing/2014/main" id="{6D061A6C-55B8-4011-8454-BB47F86D8BB2}"/>
              </a:ext>
            </a:extLst>
          </p:cNvPr>
          <p:cNvSpPr txBox="1">
            <a:spLocks/>
          </p:cNvSpPr>
          <p:nvPr/>
        </p:nvSpPr>
        <p:spPr>
          <a:xfrm>
            <a:off x="2659047" y="3539508"/>
            <a:ext cx="9211813" cy="65670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542925" indent="-2762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96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763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430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it-IT" sz="400" b="0" dirty="0"/>
          </a:p>
          <a:p>
            <a:pPr>
              <a:spcBef>
                <a:spcPts val="0"/>
              </a:spcBef>
            </a:pPr>
            <a:endParaRPr lang="it-IT" dirty="0"/>
          </a:p>
        </p:txBody>
      </p:sp>
      <p:sp>
        <p:nvSpPr>
          <p:cNvPr id="14" name="Titolo 1">
            <a:extLst>
              <a:ext uri="{FF2B5EF4-FFF2-40B4-BE49-F238E27FC236}">
                <a16:creationId xmlns="" xmlns:a16="http://schemas.microsoft.com/office/drawing/2014/main" id="{C3DBE8B1-54C2-40FB-85A6-FAC93578ACDD}"/>
              </a:ext>
            </a:extLst>
          </p:cNvPr>
          <p:cNvSpPr txBox="1">
            <a:spLocks/>
          </p:cNvSpPr>
          <p:nvPr/>
        </p:nvSpPr>
        <p:spPr>
          <a:xfrm>
            <a:off x="101431" y="75810"/>
            <a:ext cx="8852564" cy="738393"/>
          </a:xfrm>
          <a:prstGeom prst="rect">
            <a:avLst/>
          </a:prstGeom>
          <a:solidFill>
            <a:schemeClr val="tx1"/>
          </a:solidFill>
        </p:spPr>
        <p:txBody>
          <a:bodyPr vert="horz" lIns="288000" tIns="0" rIns="432000" bIns="144000" rtlCol="0" anchor="b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spc="-15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400" i="1" dirty="0">
                <a:ea typeface="+mn-ea"/>
                <a:cs typeface="+mn-cs"/>
              </a:rPr>
              <a:t>Attuazione interventi dell’Organismo Intermedio ARPAL Umbria</a:t>
            </a:r>
            <a:endParaRPr lang="it-IT" sz="2400" dirty="0"/>
          </a:p>
        </p:txBody>
      </p:sp>
      <p:sp>
        <p:nvSpPr>
          <p:cNvPr id="16" name="Rettangolo 15">
            <a:extLst>
              <a:ext uri="{FF2B5EF4-FFF2-40B4-BE49-F238E27FC236}">
                <a16:creationId xmlns="" xmlns:a16="http://schemas.microsoft.com/office/drawing/2014/main" id="{B2AB0D05-3BA3-4AC2-AFB0-A7AF65A1AB00}"/>
              </a:ext>
            </a:extLst>
          </p:cNvPr>
          <p:cNvSpPr/>
          <p:nvPr/>
        </p:nvSpPr>
        <p:spPr>
          <a:xfrm>
            <a:off x="148481" y="1018268"/>
            <a:ext cx="2206175" cy="5136921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1800" b="1" dirty="0">
                <a:latin typeface="+mj-lt"/>
                <a:sym typeface="Calibri"/>
              </a:rPr>
              <a:t>ASSE  1 </a:t>
            </a:r>
          </a:p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1800" b="1" dirty="0">
                <a:latin typeface="+mj-lt"/>
                <a:sym typeface="Calibri"/>
              </a:rPr>
              <a:t>PI 8.1 – 8.5</a:t>
            </a:r>
          </a:p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endParaRPr lang="it-IT" sz="2000" b="1" dirty="0">
              <a:latin typeface="+mj-lt"/>
              <a:sym typeface="Calibri"/>
            </a:endParaRPr>
          </a:p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2400" b="1" dirty="0">
                <a:latin typeface="+mj-lt"/>
                <a:sym typeface="Calibri"/>
              </a:rPr>
              <a:t>Avviso REIMPIEGO</a:t>
            </a:r>
          </a:p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endParaRPr lang="it-IT" sz="2400" b="1" dirty="0">
              <a:latin typeface="+mj-lt"/>
              <a:sym typeface="Calibri"/>
            </a:endParaRPr>
          </a:p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2400" b="1" dirty="0">
                <a:latin typeface="+mj-lt"/>
                <a:sym typeface="Calibri"/>
              </a:rPr>
              <a:t> </a:t>
            </a:r>
          </a:p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1800" b="1" dirty="0">
                <a:latin typeface="+mj-lt"/>
                <a:sym typeface="Calibri"/>
              </a:rPr>
              <a:t>€ 1.250.000,00</a:t>
            </a:r>
          </a:p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endParaRPr lang="it-IT" sz="1600" b="1" dirty="0">
              <a:latin typeface="+mj-lt"/>
              <a:sym typeface="Calibri"/>
            </a:endParaRPr>
          </a:p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endParaRPr lang="it-IT" sz="1600" b="1" dirty="0">
              <a:latin typeface="+mj-lt"/>
              <a:sym typeface="Calibri"/>
            </a:endParaRPr>
          </a:p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1800" b="1" dirty="0">
                <a:latin typeface="+mj-lt"/>
                <a:sym typeface="Calibri"/>
              </a:rPr>
              <a:t>Giugno 2019</a:t>
            </a:r>
          </a:p>
        </p:txBody>
      </p:sp>
      <p:sp>
        <p:nvSpPr>
          <p:cNvPr id="17" name="Segnaposto testo 7">
            <a:extLst>
              <a:ext uri="{FF2B5EF4-FFF2-40B4-BE49-F238E27FC236}">
                <a16:creationId xmlns="" xmlns:a16="http://schemas.microsoft.com/office/drawing/2014/main" id="{333B1B2C-8E70-41BE-AF1D-DFAF0D2F3C30}"/>
              </a:ext>
            </a:extLst>
          </p:cNvPr>
          <p:cNvSpPr txBox="1">
            <a:spLocks/>
          </p:cNvSpPr>
          <p:nvPr/>
        </p:nvSpPr>
        <p:spPr>
          <a:xfrm>
            <a:off x="2485559" y="1006694"/>
            <a:ext cx="9505802" cy="104531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542925" indent="-2762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96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763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430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</a:pPr>
            <a:r>
              <a:rPr lang="it-IT" sz="2000" dirty="0">
                <a:solidFill>
                  <a:srgbClr val="2C5452"/>
                </a:solidFill>
              </a:rPr>
              <a:t>AVVISO REIMPIEGO </a:t>
            </a:r>
            <a:r>
              <a:rPr lang="it-IT" sz="2000" b="0" dirty="0">
                <a:solidFill>
                  <a:srgbClr val="2C5452"/>
                </a:solidFill>
              </a:rPr>
              <a:t>finanziamento di interventi di politica attiva del lavoro per il reimpiego dei </a:t>
            </a:r>
            <a:r>
              <a:rPr lang="it-IT" sz="2000" dirty="0">
                <a:solidFill>
                  <a:srgbClr val="2C5452"/>
                </a:solidFill>
              </a:rPr>
              <a:t>lavoratori licenziati </a:t>
            </a:r>
            <a:r>
              <a:rPr lang="it-IT" sz="2000" b="0" dirty="0">
                <a:solidFill>
                  <a:srgbClr val="2C5452"/>
                </a:solidFill>
              </a:rPr>
              <a:t>ex L. 223/91 e dei </a:t>
            </a:r>
            <a:r>
              <a:rPr lang="it-IT" sz="2000" dirty="0">
                <a:solidFill>
                  <a:srgbClr val="2C5452"/>
                </a:solidFill>
              </a:rPr>
              <a:t>lavoratori cassintegrati a forte rischio di disoccupazione</a:t>
            </a:r>
          </a:p>
          <a:p>
            <a:pPr algn="just">
              <a:spcBef>
                <a:spcPts val="600"/>
              </a:spcBef>
            </a:pPr>
            <a:endParaRPr lang="it-IT" sz="2000" b="0" dirty="0"/>
          </a:p>
          <a:p>
            <a:pPr>
              <a:spcBef>
                <a:spcPts val="0"/>
              </a:spcBef>
            </a:pPr>
            <a:endParaRPr lang="it-IT" sz="1500" b="0" dirty="0"/>
          </a:p>
          <a:p>
            <a:pPr algn="just">
              <a:spcBef>
                <a:spcPts val="600"/>
              </a:spcBef>
            </a:pPr>
            <a:endParaRPr lang="it-IT" sz="2000" b="0" dirty="0"/>
          </a:p>
          <a:p>
            <a:pPr algn="just">
              <a:spcBef>
                <a:spcPts val="600"/>
              </a:spcBef>
            </a:pPr>
            <a:endParaRPr lang="it-IT" sz="2000" dirty="0"/>
          </a:p>
          <a:p>
            <a:pPr algn="just">
              <a:spcBef>
                <a:spcPts val="0"/>
              </a:spcBef>
            </a:pPr>
            <a:endParaRPr lang="it-IT" sz="400" b="0" dirty="0"/>
          </a:p>
          <a:p>
            <a:pPr>
              <a:spcBef>
                <a:spcPts val="0"/>
              </a:spcBef>
            </a:pPr>
            <a:endParaRPr lang="it-IT" dirty="0"/>
          </a:p>
        </p:txBody>
      </p:sp>
      <p:sp>
        <p:nvSpPr>
          <p:cNvPr id="19" name="Ovale 18">
            <a:extLst>
              <a:ext uri="{FF2B5EF4-FFF2-40B4-BE49-F238E27FC236}">
                <a16:creationId xmlns="" xmlns:a16="http://schemas.microsoft.com/office/drawing/2014/main" id="{3B2A5C92-DB97-402D-BE64-C02BBBDA904F}"/>
              </a:ext>
            </a:extLst>
          </p:cNvPr>
          <p:cNvSpPr>
            <a:spLocks noChangeAspect="1"/>
          </p:cNvSpPr>
          <p:nvPr/>
        </p:nvSpPr>
        <p:spPr>
          <a:xfrm>
            <a:off x="9983982" y="5042195"/>
            <a:ext cx="965033" cy="965033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pic>
        <p:nvPicPr>
          <p:cNvPr id="20" name="Segnaposto immagine 92" descr="lente di ingrandimento">
            <a:extLst>
              <a:ext uri="{FF2B5EF4-FFF2-40B4-BE49-F238E27FC236}">
                <a16:creationId xmlns="" xmlns:a16="http://schemas.microsoft.com/office/drawing/2014/main" id="{6B40F948-0469-4947-A91E-AD111DB85611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rcRect/>
          <a:stretch>
            <a:fillRect/>
          </a:stretch>
        </p:blipFill>
        <p:spPr>
          <a:xfrm>
            <a:off x="10206845" y="5254963"/>
            <a:ext cx="532275" cy="574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28993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testo 7">
            <a:extLst>
              <a:ext uri="{FF2B5EF4-FFF2-40B4-BE49-F238E27FC236}">
                <a16:creationId xmlns="" xmlns:a16="http://schemas.microsoft.com/office/drawing/2014/main" id="{E6971D8C-ECC5-4EDD-AC10-DDF4CA7E9DC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649470" y="2211919"/>
            <a:ext cx="9478210" cy="2878139"/>
          </a:xfrm>
        </p:spPr>
        <p:txBody>
          <a:bodyPr rtlCol="0"/>
          <a:lstStyle/>
          <a:p>
            <a:pPr marL="3429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sz="1900" dirty="0"/>
              <a:t>Int. 1</a:t>
            </a:r>
            <a:r>
              <a:rPr lang="it-IT" sz="1900" b="0" dirty="0"/>
              <a:t>: </a:t>
            </a:r>
            <a:r>
              <a:rPr lang="it-IT" sz="1900" dirty="0">
                <a:solidFill>
                  <a:srgbClr val="8D3789"/>
                </a:solidFill>
              </a:rPr>
              <a:t>percorsi formativi biennali</a:t>
            </a:r>
            <a:r>
              <a:rPr lang="it-IT" sz="1900" dirty="0"/>
              <a:t> </a:t>
            </a:r>
            <a:r>
              <a:rPr lang="it-IT" sz="1900" b="0" dirty="0"/>
              <a:t>finalizzati al conseguimento di qualifiche professionali nell’ambito del diritto dovere all’istruzione e formazione</a:t>
            </a:r>
          </a:p>
          <a:p>
            <a:pPr marL="3429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sz="1900" dirty="0"/>
              <a:t>Int. 2</a:t>
            </a:r>
            <a:r>
              <a:rPr lang="it-IT" sz="1900" b="0" dirty="0"/>
              <a:t>: servizi integrati di </a:t>
            </a:r>
            <a:r>
              <a:rPr lang="it-IT" sz="1900" b="0" dirty="0">
                <a:solidFill>
                  <a:srgbClr val="8D3789"/>
                </a:solidFill>
              </a:rPr>
              <a:t>orientamento educativo, recupero e sviluppo di competenze, sostegno all’apprendimento, accompagnamento al lavoro per gli allievi dei percorsi formativi</a:t>
            </a:r>
            <a:r>
              <a:rPr lang="it-IT" sz="1900" b="0" dirty="0"/>
              <a:t> </a:t>
            </a:r>
          </a:p>
          <a:p>
            <a:pPr marL="285750" indent="-285750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it-IT" sz="1500" b="0" dirty="0"/>
          </a:p>
          <a:p>
            <a:pPr algn="just">
              <a:spcBef>
                <a:spcPts val="600"/>
              </a:spcBef>
            </a:pPr>
            <a:r>
              <a:rPr lang="it-IT" sz="1600" dirty="0"/>
              <a:t>Risorse stanziate</a:t>
            </a:r>
            <a:r>
              <a:rPr lang="it-IT" sz="1600" b="0" dirty="0"/>
              <a:t>: € 2.600.000,00        </a:t>
            </a:r>
            <a:r>
              <a:rPr lang="it-IT" sz="1600" dirty="0"/>
              <a:t>Risorse impegnate</a:t>
            </a:r>
            <a:r>
              <a:rPr lang="it-IT" sz="1600" b="0" dirty="0"/>
              <a:t>: € 1.149.580,00</a:t>
            </a:r>
          </a:p>
          <a:p>
            <a:pPr algn="just">
              <a:spcBef>
                <a:spcPts val="600"/>
              </a:spcBef>
            </a:pPr>
            <a:r>
              <a:rPr lang="it-IT" sz="1600" b="0" dirty="0"/>
              <a:t>Finanziati </a:t>
            </a:r>
            <a:r>
              <a:rPr lang="it-IT" sz="1600" dirty="0"/>
              <a:t>7 progetti </a:t>
            </a:r>
            <a:r>
              <a:rPr lang="it-IT" sz="1600" b="0" dirty="0"/>
              <a:t>di 1° annualità con </a:t>
            </a:r>
            <a:r>
              <a:rPr lang="it-IT" sz="1600" dirty="0"/>
              <a:t>13 percorsi formativi </a:t>
            </a:r>
            <a:r>
              <a:rPr lang="it-IT" sz="1600" b="0" dirty="0"/>
              <a:t>e </a:t>
            </a:r>
            <a:r>
              <a:rPr lang="it-IT" sz="1600" dirty="0"/>
              <a:t>13 servizi integrati </a:t>
            </a:r>
            <a:r>
              <a:rPr lang="it-IT" sz="1600" b="0" dirty="0"/>
              <a:t>per </a:t>
            </a:r>
            <a:r>
              <a:rPr lang="it-IT" sz="1600" dirty="0"/>
              <a:t>113 destinatari </a:t>
            </a:r>
          </a:p>
          <a:p>
            <a:pPr algn="just">
              <a:spcBef>
                <a:spcPts val="600"/>
              </a:spcBef>
            </a:pPr>
            <a:r>
              <a:rPr lang="it-IT" sz="1500" dirty="0"/>
              <a:t>Conclusione </a:t>
            </a:r>
            <a:r>
              <a:rPr lang="it-IT" sz="1500" b="0" dirty="0"/>
              <a:t>prevista delle attività biennali per </a:t>
            </a:r>
            <a:r>
              <a:rPr lang="it-IT" sz="1500" dirty="0"/>
              <a:t>Novembre 2022</a:t>
            </a:r>
          </a:p>
          <a:p>
            <a:pPr marL="342900" indent="-34290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endParaRPr lang="it-IT" sz="2000" b="0" dirty="0"/>
          </a:p>
          <a:p>
            <a:pPr algn="just" rtl="0">
              <a:spcBef>
                <a:spcPts val="600"/>
              </a:spcBef>
            </a:pPr>
            <a:endParaRPr lang="it-IT" sz="2000" dirty="0"/>
          </a:p>
          <a:p>
            <a:pPr marL="171450" indent="-171450" algn="just" rtl="0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it-IT" sz="400" b="0" dirty="0"/>
          </a:p>
          <a:p>
            <a:pPr marL="285750" indent="-285750" rtl="0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it-IT" dirty="0"/>
          </a:p>
        </p:txBody>
      </p:sp>
      <p:cxnSp>
        <p:nvCxnSpPr>
          <p:cNvPr id="75" name="Connettore diritto 74" descr="Prima linea di divisione nella diapositiva">
            <a:extLst>
              <a:ext uri="{FF2B5EF4-FFF2-40B4-BE49-F238E27FC236}">
                <a16:creationId xmlns="" xmlns:a16="http://schemas.microsoft.com/office/drawing/2014/main" id="{1D5BA55A-3253-4F3B-A32A-5A12ECE65A5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727338" y="3093544"/>
            <a:ext cx="0" cy="1487495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nettore diritto 76" descr="Seconda linea di divisione nella diapositiva">
            <a:extLst>
              <a:ext uri="{FF2B5EF4-FFF2-40B4-BE49-F238E27FC236}">
                <a16:creationId xmlns="" xmlns:a16="http://schemas.microsoft.com/office/drawing/2014/main" id="{50250EBA-885D-4E6F-B841-92A9B8FBBB6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953541" y="2052013"/>
            <a:ext cx="0" cy="1487495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ttore diritto 77" descr="Terza linea di divisione nella diapositiva">
            <a:extLst>
              <a:ext uri="{FF2B5EF4-FFF2-40B4-BE49-F238E27FC236}">
                <a16:creationId xmlns="" xmlns:a16="http://schemas.microsoft.com/office/drawing/2014/main" id="{29488879-6129-4D02-B173-36635DF61BC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248035" y="2052013"/>
            <a:ext cx="0" cy="1487495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nettore diritto 78" descr="Quarta linea di divisione nella diapositiva">
            <a:extLst>
              <a:ext uri="{FF2B5EF4-FFF2-40B4-BE49-F238E27FC236}">
                <a16:creationId xmlns="" xmlns:a16="http://schemas.microsoft.com/office/drawing/2014/main" id="{9926A3E2-2234-409D-9838-30428E6377E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542529" y="2052013"/>
            <a:ext cx="0" cy="1487495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egnaposto numero diapositiva 2">
            <a:extLst>
              <a:ext uri="{FF2B5EF4-FFF2-40B4-BE49-F238E27FC236}">
                <a16:creationId xmlns="" xmlns:a16="http://schemas.microsoft.com/office/drawing/2014/main" id="{B2A7A116-BC28-4E39-B586-25212F9948F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16</a:t>
            </a:fld>
            <a:endParaRPr lang="it-IT" dirty="0"/>
          </a:p>
        </p:txBody>
      </p:sp>
      <p:sp>
        <p:nvSpPr>
          <p:cNvPr id="25" name="Segnaposto testo 7">
            <a:extLst>
              <a:ext uri="{FF2B5EF4-FFF2-40B4-BE49-F238E27FC236}">
                <a16:creationId xmlns="" xmlns:a16="http://schemas.microsoft.com/office/drawing/2014/main" id="{6D061A6C-55B8-4011-8454-BB47F86D8BB2}"/>
              </a:ext>
            </a:extLst>
          </p:cNvPr>
          <p:cNvSpPr txBox="1">
            <a:spLocks/>
          </p:cNvSpPr>
          <p:nvPr/>
        </p:nvSpPr>
        <p:spPr>
          <a:xfrm>
            <a:off x="2659047" y="3539508"/>
            <a:ext cx="9211813" cy="65670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542925" indent="-2762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96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763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430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it-IT" sz="400" b="0" dirty="0"/>
          </a:p>
          <a:p>
            <a:pPr>
              <a:spcBef>
                <a:spcPts val="0"/>
              </a:spcBef>
            </a:pPr>
            <a:endParaRPr lang="it-IT" dirty="0"/>
          </a:p>
        </p:txBody>
      </p:sp>
      <p:pic>
        <p:nvPicPr>
          <p:cNvPr id="30" name="Immagine 29">
            <a:extLst>
              <a:ext uri="{FF2B5EF4-FFF2-40B4-BE49-F238E27FC236}">
                <a16:creationId xmlns="" xmlns:a16="http://schemas.microsoft.com/office/drawing/2014/main" id="{B952A6F3-4CFB-4D72-87BE-5490410D63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4597" y="442690"/>
            <a:ext cx="2473772" cy="344429"/>
          </a:xfrm>
          <a:prstGeom prst="rect">
            <a:avLst/>
          </a:prstGeom>
        </p:spPr>
      </p:pic>
      <p:sp>
        <p:nvSpPr>
          <p:cNvPr id="16" name="Segnaposto testo 12">
            <a:extLst>
              <a:ext uri="{FF2B5EF4-FFF2-40B4-BE49-F238E27FC236}">
                <a16:creationId xmlns="" xmlns:a16="http://schemas.microsoft.com/office/drawing/2014/main" id="{085A983C-EAEE-438D-BAE5-F4DBE886C7FA}"/>
              </a:ext>
            </a:extLst>
          </p:cNvPr>
          <p:cNvSpPr txBox="1">
            <a:spLocks/>
          </p:cNvSpPr>
          <p:nvPr/>
        </p:nvSpPr>
        <p:spPr>
          <a:xfrm>
            <a:off x="148481" y="5215785"/>
            <a:ext cx="2391519" cy="1155405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2925" indent="-2762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96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763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430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2200" b="1" dirty="0">
                <a:solidFill>
                  <a:schemeClr val="bg1"/>
                </a:solidFill>
                <a:latin typeface="+mj-lt"/>
                <a:sym typeface="Calibri"/>
              </a:rPr>
              <a:t>Edizione 2021</a:t>
            </a:r>
          </a:p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endParaRPr lang="it-IT" sz="500" b="1" dirty="0">
              <a:solidFill>
                <a:schemeClr val="bg1"/>
              </a:solidFill>
              <a:latin typeface="+mj-lt"/>
              <a:sym typeface="Calibri"/>
            </a:endParaRPr>
          </a:p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1800" b="1" dirty="0">
                <a:solidFill>
                  <a:schemeClr val="bg1"/>
                </a:solidFill>
                <a:latin typeface="+mj-lt"/>
                <a:sym typeface="Calibri"/>
              </a:rPr>
              <a:t>Giugno 2021</a:t>
            </a:r>
          </a:p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endParaRPr lang="it-IT" sz="2000" b="1" dirty="0">
              <a:latin typeface="+mj-lt"/>
              <a:sym typeface="Calibri"/>
            </a:endParaRPr>
          </a:p>
        </p:txBody>
      </p:sp>
      <p:sp>
        <p:nvSpPr>
          <p:cNvPr id="18" name="Segnaposto testo 7">
            <a:extLst>
              <a:ext uri="{FF2B5EF4-FFF2-40B4-BE49-F238E27FC236}">
                <a16:creationId xmlns="" xmlns:a16="http://schemas.microsoft.com/office/drawing/2014/main" id="{10DD88F5-65FB-4177-AC61-83B44BDC310E}"/>
              </a:ext>
            </a:extLst>
          </p:cNvPr>
          <p:cNvSpPr txBox="1">
            <a:spLocks/>
          </p:cNvSpPr>
          <p:nvPr/>
        </p:nvSpPr>
        <p:spPr>
          <a:xfrm>
            <a:off x="2649470" y="5169879"/>
            <a:ext cx="9066417" cy="145476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542925" indent="-2762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96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763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430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</a:pPr>
            <a:r>
              <a:rPr lang="it-IT" sz="1600" dirty="0"/>
              <a:t>Risorse stanziate</a:t>
            </a:r>
            <a:r>
              <a:rPr lang="it-IT" sz="1600" b="0" dirty="0"/>
              <a:t>: € 1.500.000,00</a:t>
            </a:r>
          </a:p>
          <a:p>
            <a:pPr algn="just">
              <a:spcBef>
                <a:spcPts val="600"/>
              </a:spcBef>
            </a:pPr>
            <a:r>
              <a:rPr lang="it-IT" sz="1600" b="0" dirty="0"/>
              <a:t>In corso le selezioni da parte degli organismi di formazione dei partecipanti per i 22 progetti dell'Elenco regionale delle azioni formative finanziabili</a:t>
            </a:r>
          </a:p>
          <a:p>
            <a:pPr algn="just">
              <a:spcBef>
                <a:spcPts val="600"/>
              </a:spcBef>
            </a:pPr>
            <a:r>
              <a:rPr lang="it-IT" sz="1500" dirty="0"/>
              <a:t>Conclusione </a:t>
            </a:r>
            <a:r>
              <a:rPr lang="it-IT" sz="1500" b="0" dirty="0"/>
              <a:t>prevista delle attività biennali per </a:t>
            </a:r>
            <a:r>
              <a:rPr lang="it-IT" sz="1500" dirty="0"/>
              <a:t>Novembre 2023</a:t>
            </a:r>
          </a:p>
          <a:p>
            <a:pPr algn="just">
              <a:spcBef>
                <a:spcPts val="600"/>
              </a:spcBef>
            </a:pPr>
            <a:endParaRPr lang="it-IT" sz="2000" b="0" dirty="0"/>
          </a:p>
          <a:p>
            <a:pPr algn="l">
              <a:spcBef>
                <a:spcPts val="600"/>
              </a:spcBef>
            </a:pPr>
            <a:r>
              <a:rPr lang="it-IT" sz="2000" b="0" dirty="0"/>
              <a:t> </a:t>
            </a:r>
          </a:p>
          <a:p>
            <a:pPr marL="285750" indent="-285750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it-IT" sz="1500" b="0" dirty="0"/>
          </a:p>
          <a:p>
            <a:pPr marL="342900" indent="-34290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endParaRPr lang="it-IT" sz="2000" b="0" dirty="0"/>
          </a:p>
          <a:p>
            <a:pPr marL="342900" indent="-34290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endParaRPr lang="it-IT" sz="2000" dirty="0"/>
          </a:p>
          <a:p>
            <a:pPr marL="171450" indent="-17145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it-IT" sz="400" b="0" dirty="0"/>
          </a:p>
          <a:p>
            <a:pPr marL="285750" indent="-285750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it-IT" dirty="0"/>
          </a:p>
        </p:txBody>
      </p:sp>
      <p:sp>
        <p:nvSpPr>
          <p:cNvPr id="20" name="Segnaposto testo 12">
            <a:extLst>
              <a:ext uri="{FF2B5EF4-FFF2-40B4-BE49-F238E27FC236}">
                <a16:creationId xmlns="" xmlns:a16="http://schemas.microsoft.com/office/drawing/2014/main" id="{9493A781-1533-42AF-A698-43EC2672C35E}"/>
              </a:ext>
            </a:extLst>
          </p:cNvPr>
          <p:cNvSpPr txBox="1">
            <a:spLocks/>
          </p:cNvSpPr>
          <p:nvPr/>
        </p:nvSpPr>
        <p:spPr>
          <a:xfrm>
            <a:off x="148481" y="3879402"/>
            <a:ext cx="2391519" cy="1143861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2925" indent="-2762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96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763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430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2200" b="1" dirty="0">
                <a:solidFill>
                  <a:schemeClr val="bg1"/>
                </a:solidFill>
                <a:latin typeface="+mj-lt"/>
                <a:sym typeface="Calibri"/>
              </a:rPr>
              <a:t>Edizione 2020</a:t>
            </a:r>
          </a:p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endParaRPr lang="it-IT" sz="500" b="1" dirty="0">
              <a:solidFill>
                <a:schemeClr val="bg1"/>
              </a:solidFill>
              <a:latin typeface="+mj-lt"/>
              <a:sym typeface="Calibri"/>
            </a:endParaRPr>
          </a:p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1800" b="1" dirty="0">
                <a:solidFill>
                  <a:schemeClr val="bg1"/>
                </a:solidFill>
                <a:latin typeface="+mj-lt"/>
                <a:sym typeface="Calibri"/>
              </a:rPr>
              <a:t>Giugno 2020</a:t>
            </a:r>
          </a:p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endParaRPr lang="it-IT" sz="2000" b="1" dirty="0">
              <a:latin typeface="+mj-lt"/>
              <a:sym typeface="Calibri"/>
            </a:endParaRPr>
          </a:p>
        </p:txBody>
      </p:sp>
      <p:sp>
        <p:nvSpPr>
          <p:cNvPr id="15" name="Titolo 1">
            <a:extLst>
              <a:ext uri="{FF2B5EF4-FFF2-40B4-BE49-F238E27FC236}">
                <a16:creationId xmlns="" xmlns:a16="http://schemas.microsoft.com/office/drawing/2014/main" id="{44087619-33D5-4690-AAC9-BE66D32BB089}"/>
              </a:ext>
            </a:extLst>
          </p:cNvPr>
          <p:cNvSpPr txBox="1">
            <a:spLocks/>
          </p:cNvSpPr>
          <p:nvPr/>
        </p:nvSpPr>
        <p:spPr>
          <a:xfrm>
            <a:off x="101431" y="75810"/>
            <a:ext cx="8852564" cy="738393"/>
          </a:xfrm>
          <a:prstGeom prst="rect">
            <a:avLst/>
          </a:prstGeom>
          <a:solidFill>
            <a:schemeClr val="tx1"/>
          </a:solidFill>
        </p:spPr>
        <p:txBody>
          <a:bodyPr vert="horz" lIns="288000" tIns="0" rIns="432000" bIns="144000" rtlCol="0" anchor="b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spc="-15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400" i="1" dirty="0">
                <a:ea typeface="+mn-ea"/>
                <a:cs typeface="+mn-cs"/>
              </a:rPr>
              <a:t>Attuazione interventi dell’Organismo Intermedio ARPAL Umbria</a:t>
            </a:r>
            <a:endParaRPr lang="it-IT" sz="2400" dirty="0"/>
          </a:p>
        </p:txBody>
      </p:sp>
      <p:sp>
        <p:nvSpPr>
          <p:cNvPr id="17" name="Segnaposto testo 7">
            <a:extLst>
              <a:ext uri="{FF2B5EF4-FFF2-40B4-BE49-F238E27FC236}">
                <a16:creationId xmlns="" xmlns:a16="http://schemas.microsoft.com/office/drawing/2014/main" id="{62E3E3DB-D245-4E0C-B606-061B293AA033}"/>
              </a:ext>
            </a:extLst>
          </p:cNvPr>
          <p:cNvSpPr txBox="1">
            <a:spLocks/>
          </p:cNvSpPr>
          <p:nvPr/>
        </p:nvSpPr>
        <p:spPr>
          <a:xfrm>
            <a:off x="2649470" y="993922"/>
            <a:ext cx="9505802" cy="104531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542925" indent="-2762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96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763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430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</a:pPr>
            <a:r>
              <a:rPr lang="it-IT" sz="2000" dirty="0">
                <a:solidFill>
                  <a:srgbClr val="2C5452"/>
                </a:solidFill>
              </a:rPr>
              <a:t>AVVISO INTEGRAZIONE GIOVANI </a:t>
            </a:r>
            <a:r>
              <a:rPr lang="it-IT" sz="2000" b="0" dirty="0">
                <a:solidFill>
                  <a:srgbClr val="2C5452"/>
                </a:solidFill>
              </a:rPr>
              <a:t>finanziamento di </a:t>
            </a:r>
            <a:r>
              <a:rPr lang="it-IT" sz="2000" dirty="0">
                <a:solidFill>
                  <a:srgbClr val="2C5452"/>
                </a:solidFill>
              </a:rPr>
              <a:t>progetti in favore di giovani fino a 18 anni nell’ambito dell’Elenco regionale delle azioni finanziabili per l’assolvimento del diritto-dovere all’istruzione e formazione</a:t>
            </a:r>
            <a:r>
              <a:rPr lang="it-IT" sz="2000" b="0" dirty="0">
                <a:solidFill>
                  <a:srgbClr val="2C5452"/>
                </a:solidFill>
              </a:rPr>
              <a:t> </a:t>
            </a:r>
          </a:p>
          <a:p>
            <a:pPr algn="just">
              <a:spcBef>
                <a:spcPts val="600"/>
              </a:spcBef>
            </a:pPr>
            <a:endParaRPr lang="it-IT" sz="2000" b="0" dirty="0"/>
          </a:p>
        </p:txBody>
      </p:sp>
      <p:sp>
        <p:nvSpPr>
          <p:cNvPr id="19" name="Rettangolo 18">
            <a:extLst>
              <a:ext uri="{FF2B5EF4-FFF2-40B4-BE49-F238E27FC236}">
                <a16:creationId xmlns="" xmlns:a16="http://schemas.microsoft.com/office/drawing/2014/main" id="{16024442-FEDB-4530-90EA-610BD60331C7}"/>
              </a:ext>
            </a:extLst>
          </p:cNvPr>
          <p:cNvSpPr/>
          <p:nvPr/>
        </p:nvSpPr>
        <p:spPr>
          <a:xfrm>
            <a:off x="148481" y="993922"/>
            <a:ext cx="2391519" cy="2657067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1800" b="1" dirty="0">
                <a:latin typeface="+mj-lt"/>
                <a:sym typeface="Calibri"/>
              </a:rPr>
              <a:t>ASSE  3 - PI 10.1 </a:t>
            </a:r>
          </a:p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1800" b="1" dirty="0">
                <a:latin typeface="+mj-lt"/>
                <a:sym typeface="Calibri"/>
              </a:rPr>
              <a:t> </a:t>
            </a:r>
          </a:p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endParaRPr lang="it-IT" b="1" dirty="0">
              <a:latin typeface="+mj-lt"/>
              <a:sym typeface="Calibri"/>
            </a:endParaRPr>
          </a:p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endParaRPr lang="it-IT" sz="1800" b="1" dirty="0">
              <a:latin typeface="+mj-lt"/>
              <a:sym typeface="Calibri"/>
            </a:endParaRPr>
          </a:p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1800" b="1" dirty="0">
                <a:latin typeface="+mj-lt"/>
                <a:sym typeface="Calibri"/>
              </a:rPr>
              <a:t>Avviso </a:t>
            </a:r>
            <a:r>
              <a:rPr lang="it-IT" sz="2100" b="1" dirty="0">
                <a:latin typeface="+mj-lt"/>
                <a:sym typeface="Calibri"/>
              </a:rPr>
              <a:t>INTEGRAZIONE GIOVANI</a:t>
            </a:r>
          </a:p>
        </p:txBody>
      </p:sp>
    </p:spTree>
    <p:extLst>
      <p:ext uri="{BB962C8B-B14F-4D97-AF65-F5344CB8AC3E}">
        <p14:creationId xmlns:p14="http://schemas.microsoft.com/office/powerpoint/2010/main" val="822124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testo 7">
            <a:extLst>
              <a:ext uri="{FF2B5EF4-FFF2-40B4-BE49-F238E27FC236}">
                <a16:creationId xmlns="" xmlns:a16="http://schemas.microsoft.com/office/drawing/2014/main" id="{E6971D8C-ECC5-4EDD-AC10-DDF4CA7E9DC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716556" y="3354026"/>
            <a:ext cx="9211813" cy="2461464"/>
          </a:xfrm>
        </p:spPr>
        <p:txBody>
          <a:bodyPr rtlCol="0"/>
          <a:lstStyle/>
          <a:p>
            <a:pPr algn="just">
              <a:spcBef>
                <a:spcPts val="600"/>
              </a:spcBef>
            </a:pPr>
            <a:endParaRPr lang="it-IT" sz="2000" b="0" dirty="0"/>
          </a:p>
          <a:p>
            <a:pPr marL="342900" indent="-342900" algn="just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it-IT" sz="2000" b="0" dirty="0"/>
              <a:t>Finanziati </a:t>
            </a:r>
            <a:r>
              <a:rPr lang="it-IT" sz="2000" dirty="0">
                <a:solidFill>
                  <a:srgbClr val="8D3789"/>
                </a:solidFill>
              </a:rPr>
              <a:t>54 progetti </a:t>
            </a:r>
            <a:r>
              <a:rPr lang="it-IT" sz="2000" b="0" dirty="0">
                <a:solidFill>
                  <a:srgbClr val="8D3789"/>
                </a:solidFill>
              </a:rPr>
              <a:t>(284 azioni formative) per oltre </a:t>
            </a:r>
            <a:r>
              <a:rPr lang="it-IT" sz="2000" dirty="0">
                <a:solidFill>
                  <a:srgbClr val="8D3789"/>
                </a:solidFill>
              </a:rPr>
              <a:t>2.000 lavoratori</a:t>
            </a:r>
          </a:p>
          <a:p>
            <a:pPr algn="just">
              <a:spcBef>
                <a:spcPts val="600"/>
              </a:spcBef>
            </a:pPr>
            <a:endParaRPr lang="it-IT" sz="2000" b="0" dirty="0">
              <a:solidFill>
                <a:srgbClr val="8D3789"/>
              </a:solidFill>
            </a:endParaRPr>
          </a:p>
          <a:p>
            <a:pPr marL="342900" indent="-342900" algn="just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it-IT" sz="2000" dirty="0"/>
              <a:t>risorse impegnate: € 1.248.942,18</a:t>
            </a:r>
          </a:p>
          <a:p>
            <a:pPr algn="just">
              <a:spcBef>
                <a:spcPts val="600"/>
              </a:spcBef>
            </a:pPr>
            <a:endParaRPr lang="it-IT" sz="2000" dirty="0"/>
          </a:p>
          <a:p>
            <a:pPr marL="342900" indent="-342900" algn="just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it-IT" sz="2000" dirty="0"/>
              <a:t>Conclusione</a:t>
            </a:r>
            <a:r>
              <a:rPr lang="it-IT" sz="2000" b="0" dirty="0"/>
              <a:t> dell’intervento </a:t>
            </a:r>
            <a:r>
              <a:rPr lang="it-IT" sz="2000" dirty="0"/>
              <a:t>Dicembre 2021</a:t>
            </a:r>
          </a:p>
          <a:p>
            <a:pPr algn="l">
              <a:spcBef>
                <a:spcPts val="600"/>
              </a:spcBef>
            </a:pPr>
            <a:r>
              <a:rPr lang="it-IT" sz="2000" b="0" dirty="0"/>
              <a:t> </a:t>
            </a:r>
          </a:p>
          <a:p>
            <a:pPr>
              <a:spcBef>
                <a:spcPts val="0"/>
              </a:spcBef>
            </a:pPr>
            <a:endParaRPr lang="it-IT" sz="1500" b="0" dirty="0"/>
          </a:p>
          <a:p>
            <a:pPr algn="just">
              <a:spcBef>
                <a:spcPts val="600"/>
              </a:spcBef>
            </a:pPr>
            <a:endParaRPr lang="it-IT" sz="2000" b="0" dirty="0"/>
          </a:p>
          <a:p>
            <a:pPr algn="just" rtl="0">
              <a:spcBef>
                <a:spcPts val="600"/>
              </a:spcBef>
            </a:pPr>
            <a:endParaRPr lang="it-IT" sz="2000" dirty="0"/>
          </a:p>
          <a:p>
            <a:pPr algn="just" rtl="0">
              <a:spcBef>
                <a:spcPts val="0"/>
              </a:spcBef>
            </a:pPr>
            <a:endParaRPr lang="it-IT" sz="400" b="0" dirty="0"/>
          </a:p>
          <a:p>
            <a:pPr rtl="0">
              <a:spcBef>
                <a:spcPts val="0"/>
              </a:spcBef>
            </a:pPr>
            <a:endParaRPr lang="it-IT" dirty="0"/>
          </a:p>
        </p:txBody>
      </p:sp>
      <p:cxnSp>
        <p:nvCxnSpPr>
          <p:cNvPr id="75" name="Connettore diritto 74" descr="Prima linea di divisione nella diapositiva">
            <a:extLst>
              <a:ext uri="{FF2B5EF4-FFF2-40B4-BE49-F238E27FC236}">
                <a16:creationId xmlns="" xmlns:a16="http://schemas.microsoft.com/office/drawing/2014/main" id="{1D5BA55A-3253-4F3B-A32A-5A12ECE65A5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727338" y="3093544"/>
            <a:ext cx="0" cy="1487495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nettore diritto 76" descr="Seconda linea di divisione nella diapositiva">
            <a:extLst>
              <a:ext uri="{FF2B5EF4-FFF2-40B4-BE49-F238E27FC236}">
                <a16:creationId xmlns="" xmlns:a16="http://schemas.microsoft.com/office/drawing/2014/main" id="{50250EBA-885D-4E6F-B841-92A9B8FBBB6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953541" y="2052013"/>
            <a:ext cx="0" cy="1487495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ttore diritto 77" descr="Terza linea di divisione nella diapositiva">
            <a:extLst>
              <a:ext uri="{FF2B5EF4-FFF2-40B4-BE49-F238E27FC236}">
                <a16:creationId xmlns="" xmlns:a16="http://schemas.microsoft.com/office/drawing/2014/main" id="{29488879-6129-4D02-B173-36635DF61BC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248035" y="2052013"/>
            <a:ext cx="0" cy="1487495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nettore diritto 78" descr="Quarta linea di divisione nella diapositiva">
            <a:extLst>
              <a:ext uri="{FF2B5EF4-FFF2-40B4-BE49-F238E27FC236}">
                <a16:creationId xmlns="" xmlns:a16="http://schemas.microsoft.com/office/drawing/2014/main" id="{9926A3E2-2234-409D-9838-30428E6377E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542529" y="2052013"/>
            <a:ext cx="0" cy="1487495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egnaposto numero diapositiva 2">
            <a:extLst>
              <a:ext uri="{FF2B5EF4-FFF2-40B4-BE49-F238E27FC236}">
                <a16:creationId xmlns="" xmlns:a16="http://schemas.microsoft.com/office/drawing/2014/main" id="{B2A7A116-BC28-4E39-B586-25212F9948F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17</a:t>
            </a:fld>
            <a:endParaRPr lang="it-IT" dirty="0"/>
          </a:p>
        </p:txBody>
      </p:sp>
      <p:sp>
        <p:nvSpPr>
          <p:cNvPr id="23" name="Titolo 1">
            <a:extLst>
              <a:ext uri="{FF2B5EF4-FFF2-40B4-BE49-F238E27FC236}">
                <a16:creationId xmlns="" xmlns:a16="http://schemas.microsoft.com/office/drawing/2014/main" id="{352D215A-7D9D-4B71-81A1-3220FCFE316C}"/>
              </a:ext>
            </a:extLst>
          </p:cNvPr>
          <p:cNvSpPr txBox="1">
            <a:spLocks/>
          </p:cNvSpPr>
          <p:nvPr/>
        </p:nvSpPr>
        <p:spPr>
          <a:xfrm>
            <a:off x="431800" y="963045"/>
            <a:ext cx="11340000" cy="432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dirty="0"/>
          </a:p>
        </p:txBody>
      </p:sp>
      <p:pic>
        <p:nvPicPr>
          <p:cNvPr id="34" name="Immagine 3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7088" y="414550"/>
            <a:ext cx="2473772" cy="344429"/>
          </a:xfrm>
          <a:prstGeom prst="rect">
            <a:avLst/>
          </a:prstGeom>
        </p:spPr>
      </p:pic>
      <p:sp>
        <p:nvSpPr>
          <p:cNvPr id="25" name="Segnaposto testo 7">
            <a:extLst>
              <a:ext uri="{FF2B5EF4-FFF2-40B4-BE49-F238E27FC236}">
                <a16:creationId xmlns="" xmlns:a16="http://schemas.microsoft.com/office/drawing/2014/main" id="{6D061A6C-55B8-4011-8454-BB47F86D8BB2}"/>
              </a:ext>
            </a:extLst>
          </p:cNvPr>
          <p:cNvSpPr txBox="1">
            <a:spLocks/>
          </p:cNvSpPr>
          <p:nvPr/>
        </p:nvSpPr>
        <p:spPr>
          <a:xfrm>
            <a:off x="2659047" y="3539508"/>
            <a:ext cx="9211813" cy="65670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542925" indent="-2762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96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763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430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it-IT" sz="400" b="0" dirty="0"/>
          </a:p>
          <a:p>
            <a:pPr>
              <a:spcBef>
                <a:spcPts val="0"/>
              </a:spcBef>
            </a:pPr>
            <a:endParaRPr lang="it-IT" dirty="0"/>
          </a:p>
        </p:txBody>
      </p:sp>
      <p:sp>
        <p:nvSpPr>
          <p:cNvPr id="14" name="Titolo 1">
            <a:extLst>
              <a:ext uri="{FF2B5EF4-FFF2-40B4-BE49-F238E27FC236}">
                <a16:creationId xmlns="" xmlns:a16="http://schemas.microsoft.com/office/drawing/2014/main" id="{4338ACE1-22F6-4D8B-A578-C8666979F725}"/>
              </a:ext>
            </a:extLst>
          </p:cNvPr>
          <p:cNvSpPr txBox="1">
            <a:spLocks/>
          </p:cNvSpPr>
          <p:nvPr/>
        </p:nvSpPr>
        <p:spPr>
          <a:xfrm>
            <a:off x="101431" y="75810"/>
            <a:ext cx="8852564" cy="738393"/>
          </a:xfrm>
          <a:prstGeom prst="rect">
            <a:avLst/>
          </a:prstGeom>
          <a:solidFill>
            <a:schemeClr val="tx1"/>
          </a:solidFill>
        </p:spPr>
        <p:txBody>
          <a:bodyPr vert="horz" lIns="288000" tIns="0" rIns="432000" bIns="144000" rtlCol="0" anchor="b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spc="-15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400" i="1" dirty="0">
                <a:ea typeface="+mn-ea"/>
                <a:cs typeface="+mn-cs"/>
              </a:rPr>
              <a:t>Attuazione interventi dell’Organismo Intermedio ARPAL Umbria</a:t>
            </a:r>
            <a:endParaRPr lang="it-IT" sz="2400" dirty="0"/>
          </a:p>
        </p:txBody>
      </p:sp>
      <p:sp>
        <p:nvSpPr>
          <p:cNvPr id="15" name="Segnaposto testo 7">
            <a:extLst>
              <a:ext uri="{FF2B5EF4-FFF2-40B4-BE49-F238E27FC236}">
                <a16:creationId xmlns="" xmlns:a16="http://schemas.microsoft.com/office/drawing/2014/main" id="{0FB4ED66-78A4-4BFB-84DC-F82DB6F3AA7C}"/>
              </a:ext>
            </a:extLst>
          </p:cNvPr>
          <p:cNvSpPr txBox="1">
            <a:spLocks/>
          </p:cNvSpPr>
          <p:nvPr/>
        </p:nvSpPr>
        <p:spPr>
          <a:xfrm>
            <a:off x="2831706" y="1068400"/>
            <a:ext cx="9211813" cy="202514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542925" indent="-2762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96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763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430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</a:pPr>
            <a:r>
              <a:rPr lang="it-IT" sz="2000" dirty="0">
                <a:solidFill>
                  <a:srgbClr val="2C5452"/>
                </a:solidFill>
              </a:rPr>
              <a:t>AVVISO FORMAZIONE CONTINUA </a:t>
            </a:r>
            <a:r>
              <a:rPr lang="it-IT" sz="2000" b="0" dirty="0">
                <a:solidFill>
                  <a:srgbClr val="2C5452"/>
                </a:solidFill>
              </a:rPr>
              <a:t>finanziamento di </a:t>
            </a:r>
            <a:r>
              <a:rPr lang="it-IT" sz="2000" dirty="0">
                <a:solidFill>
                  <a:srgbClr val="2C5452"/>
                </a:solidFill>
              </a:rPr>
              <a:t>progetti di formazione aziendali/interaziendali </a:t>
            </a:r>
            <a:r>
              <a:rPr lang="it-IT" sz="2000" b="0" dirty="0">
                <a:solidFill>
                  <a:srgbClr val="2C5452"/>
                </a:solidFill>
              </a:rPr>
              <a:t>fino ad un max di 70 ore rivolti ai lavoratori delle </a:t>
            </a:r>
            <a:r>
              <a:rPr lang="it-IT" sz="2000" dirty="0">
                <a:solidFill>
                  <a:srgbClr val="2C5452"/>
                </a:solidFill>
              </a:rPr>
              <a:t>imprese aderenti a uno dei Fondi Paritetici Interprofessionali</a:t>
            </a:r>
            <a:r>
              <a:rPr lang="it-IT" sz="2000" b="0" dirty="0">
                <a:solidFill>
                  <a:srgbClr val="2C5452"/>
                </a:solidFill>
              </a:rPr>
              <a:t> che abbiano sottoscritto l’Accordo Quadro Regionale ex D.G.R. n. 312/2019 e che a decorrere dal 1.01.2017 siano risultate assegnatarie di un finanziamento da parte del Fondo stesso per la realizzazione di attività formative</a:t>
            </a:r>
          </a:p>
          <a:p>
            <a:pPr algn="just">
              <a:spcBef>
                <a:spcPts val="600"/>
              </a:spcBef>
            </a:pPr>
            <a:endParaRPr lang="it-IT" sz="2000" dirty="0"/>
          </a:p>
          <a:p>
            <a:pPr algn="just">
              <a:spcBef>
                <a:spcPts val="600"/>
              </a:spcBef>
            </a:pPr>
            <a:endParaRPr lang="it-IT" sz="2000" b="0" dirty="0"/>
          </a:p>
        </p:txBody>
      </p:sp>
      <p:sp>
        <p:nvSpPr>
          <p:cNvPr id="17" name="Rettangolo 16">
            <a:extLst>
              <a:ext uri="{FF2B5EF4-FFF2-40B4-BE49-F238E27FC236}">
                <a16:creationId xmlns="" xmlns:a16="http://schemas.microsoft.com/office/drawing/2014/main" id="{30A759A8-8F1B-438F-A911-E177B876C211}"/>
              </a:ext>
            </a:extLst>
          </p:cNvPr>
          <p:cNvSpPr/>
          <p:nvPr/>
        </p:nvSpPr>
        <p:spPr>
          <a:xfrm>
            <a:off x="148481" y="1018269"/>
            <a:ext cx="2476729" cy="5075916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b="1" dirty="0">
                <a:latin typeface="+mj-lt"/>
                <a:sym typeface="Calibri"/>
              </a:rPr>
              <a:t>ASSE  3 - PI 10.3</a:t>
            </a:r>
          </a:p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endParaRPr lang="it-IT" sz="1000" b="1" dirty="0">
              <a:latin typeface="+mj-lt"/>
              <a:sym typeface="Calibri"/>
            </a:endParaRPr>
          </a:p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2400" b="1" dirty="0">
                <a:latin typeface="+mj-lt"/>
                <a:sym typeface="Calibri"/>
              </a:rPr>
              <a:t>Avviso </a:t>
            </a:r>
            <a:r>
              <a:rPr lang="it-IT" sz="2200" b="1" dirty="0">
                <a:latin typeface="+mj-lt"/>
                <a:sym typeface="Calibri"/>
              </a:rPr>
              <a:t>FORMAZIONE</a:t>
            </a:r>
          </a:p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2200" b="1" dirty="0">
                <a:latin typeface="+mj-lt"/>
                <a:sym typeface="Calibri"/>
              </a:rPr>
              <a:t>CONTINUA </a:t>
            </a:r>
          </a:p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1800" b="1" dirty="0">
                <a:latin typeface="+mj-lt"/>
                <a:sym typeface="Calibri"/>
              </a:rPr>
              <a:t>in complementarietà con fondi paritetici</a:t>
            </a:r>
          </a:p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endParaRPr lang="it-IT" b="1" dirty="0">
              <a:latin typeface="+mj-lt"/>
              <a:sym typeface="Calibri"/>
            </a:endParaRPr>
          </a:p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1800" b="1" dirty="0">
                <a:latin typeface="+mj-lt"/>
                <a:sym typeface="Calibri"/>
              </a:rPr>
              <a:t> </a:t>
            </a:r>
          </a:p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2000" b="1" dirty="0">
                <a:latin typeface="+mj-lt"/>
                <a:sym typeface="Calibri"/>
              </a:rPr>
              <a:t>€ 1.500.000,00</a:t>
            </a:r>
          </a:p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endParaRPr lang="it-IT" sz="1800" b="1" dirty="0">
              <a:latin typeface="+mj-lt"/>
              <a:sym typeface="Calibri"/>
            </a:endParaRPr>
          </a:p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2000" b="1" dirty="0">
                <a:latin typeface="+mj-lt"/>
                <a:sym typeface="Calibri"/>
              </a:rPr>
              <a:t>Aprile 2019</a:t>
            </a:r>
          </a:p>
        </p:txBody>
      </p:sp>
      <p:sp>
        <p:nvSpPr>
          <p:cNvPr id="19" name="Ovale 18">
            <a:extLst>
              <a:ext uri="{FF2B5EF4-FFF2-40B4-BE49-F238E27FC236}">
                <a16:creationId xmlns="" xmlns:a16="http://schemas.microsoft.com/office/drawing/2014/main" id="{96CD34B7-473D-4D54-B6D7-C9864E20BE4D}"/>
              </a:ext>
            </a:extLst>
          </p:cNvPr>
          <p:cNvSpPr>
            <a:spLocks noChangeAspect="1"/>
          </p:cNvSpPr>
          <p:nvPr/>
        </p:nvSpPr>
        <p:spPr>
          <a:xfrm>
            <a:off x="10370062" y="5107722"/>
            <a:ext cx="965033" cy="965033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pic>
        <p:nvPicPr>
          <p:cNvPr id="20" name="Segnaposto immagine 92" descr="lente di ingrandimento">
            <a:extLst>
              <a:ext uri="{FF2B5EF4-FFF2-40B4-BE49-F238E27FC236}">
                <a16:creationId xmlns="" xmlns:a16="http://schemas.microsoft.com/office/drawing/2014/main" id="{62C94BF5-D2C8-448D-9B53-F0E4D95B8B00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rcRect/>
          <a:stretch>
            <a:fillRect/>
          </a:stretch>
        </p:blipFill>
        <p:spPr>
          <a:xfrm>
            <a:off x="10592925" y="5320490"/>
            <a:ext cx="532275" cy="574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22199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5" name="Connettore diritto 74" descr="Prima linea di divisione nella diapositiva">
            <a:extLst>
              <a:ext uri="{FF2B5EF4-FFF2-40B4-BE49-F238E27FC236}">
                <a16:creationId xmlns="" xmlns:a16="http://schemas.microsoft.com/office/drawing/2014/main" id="{1D5BA55A-3253-4F3B-A32A-5A12ECE65A5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727338" y="3093544"/>
            <a:ext cx="0" cy="1487495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nettore diritto 76" descr="Seconda linea di divisione nella diapositiva">
            <a:extLst>
              <a:ext uri="{FF2B5EF4-FFF2-40B4-BE49-F238E27FC236}">
                <a16:creationId xmlns="" xmlns:a16="http://schemas.microsoft.com/office/drawing/2014/main" id="{50250EBA-885D-4E6F-B841-92A9B8FBBB6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953541" y="2052013"/>
            <a:ext cx="0" cy="1487495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ttore diritto 77" descr="Terza linea di divisione nella diapositiva">
            <a:extLst>
              <a:ext uri="{FF2B5EF4-FFF2-40B4-BE49-F238E27FC236}">
                <a16:creationId xmlns="" xmlns:a16="http://schemas.microsoft.com/office/drawing/2014/main" id="{29488879-6129-4D02-B173-36635DF61BC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248035" y="2052013"/>
            <a:ext cx="0" cy="1487495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nettore diritto 78" descr="Quarta linea di divisione nella diapositiva">
            <a:extLst>
              <a:ext uri="{FF2B5EF4-FFF2-40B4-BE49-F238E27FC236}">
                <a16:creationId xmlns="" xmlns:a16="http://schemas.microsoft.com/office/drawing/2014/main" id="{9926A3E2-2234-409D-9838-30428E6377E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542529" y="2052013"/>
            <a:ext cx="0" cy="1487495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egnaposto numero diapositiva 2">
            <a:extLst>
              <a:ext uri="{FF2B5EF4-FFF2-40B4-BE49-F238E27FC236}">
                <a16:creationId xmlns="" xmlns:a16="http://schemas.microsoft.com/office/drawing/2014/main" id="{B2A7A116-BC28-4E39-B586-25212F9948F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18</a:t>
            </a:fld>
            <a:endParaRPr lang="it-IT" dirty="0"/>
          </a:p>
        </p:txBody>
      </p:sp>
      <p:sp>
        <p:nvSpPr>
          <p:cNvPr id="23" name="Titolo 1">
            <a:extLst>
              <a:ext uri="{FF2B5EF4-FFF2-40B4-BE49-F238E27FC236}">
                <a16:creationId xmlns="" xmlns:a16="http://schemas.microsoft.com/office/drawing/2014/main" id="{352D215A-7D9D-4B71-81A1-3220FCFE316C}"/>
              </a:ext>
            </a:extLst>
          </p:cNvPr>
          <p:cNvSpPr txBox="1">
            <a:spLocks/>
          </p:cNvSpPr>
          <p:nvPr/>
        </p:nvSpPr>
        <p:spPr>
          <a:xfrm>
            <a:off x="431800" y="963045"/>
            <a:ext cx="11340000" cy="432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dirty="0"/>
          </a:p>
        </p:txBody>
      </p:sp>
      <p:pic>
        <p:nvPicPr>
          <p:cNvPr id="34" name="Immagine 3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7088" y="414550"/>
            <a:ext cx="2473772" cy="344429"/>
          </a:xfrm>
          <a:prstGeom prst="rect">
            <a:avLst/>
          </a:prstGeom>
        </p:spPr>
      </p:pic>
      <p:pic>
        <p:nvPicPr>
          <p:cNvPr id="2" name="Immagine 1">
            <a:extLst>
              <a:ext uri="{FF2B5EF4-FFF2-40B4-BE49-F238E27FC236}">
                <a16:creationId xmlns="" xmlns:a16="http://schemas.microsoft.com/office/drawing/2014/main" id="{C4C60F72-E4A0-42A0-91B5-0E1855235F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4471" y="860185"/>
            <a:ext cx="5598790" cy="5511005"/>
          </a:xfrm>
          <a:prstGeom prst="rect">
            <a:avLst/>
          </a:prstGeom>
        </p:spPr>
      </p:pic>
      <p:sp>
        <p:nvSpPr>
          <p:cNvPr id="13" name="Titolo 1">
            <a:extLst>
              <a:ext uri="{FF2B5EF4-FFF2-40B4-BE49-F238E27FC236}">
                <a16:creationId xmlns="" xmlns:a16="http://schemas.microsoft.com/office/drawing/2014/main" id="{9192F95E-E485-43E8-B39F-18E9D7B2AD07}"/>
              </a:ext>
            </a:extLst>
          </p:cNvPr>
          <p:cNvSpPr txBox="1">
            <a:spLocks/>
          </p:cNvSpPr>
          <p:nvPr/>
        </p:nvSpPr>
        <p:spPr>
          <a:xfrm>
            <a:off x="101431" y="75810"/>
            <a:ext cx="8852564" cy="738393"/>
          </a:xfrm>
          <a:prstGeom prst="rect">
            <a:avLst/>
          </a:prstGeom>
          <a:solidFill>
            <a:schemeClr val="tx1"/>
          </a:solidFill>
        </p:spPr>
        <p:txBody>
          <a:bodyPr vert="horz" lIns="288000" tIns="0" rIns="432000" bIns="144000" rtlCol="0" anchor="b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spc="-15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400" i="1" dirty="0">
                <a:ea typeface="+mn-ea"/>
                <a:cs typeface="+mn-cs"/>
              </a:rPr>
              <a:t>Attuazione interventi dell’Organismo Intermedio ARPAL Umbria</a:t>
            </a:r>
            <a:endParaRPr lang="it-IT" sz="2400" dirty="0"/>
          </a:p>
        </p:txBody>
      </p:sp>
      <p:sp>
        <p:nvSpPr>
          <p:cNvPr id="26" name="Segnaposto testo 12">
            <a:extLst>
              <a:ext uri="{FF2B5EF4-FFF2-40B4-BE49-F238E27FC236}">
                <a16:creationId xmlns="" xmlns:a16="http://schemas.microsoft.com/office/drawing/2014/main" id="{4F632557-C461-4FE1-B99D-7606E9E2AB5B}"/>
              </a:ext>
            </a:extLst>
          </p:cNvPr>
          <p:cNvSpPr txBox="1">
            <a:spLocks/>
          </p:cNvSpPr>
          <p:nvPr/>
        </p:nvSpPr>
        <p:spPr>
          <a:xfrm>
            <a:off x="68727" y="2795759"/>
            <a:ext cx="2160000" cy="309919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2925" indent="-2762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96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763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430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endParaRPr lang="it-IT" sz="2000" b="1" dirty="0">
              <a:latin typeface="+mj-lt"/>
              <a:sym typeface="Calibri"/>
            </a:endParaRPr>
          </a:p>
        </p:txBody>
      </p:sp>
      <p:sp>
        <p:nvSpPr>
          <p:cNvPr id="27" name="Segnaposto testo 12">
            <a:extLst>
              <a:ext uri="{FF2B5EF4-FFF2-40B4-BE49-F238E27FC236}">
                <a16:creationId xmlns="" xmlns:a16="http://schemas.microsoft.com/office/drawing/2014/main" id="{09817E02-F53D-46E7-BD3F-A1A08D4AD286}"/>
              </a:ext>
            </a:extLst>
          </p:cNvPr>
          <p:cNvSpPr txBox="1">
            <a:spLocks/>
          </p:cNvSpPr>
          <p:nvPr/>
        </p:nvSpPr>
        <p:spPr>
          <a:xfrm>
            <a:off x="64320" y="1476093"/>
            <a:ext cx="2636657" cy="133156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2925" indent="-2762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96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763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430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endParaRPr lang="it-IT" sz="2000" b="1" dirty="0">
              <a:latin typeface="+mj-lt"/>
              <a:sym typeface="Calibri"/>
            </a:endParaRPr>
          </a:p>
        </p:txBody>
      </p:sp>
      <p:sp>
        <p:nvSpPr>
          <p:cNvPr id="28" name="Segnaposto testo 12">
            <a:extLst>
              <a:ext uri="{FF2B5EF4-FFF2-40B4-BE49-F238E27FC236}">
                <a16:creationId xmlns="" xmlns:a16="http://schemas.microsoft.com/office/drawing/2014/main" id="{F8CFF29F-2636-4392-9072-171A2F2BD631}"/>
              </a:ext>
            </a:extLst>
          </p:cNvPr>
          <p:cNvSpPr txBox="1">
            <a:spLocks/>
          </p:cNvSpPr>
          <p:nvPr/>
        </p:nvSpPr>
        <p:spPr>
          <a:xfrm>
            <a:off x="78303" y="1989910"/>
            <a:ext cx="2556485" cy="309919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2925" indent="-2762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96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763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430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endParaRPr lang="it-IT" sz="2000" b="1" dirty="0">
              <a:latin typeface="+mj-lt"/>
              <a:sym typeface="Calibri"/>
            </a:endParaRPr>
          </a:p>
        </p:txBody>
      </p:sp>
      <p:sp>
        <p:nvSpPr>
          <p:cNvPr id="18" name="Rettangolo 17">
            <a:extLst>
              <a:ext uri="{FF2B5EF4-FFF2-40B4-BE49-F238E27FC236}">
                <a16:creationId xmlns="" xmlns:a16="http://schemas.microsoft.com/office/drawing/2014/main" id="{60013103-4A96-4F73-A60A-E7ED69CFF23E}"/>
              </a:ext>
            </a:extLst>
          </p:cNvPr>
          <p:cNvSpPr/>
          <p:nvPr/>
        </p:nvSpPr>
        <p:spPr>
          <a:xfrm>
            <a:off x="3421970" y="2220751"/>
            <a:ext cx="619970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Grazie  per l’attenzione </a:t>
            </a:r>
          </a:p>
          <a:p>
            <a:endParaRPr lang="it-IT" sz="320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r>
              <a:rPr lang="it-IT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Avv. Paola Nicastro</a:t>
            </a:r>
          </a:p>
          <a:p>
            <a:r>
              <a:rPr lang="it-IT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Direttore ARPAL Umbria</a:t>
            </a:r>
          </a:p>
        </p:txBody>
      </p:sp>
    </p:spTree>
    <p:extLst>
      <p:ext uri="{BB962C8B-B14F-4D97-AF65-F5344CB8AC3E}">
        <p14:creationId xmlns:p14="http://schemas.microsoft.com/office/powerpoint/2010/main" val="3663602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9CB1D87D-E475-451A-B36C-E4A4F63609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000" y="3801989"/>
            <a:ext cx="7688400" cy="1125611"/>
          </a:xfrm>
        </p:spPr>
        <p:txBody>
          <a:bodyPr rtlCol="0"/>
          <a:lstStyle/>
          <a:p>
            <a:pPr rtl="0"/>
            <a:r>
              <a:rPr lang="it-IT" sz="2200" dirty="0"/>
              <a:t>ATTUAZIONE  INTERVENTI  DELL’ORGANISMO INTERMEDIO ARPAL UMBRIA 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="" xmlns:a16="http://schemas.microsoft.com/office/drawing/2014/main" id="{D56BE522-961D-4737-9715-127DB8A86E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999" y="4927600"/>
            <a:ext cx="7688400" cy="1845743"/>
          </a:xfrm>
        </p:spPr>
        <p:txBody>
          <a:bodyPr rtlCol="0"/>
          <a:lstStyle/>
          <a:p>
            <a:pPr rtl="0"/>
            <a:endParaRPr lang="it-IT" sz="2200" spc="-150" dirty="0">
              <a:latin typeface="+mj-lt"/>
              <a:ea typeface="+mj-ea"/>
              <a:cs typeface="+mj-cs"/>
            </a:endParaRPr>
          </a:p>
          <a:p>
            <a:pPr rtl="0"/>
            <a:r>
              <a:rPr lang="it-IT" sz="2200" spc="-150" dirty="0">
                <a:latin typeface="+mj-lt"/>
                <a:ea typeface="+mj-ea"/>
                <a:cs typeface="+mj-cs"/>
              </a:rPr>
              <a:t>Avv.  Paola Nicastro</a:t>
            </a:r>
          </a:p>
          <a:p>
            <a:pPr rtl="0"/>
            <a:r>
              <a:rPr lang="it-IT" sz="2200" spc="-150" dirty="0">
                <a:latin typeface="+mj-lt"/>
                <a:ea typeface="+mj-ea"/>
                <a:cs typeface="+mj-cs"/>
              </a:rPr>
              <a:t>Direttore ARPAL Umbria</a:t>
            </a:r>
          </a:p>
        </p:txBody>
      </p:sp>
      <p:grpSp>
        <p:nvGrpSpPr>
          <p:cNvPr id="46" name="Gruppo 45" title="gruppo di triangoli">
            <a:extLst>
              <a:ext uri="{FF2B5EF4-FFF2-40B4-BE49-F238E27FC236}">
                <a16:creationId xmlns="" xmlns:a16="http://schemas.microsoft.com/office/drawing/2014/main" id="{62DF6AE8-6133-4C1E-91DD-755705ACF0F1}"/>
              </a:ext>
            </a:extLst>
          </p:cNvPr>
          <p:cNvGrpSpPr/>
          <p:nvPr/>
        </p:nvGrpSpPr>
        <p:grpSpPr>
          <a:xfrm>
            <a:off x="10078160" y="380195"/>
            <a:ext cx="1850209" cy="1915995"/>
            <a:chOff x="9862160" y="831132"/>
            <a:chExt cx="1850209" cy="1915995"/>
          </a:xfrm>
        </p:grpSpPr>
        <p:sp>
          <p:nvSpPr>
            <p:cNvPr id="16" name="Figura a mano libera: Forma 15" title="triangoli">
              <a:extLst>
                <a:ext uri="{FF2B5EF4-FFF2-40B4-BE49-F238E27FC236}">
                  <a16:creationId xmlns="" xmlns:a16="http://schemas.microsoft.com/office/drawing/2014/main" id="{156942E6-31A5-42F5-A00C-A90D409A08BC}"/>
                </a:ext>
              </a:extLst>
            </p:cNvPr>
            <p:cNvSpPr/>
            <p:nvPr/>
          </p:nvSpPr>
          <p:spPr>
            <a:xfrm rot="19260823">
              <a:off x="9984083" y="1150976"/>
              <a:ext cx="467362" cy="344458"/>
            </a:xfrm>
            <a:custGeom>
              <a:avLst/>
              <a:gdLst>
                <a:gd name="connsiteX0" fmla="*/ 692798 w 692798"/>
                <a:gd name="connsiteY0" fmla="*/ 224339 h 510610"/>
                <a:gd name="connsiteX1" fmla="*/ 308036 w 692798"/>
                <a:gd name="connsiteY1" fmla="*/ 510610 h 510610"/>
                <a:gd name="connsiteX2" fmla="*/ 64876 w 692798"/>
                <a:gd name="connsiteY2" fmla="*/ 168539 h 510610"/>
                <a:gd name="connsiteX3" fmla="*/ 0 w 692798"/>
                <a:gd name="connsiteY3" fmla="*/ 0 h 510610"/>
                <a:gd name="connsiteX4" fmla="*/ 692798 w 692798"/>
                <a:gd name="connsiteY4" fmla="*/ 224339 h 510610"/>
                <a:gd name="connsiteX0" fmla="*/ 692798 w 692798"/>
                <a:gd name="connsiteY0" fmla="*/ 224339 h 510610"/>
                <a:gd name="connsiteX1" fmla="*/ 308036 w 692798"/>
                <a:gd name="connsiteY1" fmla="*/ 510610 h 510610"/>
                <a:gd name="connsiteX2" fmla="*/ 0 w 692798"/>
                <a:gd name="connsiteY2" fmla="*/ 0 h 510610"/>
                <a:gd name="connsiteX3" fmla="*/ 692798 w 692798"/>
                <a:gd name="connsiteY3" fmla="*/ 224339 h 5106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2798" h="510610">
                  <a:moveTo>
                    <a:pt x="692798" y="224339"/>
                  </a:moveTo>
                  <a:lnTo>
                    <a:pt x="308036" y="510610"/>
                  </a:lnTo>
                  <a:lnTo>
                    <a:pt x="0" y="0"/>
                  </a:lnTo>
                  <a:lnTo>
                    <a:pt x="692798" y="224339"/>
                  </a:lnTo>
                  <a:close/>
                </a:path>
              </a:pathLst>
            </a:cu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dirty="0"/>
            </a:p>
          </p:txBody>
        </p:sp>
        <p:sp>
          <p:nvSpPr>
            <p:cNvPr id="17" name="Figura a mano libera: Forma 16" title="triangoli">
              <a:extLst>
                <a:ext uri="{FF2B5EF4-FFF2-40B4-BE49-F238E27FC236}">
                  <a16:creationId xmlns="" xmlns:a16="http://schemas.microsoft.com/office/drawing/2014/main" id="{055D27E0-4C92-4640-A2B8-86540741DCE6}"/>
                </a:ext>
              </a:extLst>
            </p:cNvPr>
            <p:cNvSpPr/>
            <p:nvPr/>
          </p:nvSpPr>
          <p:spPr>
            <a:xfrm rot="20377627">
              <a:off x="10445799" y="1461330"/>
              <a:ext cx="316887" cy="233554"/>
            </a:xfrm>
            <a:custGeom>
              <a:avLst/>
              <a:gdLst>
                <a:gd name="connsiteX0" fmla="*/ 692798 w 692798"/>
                <a:gd name="connsiteY0" fmla="*/ 224339 h 510610"/>
                <a:gd name="connsiteX1" fmla="*/ 308036 w 692798"/>
                <a:gd name="connsiteY1" fmla="*/ 510610 h 510610"/>
                <a:gd name="connsiteX2" fmla="*/ 64876 w 692798"/>
                <a:gd name="connsiteY2" fmla="*/ 168539 h 510610"/>
                <a:gd name="connsiteX3" fmla="*/ 0 w 692798"/>
                <a:gd name="connsiteY3" fmla="*/ 0 h 510610"/>
                <a:gd name="connsiteX4" fmla="*/ 692798 w 692798"/>
                <a:gd name="connsiteY4" fmla="*/ 224339 h 510610"/>
                <a:gd name="connsiteX0" fmla="*/ 692798 w 692798"/>
                <a:gd name="connsiteY0" fmla="*/ 224339 h 510610"/>
                <a:gd name="connsiteX1" fmla="*/ 308036 w 692798"/>
                <a:gd name="connsiteY1" fmla="*/ 510610 h 510610"/>
                <a:gd name="connsiteX2" fmla="*/ 0 w 692798"/>
                <a:gd name="connsiteY2" fmla="*/ 0 h 510610"/>
                <a:gd name="connsiteX3" fmla="*/ 692798 w 692798"/>
                <a:gd name="connsiteY3" fmla="*/ 224339 h 5106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2798" h="510610">
                  <a:moveTo>
                    <a:pt x="692798" y="224339"/>
                  </a:moveTo>
                  <a:lnTo>
                    <a:pt x="308036" y="510610"/>
                  </a:lnTo>
                  <a:lnTo>
                    <a:pt x="0" y="0"/>
                  </a:lnTo>
                  <a:lnTo>
                    <a:pt x="692798" y="224339"/>
                  </a:lnTo>
                  <a:close/>
                </a:path>
              </a:pathLst>
            </a:cu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dirty="0"/>
            </a:p>
          </p:txBody>
        </p:sp>
        <p:sp>
          <p:nvSpPr>
            <p:cNvPr id="18" name="Figura a mano libera: Forma 17" title="triangoli">
              <a:extLst>
                <a:ext uri="{FF2B5EF4-FFF2-40B4-BE49-F238E27FC236}">
                  <a16:creationId xmlns="" xmlns:a16="http://schemas.microsoft.com/office/drawing/2014/main" id="{E760DC62-191E-4D60-AAAC-37DDF411BF9D}"/>
                </a:ext>
              </a:extLst>
            </p:cNvPr>
            <p:cNvSpPr/>
            <p:nvPr/>
          </p:nvSpPr>
          <p:spPr>
            <a:xfrm rot="19260823">
              <a:off x="10485025" y="1232684"/>
              <a:ext cx="250689" cy="184764"/>
            </a:xfrm>
            <a:custGeom>
              <a:avLst/>
              <a:gdLst>
                <a:gd name="connsiteX0" fmla="*/ 692798 w 692798"/>
                <a:gd name="connsiteY0" fmla="*/ 224339 h 510610"/>
                <a:gd name="connsiteX1" fmla="*/ 308036 w 692798"/>
                <a:gd name="connsiteY1" fmla="*/ 510610 h 510610"/>
                <a:gd name="connsiteX2" fmla="*/ 64876 w 692798"/>
                <a:gd name="connsiteY2" fmla="*/ 168539 h 510610"/>
                <a:gd name="connsiteX3" fmla="*/ 0 w 692798"/>
                <a:gd name="connsiteY3" fmla="*/ 0 h 510610"/>
                <a:gd name="connsiteX4" fmla="*/ 692798 w 692798"/>
                <a:gd name="connsiteY4" fmla="*/ 224339 h 510610"/>
                <a:gd name="connsiteX0" fmla="*/ 692798 w 692798"/>
                <a:gd name="connsiteY0" fmla="*/ 224339 h 510610"/>
                <a:gd name="connsiteX1" fmla="*/ 308036 w 692798"/>
                <a:gd name="connsiteY1" fmla="*/ 510610 h 510610"/>
                <a:gd name="connsiteX2" fmla="*/ 0 w 692798"/>
                <a:gd name="connsiteY2" fmla="*/ 0 h 510610"/>
                <a:gd name="connsiteX3" fmla="*/ 692798 w 692798"/>
                <a:gd name="connsiteY3" fmla="*/ 224339 h 5106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2798" h="510610">
                  <a:moveTo>
                    <a:pt x="692798" y="224339"/>
                  </a:moveTo>
                  <a:lnTo>
                    <a:pt x="308036" y="510610"/>
                  </a:lnTo>
                  <a:lnTo>
                    <a:pt x="0" y="0"/>
                  </a:lnTo>
                  <a:lnTo>
                    <a:pt x="692798" y="224339"/>
                  </a:lnTo>
                  <a:close/>
                </a:path>
              </a:pathLst>
            </a:cu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dirty="0"/>
            </a:p>
          </p:txBody>
        </p:sp>
        <p:sp>
          <p:nvSpPr>
            <p:cNvPr id="19" name="Figura a mano libera: Forma 18" title="triangoli">
              <a:extLst>
                <a:ext uri="{FF2B5EF4-FFF2-40B4-BE49-F238E27FC236}">
                  <a16:creationId xmlns="" xmlns:a16="http://schemas.microsoft.com/office/drawing/2014/main" id="{B21F5D55-03CC-4A29-B8D0-2B1C7DE7C79D}"/>
                </a:ext>
              </a:extLst>
            </p:cNvPr>
            <p:cNvSpPr/>
            <p:nvPr/>
          </p:nvSpPr>
          <p:spPr>
            <a:xfrm rot="19810388">
              <a:off x="10832584" y="1393714"/>
              <a:ext cx="216995" cy="159931"/>
            </a:xfrm>
            <a:custGeom>
              <a:avLst/>
              <a:gdLst>
                <a:gd name="connsiteX0" fmla="*/ 692798 w 692798"/>
                <a:gd name="connsiteY0" fmla="*/ 224339 h 510610"/>
                <a:gd name="connsiteX1" fmla="*/ 308036 w 692798"/>
                <a:gd name="connsiteY1" fmla="*/ 510610 h 510610"/>
                <a:gd name="connsiteX2" fmla="*/ 64876 w 692798"/>
                <a:gd name="connsiteY2" fmla="*/ 168539 h 510610"/>
                <a:gd name="connsiteX3" fmla="*/ 0 w 692798"/>
                <a:gd name="connsiteY3" fmla="*/ 0 h 510610"/>
                <a:gd name="connsiteX4" fmla="*/ 692798 w 692798"/>
                <a:gd name="connsiteY4" fmla="*/ 224339 h 510610"/>
                <a:gd name="connsiteX0" fmla="*/ 692798 w 692798"/>
                <a:gd name="connsiteY0" fmla="*/ 224339 h 510610"/>
                <a:gd name="connsiteX1" fmla="*/ 308036 w 692798"/>
                <a:gd name="connsiteY1" fmla="*/ 510610 h 510610"/>
                <a:gd name="connsiteX2" fmla="*/ 0 w 692798"/>
                <a:gd name="connsiteY2" fmla="*/ 0 h 510610"/>
                <a:gd name="connsiteX3" fmla="*/ 692798 w 692798"/>
                <a:gd name="connsiteY3" fmla="*/ 224339 h 5106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2798" h="510610">
                  <a:moveTo>
                    <a:pt x="692798" y="224339"/>
                  </a:moveTo>
                  <a:lnTo>
                    <a:pt x="308036" y="510610"/>
                  </a:lnTo>
                  <a:lnTo>
                    <a:pt x="0" y="0"/>
                  </a:lnTo>
                  <a:lnTo>
                    <a:pt x="692798" y="224339"/>
                  </a:lnTo>
                  <a:close/>
                </a:path>
              </a:pathLst>
            </a:cu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dirty="0"/>
            </a:p>
          </p:txBody>
        </p:sp>
        <p:sp>
          <p:nvSpPr>
            <p:cNvPr id="20" name="Figura a mano libera: Forma 19" title="triangoli">
              <a:extLst>
                <a:ext uri="{FF2B5EF4-FFF2-40B4-BE49-F238E27FC236}">
                  <a16:creationId xmlns="" xmlns:a16="http://schemas.microsoft.com/office/drawing/2014/main" id="{6A692EA0-8FB5-4D6A-B1B1-20463392DEDE}"/>
                </a:ext>
              </a:extLst>
            </p:cNvPr>
            <p:cNvSpPr/>
            <p:nvPr/>
          </p:nvSpPr>
          <p:spPr>
            <a:xfrm rot="18277851">
              <a:off x="10920185" y="994164"/>
              <a:ext cx="216995" cy="159931"/>
            </a:xfrm>
            <a:custGeom>
              <a:avLst/>
              <a:gdLst>
                <a:gd name="connsiteX0" fmla="*/ 692798 w 692798"/>
                <a:gd name="connsiteY0" fmla="*/ 224339 h 510610"/>
                <a:gd name="connsiteX1" fmla="*/ 308036 w 692798"/>
                <a:gd name="connsiteY1" fmla="*/ 510610 h 510610"/>
                <a:gd name="connsiteX2" fmla="*/ 64876 w 692798"/>
                <a:gd name="connsiteY2" fmla="*/ 168539 h 510610"/>
                <a:gd name="connsiteX3" fmla="*/ 0 w 692798"/>
                <a:gd name="connsiteY3" fmla="*/ 0 h 510610"/>
                <a:gd name="connsiteX4" fmla="*/ 692798 w 692798"/>
                <a:gd name="connsiteY4" fmla="*/ 224339 h 5106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92798" h="510610">
                  <a:moveTo>
                    <a:pt x="692798" y="224339"/>
                  </a:moveTo>
                  <a:lnTo>
                    <a:pt x="308036" y="510610"/>
                  </a:lnTo>
                  <a:lnTo>
                    <a:pt x="64876" y="168539"/>
                  </a:lnTo>
                  <a:lnTo>
                    <a:pt x="0" y="0"/>
                  </a:lnTo>
                  <a:lnTo>
                    <a:pt x="692798" y="224339"/>
                  </a:lnTo>
                  <a:close/>
                </a:path>
              </a:pathLst>
            </a:cu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dirty="0"/>
            </a:p>
          </p:txBody>
        </p:sp>
        <p:sp>
          <p:nvSpPr>
            <p:cNvPr id="21" name="Figura a mano libera: Forma 20" title="triangoli">
              <a:extLst>
                <a:ext uri="{FF2B5EF4-FFF2-40B4-BE49-F238E27FC236}">
                  <a16:creationId xmlns="" xmlns:a16="http://schemas.microsoft.com/office/drawing/2014/main" id="{46FB2BA9-5E08-4A8F-BC47-8EFA61E4E6CE}"/>
                </a:ext>
              </a:extLst>
            </p:cNvPr>
            <p:cNvSpPr/>
            <p:nvPr/>
          </p:nvSpPr>
          <p:spPr>
            <a:xfrm rot="20761418">
              <a:off x="11313110" y="1642801"/>
              <a:ext cx="162256" cy="119587"/>
            </a:xfrm>
            <a:custGeom>
              <a:avLst/>
              <a:gdLst>
                <a:gd name="connsiteX0" fmla="*/ 692798 w 692798"/>
                <a:gd name="connsiteY0" fmla="*/ 224339 h 510610"/>
                <a:gd name="connsiteX1" fmla="*/ 308036 w 692798"/>
                <a:gd name="connsiteY1" fmla="*/ 510610 h 510610"/>
                <a:gd name="connsiteX2" fmla="*/ 64876 w 692798"/>
                <a:gd name="connsiteY2" fmla="*/ 168539 h 510610"/>
                <a:gd name="connsiteX3" fmla="*/ 0 w 692798"/>
                <a:gd name="connsiteY3" fmla="*/ 0 h 510610"/>
                <a:gd name="connsiteX4" fmla="*/ 692798 w 692798"/>
                <a:gd name="connsiteY4" fmla="*/ 224339 h 5106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92798" h="510610">
                  <a:moveTo>
                    <a:pt x="692798" y="224339"/>
                  </a:moveTo>
                  <a:lnTo>
                    <a:pt x="308036" y="510610"/>
                  </a:lnTo>
                  <a:lnTo>
                    <a:pt x="64876" y="168539"/>
                  </a:lnTo>
                  <a:lnTo>
                    <a:pt x="0" y="0"/>
                  </a:lnTo>
                  <a:lnTo>
                    <a:pt x="692798" y="224339"/>
                  </a:lnTo>
                  <a:close/>
                </a:path>
              </a:pathLst>
            </a:cu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dirty="0"/>
            </a:p>
          </p:txBody>
        </p:sp>
        <p:sp>
          <p:nvSpPr>
            <p:cNvPr id="22" name="Figura a mano libera: Forma 21" title="triangoli">
              <a:extLst>
                <a:ext uri="{FF2B5EF4-FFF2-40B4-BE49-F238E27FC236}">
                  <a16:creationId xmlns="" xmlns:a16="http://schemas.microsoft.com/office/drawing/2014/main" id="{5B0A2587-D640-4AEE-9456-860CD02427C8}"/>
                </a:ext>
              </a:extLst>
            </p:cNvPr>
            <p:cNvSpPr/>
            <p:nvPr/>
          </p:nvSpPr>
          <p:spPr>
            <a:xfrm rot="17315293">
              <a:off x="11523906" y="859664"/>
              <a:ext cx="216995" cy="159931"/>
            </a:xfrm>
            <a:custGeom>
              <a:avLst/>
              <a:gdLst>
                <a:gd name="connsiteX0" fmla="*/ 692798 w 692798"/>
                <a:gd name="connsiteY0" fmla="*/ 224339 h 510610"/>
                <a:gd name="connsiteX1" fmla="*/ 308036 w 692798"/>
                <a:gd name="connsiteY1" fmla="*/ 510610 h 510610"/>
                <a:gd name="connsiteX2" fmla="*/ 64876 w 692798"/>
                <a:gd name="connsiteY2" fmla="*/ 168539 h 510610"/>
                <a:gd name="connsiteX3" fmla="*/ 0 w 692798"/>
                <a:gd name="connsiteY3" fmla="*/ 0 h 510610"/>
                <a:gd name="connsiteX4" fmla="*/ 692798 w 692798"/>
                <a:gd name="connsiteY4" fmla="*/ 224339 h 5106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92798" h="510610">
                  <a:moveTo>
                    <a:pt x="692798" y="224339"/>
                  </a:moveTo>
                  <a:lnTo>
                    <a:pt x="308036" y="510610"/>
                  </a:lnTo>
                  <a:lnTo>
                    <a:pt x="64876" y="168539"/>
                  </a:lnTo>
                  <a:lnTo>
                    <a:pt x="0" y="0"/>
                  </a:lnTo>
                  <a:lnTo>
                    <a:pt x="692798" y="224339"/>
                  </a:lnTo>
                  <a:close/>
                </a:path>
              </a:pathLst>
            </a:cu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dirty="0"/>
            </a:p>
          </p:txBody>
        </p:sp>
        <p:sp>
          <p:nvSpPr>
            <p:cNvPr id="23" name="Figura a mano libera: Forma 22" title="triangoli">
              <a:extLst>
                <a:ext uri="{FF2B5EF4-FFF2-40B4-BE49-F238E27FC236}">
                  <a16:creationId xmlns="" xmlns:a16="http://schemas.microsoft.com/office/drawing/2014/main" id="{373F2649-8DA3-441F-9BDD-77A942FA3DBE}"/>
                </a:ext>
              </a:extLst>
            </p:cNvPr>
            <p:cNvSpPr/>
            <p:nvPr/>
          </p:nvSpPr>
          <p:spPr>
            <a:xfrm rot="20082236">
              <a:off x="11215766" y="1243239"/>
              <a:ext cx="216995" cy="159931"/>
            </a:xfrm>
            <a:custGeom>
              <a:avLst/>
              <a:gdLst>
                <a:gd name="connsiteX0" fmla="*/ 692798 w 692798"/>
                <a:gd name="connsiteY0" fmla="*/ 224339 h 510610"/>
                <a:gd name="connsiteX1" fmla="*/ 308036 w 692798"/>
                <a:gd name="connsiteY1" fmla="*/ 510610 h 510610"/>
                <a:gd name="connsiteX2" fmla="*/ 64876 w 692798"/>
                <a:gd name="connsiteY2" fmla="*/ 168539 h 510610"/>
                <a:gd name="connsiteX3" fmla="*/ 0 w 692798"/>
                <a:gd name="connsiteY3" fmla="*/ 0 h 510610"/>
                <a:gd name="connsiteX4" fmla="*/ 692798 w 692798"/>
                <a:gd name="connsiteY4" fmla="*/ 224339 h 510610"/>
                <a:gd name="connsiteX0" fmla="*/ 692798 w 692798"/>
                <a:gd name="connsiteY0" fmla="*/ 224339 h 510610"/>
                <a:gd name="connsiteX1" fmla="*/ 308036 w 692798"/>
                <a:gd name="connsiteY1" fmla="*/ 510610 h 510610"/>
                <a:gd name="connsiteX2" fmla="*/ 0 w 692798"/>
                <a:gd name="connsiteY2" fmla="*/ 0 h 510610"/>
                <a:gd name="connsiteX3" fmla="*/ 692798 w 692798"/>
                <a:gd name="connsiteY3" fmla="*/ 224339 h 5106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2798" h="510610">
                  <a:moveTo>
                    <a:pt x="692798" y="224339"/>
                  </a:moveTo>
                  <a:lnTo>
                    <a:pt x="308036" y="510610"/>
                  </a:lnTo>
                  <a:lnTo>
                    <a:pt x="0" y="0"/>
                  </a:lnTo>
                  <a:lnTo>
                    <a:pt x="692798" y="224339"/>
                  </a:lnTo>
                  <a:close/>
                </a:path>
              </a:pathLst>
            </a:cu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dirty="0"/>
            </a:p>
          </p:txBody>
        </p:sp>
        <p:sp>
          <p:nvSpPr>
            <p:cNvPr id="24" name="Figura a mano libera: Forma 23" title="triangoli">
              <a:extLst>
                <a:ext uri="{FF2B5EF4-FFF2-40B4-BE49-F238E27FC236}">
                  <a16:creationId xmlns="" xmlns:a16="http://schemas.microsoft.com/office/drawing/2014/main" id="{95933F98-3B9B-4270-9281-570AD41C3F19}"/>
                </a:ext>
              </a:extLst>
            </p:cNvPr>
            <p:cNvSpPr/>
            <p:nvPr/>
          </p:nvSpPr>
          <p:spPr>
            <a:xfrm rot="19879732">
              <a:off x="11436537" y="1436545"/>
              <a:ext cx="216995" cy="159931"/>
            </a:xfrm>
            <a:custGeom>
              <a:avLst/>
              <a:gdLst>
                <a:gd name="connsiteX0" fmla="*/ 692798 w 692798"/>
                <a:gd name="connsiteY0" fmla="*/ 224339 h 510610"/>
                <a:gd name="connsiteX1" fmla="*/ 308036 w 692798"/>
                <a:gd name="connsiteY1" fmla="*/ 510610 h 510610"/>
                <a:gd name="connsiteX2" fmla="*/ 64876 w 692798"/>
                <a:gd name="connsiteY2" fmla="*/ 168539 h 510610"/>
                <a:gd name="connsiteX3" fmla="*/ 0 w 692798"/>
                <a:gd name="connsiteY3" fmla="*/ 0 h 510610"/>
                <a:gd name="connsiteX4" fmla="*/ 692798 w 692798"/>
                <a:gd name="connsiteY4" fmla="*/ 224339 h 5106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92798" h="510610">
                  <a:moveTo>
                    <a:pt x="692798" y="224339"/>
                  </a:moveTo>
                  <a:lnTo>
                    <a:pt x="308036" y="510610"/>
                  </a:lnTo>
                  <a:lnTo>
                    <a:pt x="64876" y="168539"/>
                  </a:lnTo>
                  <a:lnTo>
                    <a:pt x="0" y="0"/>
                  </a:lnTo>
                  <a:lnTo>
                    <a:pt x="692798" y="224339"/>
                  </a:lnTo>
                  <a:close/>
                </a:path>
              </a:pathLst>
            </a:cu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dirty="0"/>
            </a:p>
          </p:txBody>
        </p:sp>
        <p:sp>
          <p:nvSpPr>
            <p:cNvPr id="25" name="Figura a mano libera: Forma 24" title="triangoli">
              <a:extLst>
                <a:ext uri="{FF2B5EF4-FFF2-40B4-BE49-F238E27FC236}">
                  <a16:creationId xmlns="" xmlns:a16="http://schemas.microsoft.com/office/drawing/2014/main" id="{3DAB5C84-F2AD-47FD-ABEC-6D6626D2B7FF}"/>
                </a:ext>
              </a:extLst>
            </p:cNvPr>
            <p:cNvSpPr/>
            <p:nvPr/>
          </p:nvSpPr>
          <p:spPr>
            <a:xfrm rot="328041">
              <a:off x="9862160" y="1513660"/>
              <a:ext cx="579699" cy="606799"/>
            </a:xfrm>
            <a:custGeom>
              <a:avLst/>
              <a:gdLst>
                <a:gd name="connsiteX0" fmla="*/ 692798 w 692798"/>
                <a:gd name="connsiteY0" fmla="*/ 224339 h 510610"/>
                <a:gd name="connsiteX1" fmla="*/ 308036 w 692798"/>
                <a:gd name="connsiteY1" fmla="*/ 510610 h 510610"/>
                <a:gd name="connsiteX2" fmla="*/ 64876 w 692798"/>
                <a:gd name="connsiteY2" fmla="*/ 168539 h 510610"/>
                <a:gd name="connsiteX3" fmla="*/ 0 w 692798"/>
                <a:gd name="connsiteY3" fmla="*/ 0 h 510610"/>
                <a:gd name="connsiteX4" fmla="*/ 692798 w 692798"/>
                <a:gd name="connsiteY4" fmla="*/ 224339 h 510610"/>
                <a:gd name="connsiteX0" fmla="*/ 692798 w 692798"/>
                <a:gd name="connsiteY0" fmla="*/ 224339 h 510610"/>
                <a:gd name="connsiteX1" fmla="*/ 308036 w 692798"/>
                <a:gd name="connsiteY1" fmla="*/ 510610 h 510610"/>
                <a:gd name="connsiteX2" fmla="*/ 0 w 692798"/>
                <a:gd name="connsiteY2" fmla="*/ 0 h 510610"/>
                <a:gd name="connsiteX3" fmla="*/ 692798 w 692798"/>
                <a:gd name="connsiteY3" fmla="*/ 224339 h 510610"/>
                <a:gd name="connsiteX0" fmla="*/ 487806 w 487806"/>
                <a:gd name="connsiteY0" fmla="*/ 171848 h 510610"/>
                <a:gd name="connsiteX1" fmla="*/ 308036 w 487806"/>
                <a:gd name="connsiteY1" fmla="*/ 510610 h 510610"/>
                <a:gd name="connsiteX2" fmla="*/ 0 w 487806"/>
                <a:gd name="connsiteY2" fmla="*/ 0 h 510610"/>
                <a:gd name="connsiteX3" fmla="*/ 487806 w 487806"/>
                <a:gd name="connsiteY3" fmla="*/ 171848 h 5106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7806" h="510610">
                  <a:moveTo>
                    <a:pt x="487806" y="171848"/>
                  </a:moveTo>
                  <a:lnTo>
                    <a:pt x="308036" y="510610"/>
                  </a:lnTo>
                  <a:lnTo>
                    <a:pt x="0" y="0"/>
                  </a:lnTo>
                  <a:lnTo>
                    <a:pt x="487806" y="171848"/>
                  </a:lnTo>
                  <a:close/>
                </a:path>
              </a:pathLst>
            </a:cu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dirty="0"/>
            </a:p>
          </p:txBody>
        </p:sp>
        <p:sp>
          <p:nvSpPr>
            <p:cNvPr id="26" name="Figura a mano libera: Forma 25" title="triangoli">
              <a:extLst>
                <a:ext uri="{FF2B5EF4-FFF2-40B4-BE49-F238E27FC236}">
                  <a16:creationId xmlns="" xmlns:a16="http://schemas.microsoft.com/office/drawing/2014/main" id="{A4E2ACF8-4066-4DB9-B5D5-E8AA3B152710}"/>
                </a:ext>
              </a:extLst>
            </p:cNvPr>
            <p:cNvSpPr/>
            <p:nvPr/>
          </p:nvSpPr>
          <p:spPr>
            <a:xfrm>
              <a:off x="10639428" y="1814668"/>
              <a:ext cx="316887" cy="233554"/>
            </a:xfrm>
            <a:custGeom>
              <a:avLst/>
              <a:gdLst>
                <a:gd name="connsiteX0" fmla="*/ 692798 w 692798"/>
                <a:gd name="connsiteY0" fmla="*/ 224339 h 510610"/>
                <a:gd name="connsiteX1" fmla="*/ 308036 w 692798"/>
                <a:gd name="connsiteY1" fmla="*/ 510610 h 510610"/>
                <a:gd name="connsiteX2" fmla="*/ 64876 w 692798"/>
                <a:gd name="connsiteY2" fmla="*/ 168539 h 510610"/>
                <a:gd name="connsiteX3" fmla="*/ 0 w 692798"/>
                <a:gd name="connsiteY3" fmla="*/ 0 h 510610"/>
                <a:gd name="connsiteX4" fmla="*/ 692798 w 692798"/>
                <a:gd name="connsiteY4" fmla="*/ 224339 h 510610"/>
                <a:gd name="connsiteX0" fmla="*/ 692798 w 692798"/>
                <a:gd name="connsiteY0" fmla="*/ 224339 h 510610"/>
                <a:gd name="connsiteX1" fmla="*/ 308036 w 692798"/>
                <a:gd name="connsiteY1" fmla="*/ 510610 h 510610"/>
                <a:gd name="connsiteX2" fmla="*/ 0 w 692798"/>
                <a:gd name="connsiteY2" fmla="*/ 0 h 510610"/>
                <a:gd name="connsiteX3" fmla="*/ 692798 w 692798"/>
                <a:gd name="connsiteY3" fmla="*/ 224339 h 5106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2798" h="510610">
                  <a:moveTo>
                    <a:pt x="692798" y="224339"/>
                  </a:moveTo>
                  <a:lnTo>
                    <a:pt x="308036" y="510610"/>
                  </a:lnTo>
                  <a:lnTo>
                    <a:pt x="0" y="0"/>
                  </a:lnTo>
                  <a:lnTo>
                    <a:pt x="692798" y="224339"/>
                  </a:lnTo>
                  <a:close/>
                </a:path>
              </a:pathLst>
            </a:cu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dirty="0"/>
            </a:p>
          </p:txBody>
        </p:sp>
        <p:sp>
          <p:nvSpPr>
            <p:cNvPr id="27" name="Figura a mano libera: Forma 26" title="triangoli">
              <a:extLst>
                <a:ext uri="{FF2B5EF4-FFF2-40B4-BE49-F238E27FC236}">
                  <a16:creationId xmlns="" xmlns:a16="http://schemas.microsoft.com/office/drawing/2014/main" id="{74FCCA2A-37FF-4031-AF2F-A894DBE6EE0E}"/>
                </a:ext>
              </a:extLst>
            </p:cNvPr>
            <p:cNvSpPr/>
            <p:nvPr/>
          </p:nvSpPr>
          <p:spPr>
            <a:xfrm rot="20761418">
              <a:off x="11280262" y="2096947"/>
              <a:ext cx="162256" cy="119587"/>
            </a:xfrm>
            <a:custGeom>
              <a:avLst/>
              <a:gdLst>
                <a:gd name="connsiteX0" fmla="*/ 692798 w 692798"/>
                <a:gd name="connsiteY0" fmla="*/ 224339 h 510610"/>
                <a:gd name="connsiteX1" fmla="*/ 308036 w 692798"/>
                <a:gd name="connsiteY1" fmla="*/ 510610 h 510610"/>
                <a:gd name="connsiteX2" fmla="*/ 64876 w 692798"/>
                <a:gd name="connsiteY2" fmla="*/ 168539 h 510610"/>
                <a:gd name="connsiteX3" fmla="*/ 0 w 692798"/>
                <a:gd name="connsiteY3" fmla="*/ 0 h 510610"/>
                <a:gd name="connsiteX4" fmla="*/ 692798 w 692798"/>
                <a:gd name="connsiteY4" fmla="*/ 224339 h 5106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92798" h="510610">
                  <a:moveTo>
                    <a:pt x="692798" y="224339"/>
                  </a:moveTo>
                  <a:lnTo>
                    <a:pt x="308036" y="510610"/>
                  </a:lnTo>
                  <a:lnTo>
                    <a:pt x="64876" y="168539"/>
                  </a:lnTo>
                  <a:lnTo>
                    <a:pt x="0" y="0"/>
                  </a:lnTo>
                  <a:lnTo>
                    <a:pt x="692798" y="224339"/>
                  </a:lnTo>
                  <a:close/>
                </a:path>
              </a:pathLst>
            </a:cu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dirty="0"/>
            </a:p>
          </p:txBody>
        </p:sp>
        <p:sp>
          <p:nvSpPr>
            <p:cNvPr id="28" name="Figura a mano libera: Forma 27" title="triangoli">
              <a:extLst>
                <a:ext uri="{FF2B5EF4-FFF2-40B4-BE49-F238E27FC236}">
                  <a16:creationId xmlns="" xmlns:a16="http://schemas.microsoft.com/office/drawing/2014/main" id="{5C7D7734-820D-40CE-BBBA-6E6D9452D308}"/>
                </a:ext>
              </a:extLst>
            </p:cNvPr>
            <p:cNvSpPr/>
            <p:nvPr/>
          </p:nvSpPr>
          <p:spPr>
            <a:xfrm rot="1160487">
              <a:off x="10059320" y="2226127"/>
              <a:ext cx="316887" cy="233554"/>
            </a:xfrm>
            <a:custGeom>
              <a:avLst/>
              <a:gdLst>
                <a:gd name="connsiteX0" fmla="*/ 692798 w 692798"/>
                <a:gd name="connsiteY0" fmla="*/ 224339 h 510610"/>
                <a:gd name="connsiteX1" fmla="*/ 308036 w 692798"/>
                <a:gd name="connsiteY1" fmla="*/ 510610 h 510610"/>
                <a:gd name="connsiteX2" fmla="*/ 64876 w 692798"/>
                <a:gd name="connsiteY2" fmla="*/ 168539 h 510610"/>
                <a:gd name="connsiteX3" fmla="*/ 0 w 692798"/>
                <a:gd name="connsiteY3" fmla="*/ 0 h 510610"/>
                <a:gd name="connsiteX4" fmla="*/ 692798 w 692798"/>
                <a:gd name="connsiteY4" fmla="*/ 224339 h 510610"/>
                <a:gd name="connsiteX0" fmla="*/ 692798 w 692798"/>
                <a:gd name="connsiteY0" fmla="*/ 224339 h 510610"/>
                <a:gd name="connsiteX1" fmla="*/ 308036 w 692798"/>
                <a:gd name="connsiteY1" fmla="*/ 510610 h 510610"/>
                <a:gd name="connsiteX2" fmla="*/ 0 w 692798"/>
                <a:gd name="connsiteY2" fmla="*/ 0 h 510610"/>
                <a:gd name="connsiteX3" fmla="*/ 692798 w 692798"/>
                <a:gd name="connsiteY3" fmla="*/ 224339 h 5106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2798" h="510610">
                  <a:moveTo>
                    <a:pt x="692798" y="224339"/>
                  </a:moveTo>
                  <a:lnTo>
                    <a:pt x="308036" y="510610"/>
                  </a:lnTo>
                  <a:lnTo>
                    <a:pt x="0" y="0"/>
                  </a:lnTo>
                  <a:lnTo>
                    <a:pt x="692798" y="224339"/>
                  </a:lnTo>
                  <a:close/>
                </a:path>
              </a:pathLst>
            </a:cu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dirty="0"/>
            </a:p>
          </p:txBody>
        </p:sp>
        <p:sp>
          <p:nvSpPr>
            <p:cNvPr id="29" name="Figura a mano libera: Forma 28" title="triangoli">
              <a:extLst>
                <a:ext uri="{FF2B5EF4-FFF2-40B4-BE49-F238E27FC236}">
                  <a16:creationId xmlns="" xmlns:a16="http://schemas.microsoft.com/office/drawing/2014/main" id="{5BCE508A-E107-4075-9976-73D3ED8272C2}"/>
                </a:ext>
              </a:extLst>
            </p:cNvPr>
            <p:cNvSpPr/>
            <p:nvPr/>
          </p:nvSpPr>
          <p:spPr>
            <a:xfrm rot="803026">
              <a:off x="11353765" y="2627540"/>
              <a:ext cx="162256" cy="119587"/>
            </a:xfrm>
            <a:custGeom>
              <a:avLst/>
              <a:gdLst>
                <a:gd name="connsiteX0" fmla="*/ 692798 w 692798"/>
                <a:gd name="connsiteY0" fmla="*/ 224339 h 510610"/>
                <a:gd name="connsiteX1" fmla="*/ 308036 w 692798"/>
                <a:gd name="connsiteY1" fmla="*/ 510610 h 510610"/>
                <a:gd name="connsiteX2" fmla="*/ 64876 w 692798"/>
                <a:gd name="connsiteY2" fmla="*/ 168539 h 510610"/>
                <a:gd name="connsiteX3" fmla="*/ 0 w 692798"/>
                <a:gd name="connsiteY3" fmla="*/ 0 h 510610"/>
                <a:gd name="connsiteX4" fmla="*/ 692798 w 692798"/>
                <a:gd name="connsiteY4" fmla="*/ 224339 h 5106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92798" h="510610">
                  <a:moveTo>
                    <a:pt x="692798" y="224339"/>
                  </a:moveTo>
                  <a:lnTo>
                    <a:pt x="308036" y="510610"/>
                  </a:lnTo>
                  <a:lnTo>
                    <a:pt x="64876" y="168539"/>
                  </a:lnTo>
                  <a:lnTo>
                    <a:pt x="0" y="0"/>
                  </a:lnTo>
                  <a:lnTo>
                    <a:pt x="692798" y="224339"/>
                  </a:lnTo>
                  <a:close/>
                </a:path>
              </a:pathLst>
            </a:cu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dirty="0"/>
            </a:p>
          </p:txBody>
        </p:sp>
      </p:grpSp>
      <p:sp>
        <p:nvSpPr>
          <p:cNvPr id="4" name="Segnaposto numero diapositiva 3">
            <a:extLst>
              <a:ext uri="{FF2B5EF4-FFF2-40B4-BE49-F238E27FC236}">
                <a16:creationId xmlns="" xmlns:a16="http://schemas.microsoft.com/office/drawing/2014/main" id="{1DAF16E1-87DB-4920-A90B-23E1C72DDC7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/>
              <a:t>2</a:t>
            </a:fld>
            <a:endParaRPr lang="it-IT" dirty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819" y="1022742"/>
            <a:ext cx="3912362" cy="2033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5754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9CB1D87D-E475-451A-B36C-E4A4F63609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431" y="75810"/>
            <a:ext cx="8852564" cy="738393"/>
          </a:xfrm>
        </p:spPr>
        <p:txBody>
          <a:bodyPr rtlCol="0"/>
          <a:lstStyle/>
          <a:p>
            <a:pPr rtl="0"/>
            <a:r>
              <a:rPr lang="it-IT" sz="2400" i="1" dirty="0">
                <a:ea typeface="+mn-ea"/>
                <a:cs typeface="+mn-cs"/>
              </a:rPr>
              <a:t>Attuazione interventi dell’Organismo Intermedio ARPAL Umbria</a:t>
            </a:r>
            <a:endParaRPr lang="it-IT" sz="240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="" xmlns:a16="http://schemas.microsoft.com/office/drawing/2014/main" id="{1DAF16E1-87DB-4920-A90B-23E1C72DDC7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3</a:t>
            </a:fld>
            <a:endParaRPr lang="it-IT" dirty="0"/>
          </a:p>
        </p:txBody>
      </p:sp>
      <p:pic>
        <p:nvPicPr>
          <p:cNvPr id="43" name="Immagine 4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7090" y="525308"/>
            <a:ext cx="2473772" cy="344429"/>
          </a:xfrm>
          <a:prstGeom prst="rect">
            <a:avLst/>
          </a:prstGeom>
        </p:spPr>
      </p:pic>
      <p:sp>
        <p:nvSpPr>
          <p:cNvPr id="7" name="Rettangolo 6">
            <a:extLst>
              <a:ext uri="{FF2B5EF4-FFF2-40B4-BE49-F238E27FC236}">
                <a16:creationId xmlns="" xmlns:a16="http://schemas.microsoft.com/office/drawing/2014/main" id="{A65ADD2E-A689-4585-8E8A-7ED87F818D10}"/>
              </a:ext>
            </a:extLst>
          </p:cNvPr>
          <p:cNvSpPr/>
          <p:nvPr/>
        </p:nvSpPr>
        <p:spPr>
          <a:xfrm>
            <a:off x="1203649" y="1768931"/>
            <a:ext cx="60648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          ARPAL UMBRIA è responsabile dell'attuazione di:</a:t>
            </a:r>
          </a:p>
        </p:txBody>
      </p:sp>
      <p:sp>
        <p:nvSpPr>
          <p:cNvPr id="10" name="Rettangolo 9">
            <a:extLst>
              <a:ext uri="{FF2B5EF4-FFF2-40B4-BE49-F238E27FC236}">
                <a16:creationId xmlns="" xmlns:a16="http://schemas.microsoft.com/office/drawing/2014/main" id="{0995441E-26FD-4D1D-98C9-570544723E02}"/>
              </a:ext>
            </a:extLst>
          </p:cNvPr>
          <p:cNvSpPr/>
          <p:nvPr/>
        </p:nvSpPr>
        <p:spPr>
          <a:xfrm>
            <a:off x="5682343" y="2305403"/>
            <a:ext cx="6246026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lang="it-IT" sz="17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ATTIVITA' IN QUALITA' DI ORGANISMO INTERMEDIO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</a:pPr>
            <a:r>
              <a:rPr lang="it-IT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euro 48.161.914,39</a:t>
            </a:r>
          </a:p>
          <a:p>
            <a:pPr marL="0" marR="0" lvl="0" indent="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di cui </a:t>
            </a:r>
            <a:r>
              <a:rPr lang="it-IT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Asse 1 euro 28.399.578,00</a:t>
            </a:r>
          </a:p>
        </p:txBody>
      </p:sp>
      <p:sp>
        <p:nvSpPr>
          <p:cNvPr id="11" name="Rectangle 1">
            <a:extLst>
              <a:ext uri="{FF2B5EF4-FFF2-40B4-BE49-F238E27FC236}">
                <a16:creationId xmlns="" xmlns:a16="http://schemas.microsoft.com/office/drawing/2014/main" id="{998CB605-5EF2-44EA-8FBC-5F93CC10DC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3771" y="2259493"/>
            <a:ext cx="4802662" cy="969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lang="it-IT" sz="17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ATTIVITA' REGIONALI IN AVVALIMENTO </a:t>
            </a:r>
            <a:endParaRPr kumimoji="0" lang="it-IT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Calibri,Bold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lang="it-IT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euro 57.297.832,84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di cui </a:t>
            </a:r>
            <a:r>
              <a:rPr lang="it-IT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Asse 1 euro 39.664.128,23</a:t>
            </a:r>
            <a:r>
              <a:rPr lang="it-IT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	</a:t>
            </a:r>
          </a:p>
        </p:txBody>
      </p:sp>
      <p:graphicFrame>
        <p:nvGraphicFramePr>
          <p:cNvPr id="12" name="Tabella 11">
            <a:extLst>
              <a:ext uri="{FF2B5EF4-FFF2-40B4-BE49-F238E27FC236}">
                <a16:creationId xmlns="" xmlns:a16="http://schemas.microsoft.com/office/drawing/2014/main" id="{07F8BC78-155D-4073-8D87-7B088960D0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504354"/>
              </p:ext>
            </p:extLst>
          </p:nvPr>
        </p:nvGraphicFramePr>
        <p:xfrm>
          <a:off x="688769" y="3532971"/>
          <a:ext cx="10699667" cy="2934708"/>
        </p:xfrm>
        <a:graphic>
          <a:graphicData uri="http://schemas.openxmlformats.org/drawingml/2006/table">
            <a:tbl>
              <a:tblPr/>
              <a:tblGrid>
                <a:gridCol w="242671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36216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06389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90513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94176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68469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Stanziamento Asse 1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Indice di realizzazione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0640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it-IT" sz="1600" dirty="0">
                        <a:latin typeface="Calibri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% impegni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% DDR totali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di cui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% DDR controllate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75875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0" kern="120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Avvalimento</a:t>
                      </a:r>
                      <a:endParaRPr lang="it-IT" sz="1600" b="0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39.664.128,23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98,5%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86,7%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94,6%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21353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Organismo Intermedio 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extra Covid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18.399.578,00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72,1%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26,6%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91,4%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21353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Organismo Intermedio Covid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 10.000.000,00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0,00%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0,00%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0,00%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758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Totale 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68.063.706,23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600" b="0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600" b="0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600" b="0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5" name="Rettangolo 14">
            <a:extLst>
              <a:ext uri="{FF2B5EF4-FFF2-40B4-BE49-F238E27FC236}">
                <a16:creationId xmlns="" xmlns:a16="http://schemas.microsoft.com/office/drawing/2014/main" id="{99AAFA08-C009-45B6-9373-A036D231EE74}"/>
              </a:ext>
            </a:extLst>
          </p:cNvPr>
          <p:cNvSpPr/>
          <p:nvPr/>
        </p:nvSpPr>
        <p:spPr>
          <a:xfrm>
            <a:off x="230950" y="889954"/>
            <a:ext cx="7037597" cy="429380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180975" algn="l"/>
              </a:tabLst>
            </a:pPr>
            <a:r>
              <a:rPr lang="it-IT" sz="2000" b="1" dirty="0">
                <a:latin typeface="+mj-lt"/>
              </a:rPr>
              <a:t>    STATO AVANZAMENTO ATTIVITA' ARPAL UMBRIA </a:t>
            </a:r>
          </a:p>
        </p:txBody>
      </p:sp>
      <p:sp>
        <p:nvSpPr>
          <p:cNvPr id="16" name="Rettangolo 15">
            <a:extLst>
              <a:ext uri="{FF2B5EF4-FFF2-40B4-BE49-F238E27FC236}">
                <a16:creationId xmlns="" xmlns:a16="http://schemas.microsoft.com/office/drawing/2014/main" id="{6903E52C-62C6-4C01-B6CB-CC242C17A8D6}"/>
              </a:ext>
            </a:extLst>
          </p:cNvPr>
          <p:cNvSpPr/>
          <p:nvPr/>
        </p:nvSpPr>
        <p:spPr>
          <a:xfrm>
            <a:off x="513183" y="1319334"/>
            <a:ext cx="6755364" cy="42938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lang="it-IT" sz="2000" b="1" dirty="0">
                <a:latin typeface="+mj-lt"/>
              </a:rPr>
              <a:t>                           </a:t>
            </a:r>
            <a:r>
              <a:rPr lang="it-IT" b="1" dirty="0">
                <a:latin typeface="+mj-lt"/>
              </a:rPr>
              <a:t>ASSE 1 - OCCUPAZIONE</a:t>
            </a:r>
          </a:p>
        </p:txBody>
      </p:sp>
    </p:spTree>
    <p:extLst>
      <p:ext uri="{BB962C8B-B14F-4D97-AF65-F5344CB8AC3E}">
        <p14:creationId xmlns:p14="http://schemas.microsoft.com/office/powerpoint/2010/main" val="738865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="" xmlns:a16="http://schemas.microsoft.com/office/drawing/2014/main" id="{1DAF16E1-87DB-4920-A90B-23E1C72DDC7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4</a:t>
            </a:fld>
            <a:endParaRPr lang="it-IT" dirty="0"/>
          </a:p>
        </p:txBody>
      </p:sp>
      <p:pic>
        <p:nvPicPr>
          <p:cNvPr id="43" name="Immagine 4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7090" y="525308"/>
            <a:ext cx="2473772" cy="344429"/>
          </a:xfrm>
          <a:prstGeom prst="rect">
            <a:avLst/>
          </a:prstGeom>
        </p:spPr>
      </p:pic>
      <p:sp>
        <p:nvSpPr>
          <p:cNvPr id="10" name="Rettangolo 9">
            <a:extLst>
              <a:ext uri="{FF2B5EF4-FFF2-40B4-BE49-F238E27FC236}">
                <a16:creationId xmlns="" xmlns:a16="http://schemas.microsoft.com/office/drawing/2014/main" id="{0995441E-26FD-4D1D-98C9-570544723E02}"/>
              </a:ext>
            </a:extLst>
          </p:cNvPr>
          <p:cNvSpPr/>
          <p:nvPr/>
        </p:nvSpPr>
        <p:spPr>
          <a:xfrm>
            <a:off x="5598368" y="2264884"/>
            <a:ext cx="6285438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lang="it-IT" sz="17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ATTIVITA' IN QUALITA' DI ORGANISMO INTERMEDIO</a:t>
            </a:r>
            <a:endParaRPr lang="it-IT" sz="1600" dirty="0">
              <a:latin typeface="Calibri" pitchFamily="34" charset="0"/>
              <a:ea typeface="Calibri" pitchFamily="34" charset="0"/>
              <a:cs typeface="Calibri,Bold"/>
            </a:endParaRPr>
          </a:p>
          <a:p>
            <a:pPr marL="0" marR="0" lvl="0" indent="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lang="it-IT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euro 48.161.914,39</a:t>
            </a:r>
          </a:p>
          <a:p>
            <a:pPr marL="0" marR="0" lvl="0" indent="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lang="it-IT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di cui Asse 2 euro 4.195.200,00</a:t>
            </a:r>
          </a:p>
        </p:txBody>
      </p:sp>
      <p:sp>
        <p:nvSpPr>
          <p:cNvPr id="11" name="Rectangle 1">
            <a:extLst>
              <a:ext uri="{FF2B5EF4-FFF2-40B4-BE49-F238E27FC236}">
                <a16:creationId xmlns="" xmlns:a16="http://schemas.microsoft.com/office/drawing/2014/main" id="{998CB605-5EF2-44EA-8FBC-5F93CC10DC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054" y="2311954"/>
            <a:ext cx="5025354" cy="938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lang="it-IT" sz="17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ATTIVITA' REGIONALI IN AVVALIMENTO</a:t>
            </a:r>
            <a:r>
              <a:rPr lang="it-IT" sz="17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endParaRPr lang="it-IT" sz="16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lang="it-IT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euro 57.297.832,84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lang="it-IT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     di cui Asse 2 euro 0,00</a:t>
            </a:r>
            <a:r>
              <a:rPr lang="it-IT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	</a:t>
            </a:r>
          </a:p>
        </p:txBody>
      </p:sp>
      <p:graphicFrame>
        <p:nvGraphicFramePr>
          <p:cNvPr id="12" name="Tabella 11">
            <a:extLst>
              <a:ext uri="{FF2B5EF4-FFF2-40B4-BE49-F238E27FC236}">
                <a16:creationId xmlns="" xmlns:a16="http://schemas.microsoft.com/office/drawing/2014/main" id="{07F8BC78-155D-4073-8D87-7B088960D0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6838857"/>
              </p:ext>
            </p:extLst>
          </p:nvPr>
        </p:nvGraphicFramePr>
        <p:xfrm>
          <a:off x="488644" y="3561366"/>
          <a:ext cx="11223726" cy="3002018"/>
        </p:xfrm>
        <a:graphic>
          <a:graphicData uri="http://schemas.openxmlformats.org/drawingml/2006/table">
            <a:tbl>
              <a:tblPr/>
              <a:tblGrid>
                <a:gridCol w="255725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38310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96147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96147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360423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68469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Stanziamento Asse 2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Indice di realizzazione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0640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it-IT" sz="1800" b="1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% impegni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% DDR totali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di cui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% DDR controllate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758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0" kern="120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Avvalimento</a:t>
                      </a:r>
                      <a:endParaRPr lang="it-IT" sz="1600" b="0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----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----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----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213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Organismo Intermedio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extra Covid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----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----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----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213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Organismo Intermedio Covid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 4.195.200,00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95,3%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758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Totale 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4.195.200,00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600" b="0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600" b="0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600" b="0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4" name="Rettangolo 13">
            <a:extLst>
              <a:ext uri="{FF2B5EF4-FFF2-40B4-BE49-F238E27FC236}">
                <a16:creationId xmlns="" xmlns:a16="http://schemas.microsoft.com/office/drawing/2014/main" id="{3C169599-E3F6-417F-8D9C-595309D46378}"/>
              </a:ext>
            </a:extLst>
          </p:cNvPr>
          <p:cNvSpPr/>
          <p:nvPr/>
        </p:nvSpPr>
        <p:spPr>
          <a:xfrm>
            <a:off x="230949" y="896248"/>
            <a:ext cx="7037597" cy="429380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180975" algn="l"/>
              </a:tabLst>
            </a:pPr>
            <a:r>
              <a:rPr lang="it-IT" sz="2000" b="1" dirty="0">
                <a:latin typeface="+mj-lt"/>
              </a:rPr>
              <a:t>    STATO AVANZAMENTO ATTIVITA' ARPAL UMBRIA </a:t>
            </a:r>
          </a:p>
        </p:txBody>
      </p:sp>
      <p:sp>
        <p:nvSpPr>
          <p:cNvPr id="15" name="Rettangolo 14">
            <a:extLst>
              <a:ext uri="{FF2B5EF4-FFF2-40B4-BE49-F238E27FC236}">
                <a16:creationId xmlns="" xmlns:a16="http://schemas.microsoft.com/office/drawing/2014/main" id="{3206DB90-9272-4AA3-BD5F-A46DFE6BDC4D}"/>
              </a:ext>
            </a:extLst>
          </p:cNvPr>
          <p:cNvSpPr/>
          <p:nvPr/>
        </p:nvSpPr>
        <p:spPr>
          <a:xfrm>
            <a:off x="433053" y="1324853"/>
            <a:ext cx="6835493" cy="42938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</a:pPr>
            <a:endParaRPr lang="it-IT" sz="2000" b="1" dirty="0">
              <a:latin typeface="+mj-lt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</a:pPr>
            <a:r>
              <a:rPr lang="it-IT" b="1" dirty="0">
                <a:latin typeface="+mj-lt"/>
              </a:rPr>
              <a:t>ASSE 2 – INCLUSIONE SOCIALE E LOTTA ALLA POVERTA’</a:t>
            </a:r>
            <a:endParaRPr lang="it-IT" b="1" dirty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endParaRPr lang="it-IT" sz="2000" b="1" dirty="0">
              <a:latin typeface="+mj-lt"/>
            </a:endParaRPr>
          </a:p>
        </p:txBody>
      </p:sp>
      <p:sp>
        <p:nvSpPr>
          <p:cNvPr id="16" name="Rettangolo 15">
            <a:extLst>
              <a:ext uri="{FF2B5EF4-FFF2-40B4-BE49-F238E27FC236}">
                <a16:creationId xmlns="" xmlns:a16="http://schemas.microsoft.com/office/drawing/2014/main" id="{8912B4E0-7E68-494F-9095-58B1B023D535}"/>
              </a:ext>
            </a:extLst>
          </p:cNvPr>
          <p:cNvSpPr/>
          <p:nvPr/>
        </p:nvSpPr>
        <p:spPr>
          <a:xfrm>
            <a:off x="1203648" y="1749415"/>
            <a:ext cx="60648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          ARPAL UMBRIA è responsabile dell'attuazione di:</a:t>
            </a:r>
          </a:p>
        </p:txBody>
      </p:sp>
      <p:sp>
        <p:nvSpPr>
          <p:cNvPr id="17" name="Titolo 1">
            <a:extLst>
              <a:ext uri="{FF2B5EF4-FFF2-40B4-BE49-F238E27FC236}">
                <a16:creationId xmlns="" xmlns:a16="http://schemas.microsoft.com/office/drawing/2014/main" id="{C92C84A5-8B57-4272-B0E3-6E3C249D0801}"/>
              </a:ext>
            </a:extLst>
          </p:cNvPr>
          <p:cNvSpPr txBox="1">
            <a:spLocks/>
          </p:cNvSpPr>
          <p:nvPr/>
        </p:nvSpPr>
        <p:spPr>
          <a:xfrm>
            <a:off x="101431" y="75810"/>
            <a:ext cx="8852564" cy="738393"/>
          </a:xfrm>
          <a:prstGeom prst="rect">
            <a:avLst/>
          </a:prstGeom>
          <a:solidFill>
            <a:schemeClr val="tx1"/>
          </a:solidFill>
        </p:spPr>
        <p:txBody>
          <a:bodyPr vert="horz" lIns="288000" tIns="0" rIns="432000" bIns="144000" rtlCol="0" anchor="b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spc="-15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400" i="1" dirty="0">
                <a:ea typeface="+mn-ea"/>
                <a:cs typeface="+mn-cs"/>
              </a:rPr>
              <a:t>Attuazione interventi dell’Organismo Intermedio ARPAL Umbria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5590366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="" xmlns:a16="http://schemas.microsoft.com/office/drawing/2014/main" id="{1DAF16E1-87DB-4920-A90B-23E1C72DDC7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5</a:t>
            </a:fld>
            <a:endParaRPr lang="it-IT" dirty="0"/>
          </a:p>
        </p:txBody>
      </p:sp>
      <p:pic>
        <p:nvPicPr>
          <p:cNvPr id="43" name="Immagine 4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7090" y="525308"/>
            <a:ext cx="2473772" cy="344429"/>
          </a:xfrm>
          <a:prstGeom prst="rect">
            <a:avLst/>
          </a:prstGeom>
        </p:spPr>
      </p:pic>
      <p:sp>
        <p:nvSpPr>
          <p:cNvPr id="10" name="Rettangolo 9">
            <a:extLst>
              <a:ext uri="{FF2B5EF4-FFF2-40B4-BE49-F238E27FC236}">
                <a16:creationId xmlns="" xmlns:a16="http://schemas.microsoft.com/office/drawing/2014/main" id="{0995441E-26FD-4D1D-98C9-570544723E02}"/>
              </a:ext>
            </a:extLst>
          </p:cNvPr>
          <p:cNvSpPr/>
          <p:nvPr/>
        </p:nvSpPr>
        <p:spPr>
          <a:xfrm>
            <a:off x="5278903" y="2225801"/>
            <a:ext cx="6217465" cy="10272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lang="it-IT" sz="17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ATTIVITA' IN QUALITA' DI ORGANISMO INTERMEDIO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lang="it-IT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euro 48.161.914,39</a:t>
            </a: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lang="it-IT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di cui Asse 3 euro 15.149.136,39</a:t>
            </a:r>
          </a:p>
        </p:txBody>
      </p:sp>
      <p:sp>
        <p:nvSpPr>
          <p:cNvPr id="11" name="Rectangle 1">
            <a:extLst>
              <a:ext uri="{FF2B5EF4-FFF2-40B4-BE49-F238E27FC236}">
                <a16:creationId xmlns="" xmlns:a16="http://schemas.microsoft.com/office/drawing/2014/main" id="{998CB605-5EF2-44EA-8FBC-5F93CC10DC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644" y="2250400"/>
            <a:ext cx="4788750" cy="1061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lang="it-IT" sz="17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ATTIVITA' REGIONALI IN AVVALIMENTO </a:t>
            </a:r>
            <a:r>
              <a:rPr kumimoji="0" lang="it-IT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,Bold"/>
              </a:rPr>
              <a:t>	</a:t>
            </a:r>
            <a:r>
              <a:rPr lang="it-IT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euro 57.297.832,84 </a:t>
            </a:r>
            <a:r>
              <a:rPr lang="it-IT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	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lang="it-IT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di cui Asse 3 euro 17.633.704,61</a:t>
            </a:r>
            <a:r>
              <a:rPr kumimoji="0" lang="it-IT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,Bold"/>
              </a:rPr>
              <a:t>	</a:t>
            </a:r>
            <a:endParaRPr kumimoji="0" lang="it-IT" sz="2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Tabella 11">
            <a:extLst>
              <a:ext uri="{FF2B5EF4-FFF2-40B4-BE49-F238E27FC236}">
                <a16:creationId xmlns="" xmlns:a16="http://schemas.microsoft.com/office/drawing/2014/main" id="{07F8BC78-155D-4073-8D87-7B088960D0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8614775"/>
              </p:ext>
            </p:extLst>
          </p:nvPr>
        </p:nvGraphicFramePr>
        <p:xfrm>
          <a:off x="888275" y="3532971"/>
          <a:ext cx="10276114" cy="2934708"/>
        </p:xfrm>
        <a:graphic>
          <a:graphicData uri="http://schemas.openxmlformats.org/drawingml/2006/table">
            <a:tbl>
              <a:tblPr/>
              <a:tblGrid>
                <a:gridCol w="238237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22013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82734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82734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018929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68469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Stanziamento Asse 3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Indice di realizzazione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0640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it-IT" sz="1600" b="0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% impegni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% DDR totali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di cui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% DDR controllate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758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0" kern="120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Avvalimento</a:t>
                      </a:r>
                      <a:endParaRPr lang="it-IT" sz="1600" b="0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17.633.704,61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99,8%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95,2%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93,8%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213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Organismo Intermedio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extra Covid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12.601.864,00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50,2%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16,8%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43,1%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213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Organismo Intermedio Covid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 2.547.272,39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758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Totale 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32.782.841,00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600" b="0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600" b="0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600" b="0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5" name="Rettangolo 14">
            <a:extLst>
              <a:ext uri="{FF2B5EF4-FFF2-40B4-BE49-F238E27FC236}">
                <a16:creationId xmlns="" xmlns:a16="http://schemas.microsoft.com/office/drawing/2014/main" id="{6512731B-EB33-49AD-859B-E6B7DDD635CE}"/>
              </a:ext>
            </a:extLst>
          </p:cNvPr>
          <p:cNvSpPr/>
          <p:nvPr/>
        </p:nvSpPr>
        <p:spPr>
          <a:xfrm>
            <a:off x="240280" y="904657"/>
            <a:ext cx="7037597" cy="429380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180975" algn="l"/>
              </a:tabLst>
            </a:pPr>
            <a:r>
              <a:rPr lang="it-IT" sz="2000" b="1" dirty="0">
                <a:latin typeface="+mj-lt"/>
              </a:rPr>
              <a:t>    STATO AVANZAMENTO ATTIVITA' ARPAL UMBRIA </a:t>
            </a:r>
          </a:p>
        </p:txBody>
      </p:sp>
      <p:sp>
        <p:nvSpPr>
          <p:cNvPr id="16" name="Rettangolo 15">
            <a:extLst>
              <a:ext uri="{FF2B5EF4-FFF2-40B4-BE49-F238E27FC236}">
                <a16:creationId xmlns="" xmlns:a16="http://schemas.microsoft.com/office/drawing/2014/main" id="{4B7E99F9-A466-4503-B31A-C0353FD76E32}"/>
              </a:ext>
            </a:extLst>
          </p:cNvPr>
          <p:cNvSpPr/>
          <p:nvPr/>
        </p:nvSpPr>
        <p:spPr>
          <a:xfrm>
            <a:off x="1026367" y="1312036"/>
            <a:ext cx="6251510" cy="42938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</a:pPr>
            <a:endParaRPr lang="it-IT" sz="2000" b="1" dirty="0">
              <a:latin typeface="+mj-lt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</a:pPr>
            <a:r>
              <a:rPr lang="it-IT" b="1" dirty="0">
                <a:latin typeface="+mj-lt"/>
              </a:rPr>
              <a:t>              ASSE 3 – ISTRUZIONE E FORMAZIONE</a:t>
            </a:r>
            <a:endParaRPr lang="it-IT" b="1" dirty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endParaRPr lang="it-IT" sz="2000" b="1" dirty="0">
              <a:latin typeface="+mj-lt"/>
            </a:endParaRPr>
          </a:p>
        </p:txBody>
      </p:sp>
      <p:sp>
        <p:nvSpPr>
          <p:cNvPr id="17" name="Rettangolo 16">
            <a:extLst>
              <a:ext uri="{FF2B5EF4-FFF2-40B4-BE49-F238E27FC236}">
                <a16:creationId xmlns="" xmlns:a16="http://schemas.microsoft.com/office/drawing/2014/main" id="{14D6C55B-E0E3-4F0E-9072-3D775679A7D1}"/>
              </a:ext>
            </a:extLst>
          </p:cNvPr>
          <p:cNvSpPr/>
          <p:nvPr/>
        </p:nvSpPr>
        <p:spPr>
          <a:xfrm>
            <a:off x="1212979" y="1741416"/>
            <a:ext cx="60648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          ARPAL UMBRIA è responsabile dell'attuazione di:</a:t>
            </a:r>
          </a:p>
        </p:txBody>
      </p:sp>
      <p:sp>
        <p:nvSpPr>
          <p:cNvPr id="18" name="Titolo 1">
            <a:extLst>
              <a:ext uri="{FF2B5EF4-FFF2-40B4-BE49-F238E27FC236}">
                <a16:creationId xmlns="" xmlns:a16="http://schemas.microsoft.com/office/drawing/2014/main" id="{2F7ACBB4-0750-452B-91B4-11819E167A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431" y="75810"/>
            <a:ext cx="8852564" cy="738393"/>
          </a:xfrm>
        </p:spPr>
        <p:txBody>
          <a:bodyPr rtlCol="0"/>
          <a:lstStyle/>
          <a:p>
            <a:pPr rtl="0"/>
            <a:r>
              <a:rPr lang="it-IT" sz="2400" i="1" dirty="0">
                <a:ea typeface="+mn-ea"/>
                <a:cs typeface="+mn-cs"/>
              </a:rPr>
              <a:t>Attuazione interventi dell’Organismo Intermedio ARPAL Umbria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6663585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testo 7">
            <a:extLst>
              <a:ext uri="{FF2B5EF4-FFF2-40B4-BE49-F238E27FC236}">
                <a16:creationId xmlns="" xmlns:a16="http://schemas.microsoft.com/office/drawing/2014/main" id="{E6971D8C-ECC5-4EDD-AC10-DDF4CA7E9DC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51787" y="2754291"/>
            <a:ext cx="2495671" cy="1756600"/>
          </a:xfrm>
        </p:spPr>
        <p:txBody>
          <a:bodyPr rtlCol="0"/>
          <a:lstStyle/>
          <a:p>
            <a:pPr rtl="0">
              <a:spcBef>
                <a:spcPts val="600"/>
              </a:spcBef>
            </a:pPr>
            <a:r>
              <a:rPr lang="it-IT" sz="2000" dirty="0">
                <a:solidFill>
                  <a:srgbClr val="A02462"/>
                </a:solidFill>
              </a:rPr>
              <a:t>Potenziamento Avviso Reimpiego</a:t>
            </a:r>
            <a:r>
              <a:rPr lang="it-IT" sz="1400" dirty="0">
                <a:solidFill>
                  <a:srgbClr val="A02462"/>
                </a:solidFill>
              </a:rPr>
              <a:t/>
            </a:r>
            <a:br>
              <a:rPr lang="it-IT" sz="1400" dirty="0">
                <a:solidFill>
                  <a:srgbClr val="A02462"/>
                </a:solidFill>
              </a:rPr>
            </a:br>
            <a:endParaRPr lang="it-IT" sz="1400" dirty="0">
              <a:solidFill>
                <a:srgbClr val="A02462"/>
              </a:solidFill>
            </a:endParaRPr>
          </a:p>
          <a:p>
            <a:pPr rtl="0">
              <a:spcBef>
                <a:spcPts val="0"/>
              </a:spcBef>
            </a:pPr>
            <a:r>
              <a:rPr lang="it-IT" sz="1400" b="0" dirty="0"/>
              <a:t>quale strumento di inserimento e reinserimento occupazionale post emergenza</a:t>
            </a:r>
          </a:p>
          <a:p>
            <a:pPr rtl="0">
              <a:spcBef>
                <a:spcPts val="0"/>
              </a:spcBef>
            </a:pPr>
            <a:endParaRPr lang="it-IT" dirty="0"/>
          </a:p>
        </p:txBody>
      </p:sp>
      <p:sp>
        <p:nvSpPr>
          <p:cNvPr id="13" name="Segnaposto testo 12">
            <a:extLst>
              <a:ext uri="{FF2B5EF4-FFF2-40B4-BE49-F238E27FC236}">
                <a16:creationId xmlns="" xmlns:a16="http://schemas.microsoft.com/office/drawing/2014/main" id="{A6B0E616-411B-4401-BC87-821D72B9D61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53036" y="2019449"/>
            <a:ext cx="2160000" cy="676168"/>
          </a:xfrm>
        </p:spPr>
        <p:txBody>
          <a:bodyPr rtlCol="0"/>
          <a:lstStyle/>
          <a:p>
            <a:pPr lvl="0"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1800" b="1" dirty="0">
                <a:latin typeface="+mj-lt"/>
                <a:sym typeface="Calibri"/>
              </a:rPr>
              <a:t>ASSE  1 – PI 8.1</a:t>
            </a:r>
          </a:p>
          <a:p>
            <a:pPr lvl="0"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1800" b="1" dirty="0">
                <a:latin typeface="+mj-lt"/>
                <a:sym typeface="Calibri"/>
              </a:rPr>
              <a:t>€ 10.000.000,00</a:t>
            </a:r>
          </a:p>
        </p:txBody>
      </p:sp>
      <p:cxnSp>
        <p:nvCxnSpPr>
          <p:cNvPr id="75" name="Connettore diritto 74" descr="Prima linea di divisione nella diapositiva">
            <a:extLst>
              <a:ext uri="{FF2B5EF4-FFF2-40B4-BE49-F238E27FC236}">
                <a16:creationId xmlns="" xmlns:a16="http://schemas.microsoft.com/office/drawing/2014/main" id="{1D5BA55A-3253-4F3B-A32A-5A12ECE65A5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591800" y="1993978"/>
            <a:ext cx="0" cy="1487495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egnaposto testo 8">
            <a:extLst>
              <a:ext uri="{FF2B5EF4-FFF2-40B4-BE49-F238E27FC236}">
                <a16:creationId xmlns="" xmlns:a16="http://schemas.microsoft.com/office/drawing/2014/main" id="{A6E9F776-E542-4D93-851A-A3A10F6D2A7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159436" y="2821976"/>
            <a:ext cx="2551427" cy="1755349"/>
          </a:xfrm>
        </p:spPr>
        <p:txBody>
          <a:bodyPr rtlCol="0"/>
          <a:lstStyle/>
          <a:p>
            <a:pPr rtl="0">
              <a:spcBef>
                <a:spcPts val="0"/>
              </a:spcBef>
            </a:pPr>
            <a:r>
              <a:rPr lang="it-IT" sz="2000" dirty="0">
                <a:solidFill>
                  <a:srgbClr val="A02462"/>
                </a:solidFill>
              </a:rPr>
              <a:t>Una-tantum </a:t>
            </a:r>
            <a:endParaRPr lang="it-IT" sz="1000" dirty="0">
              <a:solidFill>
                <a:srgbClr val="A02462"/>
              </a:solidFill>
            </a:endParaRPr>
          </a:p>
          <a:p>
            <a:pPr rtl="0">
              <a:spcBef>
                <a:spcPts val="0"/>
              </a:spcBef>
            </a:pPr>
            <a:endParaRPr lang="it-IT" sz="2000" dirty="0">
              <a:solidFill>
                <a:srgbClr val="A02462"/>
              </a:solidFill>
            </a:endParaRPr>
          </a:p>
          <a:p>
            <a:pPr rtl="0">
              <a:spcBef>
                <a:spcPts val="0"/>
              </a:spcBef>
            </a:pPr>
            <a:endParaRPr lang="it-IT" sz="500" b="0" dirty="0"/>
          </a:p>
          <a:p>
            <a:pPr rtl="0">
              <a:spcBef>
                <a:spcPts val="0"/>
              </a:spcBef>
            </a:pPr>
            <a:r>
              <a:rPr lang="it-IT" sz="1400" b="0" dirty="0"/>
              <a:t>sostegno economico per lavoratori autonomi</a:t>
            </a:r>
          </a:p>
          <a:p>
            <a:pPr rtl="0">
              <a:spcBef>
                <a:spcPts val="0"/>
              </a:spcBef>
            </a:pPr>
            <a:r>
              <a:rPr lang="it-IT" sz="1400" b="0" dirty="0"/>
              <a:t> con attività sospese o ridotte nel periodo di emergenza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="" xmlns:a16="http://schemas.microsoft.com/office/drawing/2014/main" id="{79CEA89E-0B03-4727-AB47-73EA4E2DF94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237045" y="1993978"/>
            <a:ext cx="2115026" cy="575052"/>
          </a:xfrm>
        </p:spPr>
        <p:txBody>
          <a:bodyPr rtlCol="0"/>
          <a:lstStyle/>
          <a:p>
            <a:pPr lvl="0"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1800" b="1" dirty="0">
                <a:latin typeface="+mj-lt"/>
                <a:sym typeface="Calibri"/>
              </a:rPr>
              <a:t>ASSE  2 – PI 9.4</a:t>
            </a:r>
          </a:p>
          <a:p>
            <a:pPr lvl="0"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1800" b="1" dirty="0">
                <a:latin typeface="+mj-lt"/>
                <a:sym typeface="Calibri"/>
              </a:rPr>
              <a:t>€ 4.195.200,00</a:t>
            </a:r>
          </a:p>
          <a:p>
            <a:pPr marL="279400" lvl="0" indent="-279400" hangingPunct="0">
              <a:lnSpc>
                <a:spcPct val="100000"/>
              </a:lnSpc>
              <a:spcBef>
                <a:spcPts val="0"/>
              </a:spcBef>
              <a:defRPr>
                <a:latin typeface="+mn-lt"/>
                <a:ea typeface="+mn-ea"/>
                <a:cs typeface="+mn-cs"/>
                <a:sym typeface="Calibri"/>
              </a:defRPr>
            </a:pPr>
            <a:endParaRPr lang="it-IT" kern="0" dirty="0">
              <a:solidFill>
                <a:srgbClr val="000000"/>
              </a:solidFill>
              <a:cs typeface="Calibri"/>
              <a:sym typeface="Calibri"/>
            </a:endParaRPr>
          </a:p>
        </p:txBody>
      </p:sp>
      <p:cxnSp>
        <p:nvCxnSpPr>
          <p:cNvPr id="77" name="Connettore diritto 76" descr="Seconda linea di divisione nella diapositiva">
            <a:extLst>
              <a:ext uri="{FF2B5EF4-FFF2-40B4-BE49-F238E27FC236}">
                <a16:creationId xmlns="" xmlns:a16="http://schemas.microsoft.com/office/drawing/2014/main" id="{50250EBA-885D-4E6F-B841-92A9B8FBBB6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953541" y="2052013"/>
            <a:ext cx="0" cy="1487495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egnaposto testo 9">
            <a:extLst>
              <a:ext uri="{FF2B5EF4-FFF2-40B4-BE49-F238E27FC236}">
                <a16:creationId xmlns="" xmlns:a16="http://schemas.microsoft.com/office/drawing/2014/main" id="{CE222CAE-9234-4B0E-90FC-584C469313C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032194" y="2762362"/>
            <a:ext cx="2674197" cy="1819250"/>
          </a:xfrm>
        </p:spPr>
        <p:txBody>
          <a:bodyPr rtlCol="0"/>
          <a:lstStyle/>
          <a:p>
            <a:pPr>
              <a:spcBef>
                <a:spcPts val="0"/>
              </a:spcBef>
            </a:pPr>
            <a:r>
              <a:rPr lang="it-IT" sz="2000" dirty="0">
                <a:solidFill>
                  <a:srgbClr val="A02462"/>
                </a:solidFill>
              </a:rPr>
              <a:t>Upgrade competenze tecnologiche</a:t>
            </a:r>
            <a:endParaRPr lang="it-IT" sz="1400" dirty="0">
              <a:solidFill>
                <a:srgbClr val="A02462"/>
              </a:solidFill>
            </a:endParaRPr>
          </a:p>
          <a:p>
            <a:pPr>
              <a:spcBef>
                <a:spcPts val="0"/>
              </a:spcBef>
            </a:pPr>
            <a:endParaRPr lang="it-IT" sz="2000" dirty="0">
              <a:solidFill>
                <a:srgbClr val="A02462"/>
              </a:solidFill>
            </a:endParaRPr>
          </a:p>
          <a:p>
            <a:pPr rtl="0">
              <a:spcBef>
                <a:spcPts val="0"/>
              </a:spcBef>
            </a:pPr>
            <a:r>
              <a:rPr lang="it-IT" sz="1400" b="0" dirty="0"/>
              <a:t>per acquisizione delle competenze per la cittadinanza digitale e delle competenze digitali per il lavoro</a:t>
            </a:r>
          </a:p>
        </p:txBody>
      </p:sp>
      <p:cxnSp>
        <p:nvCxnSpPr>
          <p:cNvPr id="78" name="Connettore diritto 77" descr="Terza linea di divisione nella diapositiva">
            <a:extLst>
              <a:ext uri="{FF2B5EF4-FFF2-40B4-BE49-F238E27FC236}">
                <a16:creationId xmlns="" xmlns:a16="http://schemas.microsoft.com/office/drawing/2014/main" id="{29488879-6129-4D02-B173-36635DF61BC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248035" y="2052013"/>
            <a:ext cx="0" cy="1487495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egnaposto testo 10">
            <a:extLst>
              <a:ext uri="{FF2B5EF4-FFF2-40B4-BE49-F238E27FC236}">
                <a16:creationId xmlns="" xmlns:a16="http://schemas.microsoft.com/office/drawing/2014/main" id="{ACD29343-5246-427C-BFCC-F61B25177CF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085788" y="2718797"/>
            <a:ext cx="2333862" cy="1693795"/>
          </a:xfrm>
        </p:spPr>
        <p:txBody>
          <a:bodyPr rtlCol="0"/>
          <a:lstStyle/>
          <a:p>
            <a:pPr>
              <a:spcBef>
                <a:spcPts val="0"/>
              </a:spcBef>
            </a:pPr>
            <a:r>
              <a:rPr lang="it-IT" sz="2000" dirty="0">
                <a:solidFill>
                  <a:srgbClr val="A02462"/>
                </a:solidFill>
              </a:rPr>
              <a:t>Interventi settore cultura e turismo</a:t>
            </a:r>
            <a:endParaRPr lang="it-IT" sz="1400" dirty="0">
              <a:solidFill>
                <a:srgbClr val="A02462"/>
              </a:solidFill>
            </a:endParaRPr>
          </a:p>
          <a:p>
            <a:pPr>
              <a:spcBef>
                <a:spcPts val="0"/>
              </a:spcBef>
            </a:pPr>
            <a:endParaRPr lang="it-IT" sz="2000" dirty="0">
              <a:solidFill>
                <a:srgbClr val="A02462"/>
              </a:solidFill>
            </a:endParaRPr>
          </a:p>
          <a:p>
            <a:pPr>
              <a:spcBef>
                <a:spcPts val="0"/>
              </a:spcBef>
            </a:pPr>
            <a:r>
              <a:rPr lang="it-IT" sz="1400" b="0" dirty="0"/>
              <a:t>per il rilancio delle attività e la formazione di professionalità specialistiche</a:t>
            </a:r>
          </a:p>
        </p:txBody>
      </p:sp>
      <p:cxnSp>
        <p:nvCxnSpPr>
          <p:cNvPr id="79" name="Connettore diritto 78" descr="Quarta linea di divisione nella diapositiva">
            <a:extLst>
              <a:ext uri="{FF2B5EF4-FFF2-40B4-BE49-F238E27FC236}">
                <a16:creationId xmlns="" xmlns:a16="http://schemas.microsoft.com/office/drawing/2014/main" id="{9926A3E2-2234-409D-9838-30428E6377E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542529" y="2052013"/>
            <a:ext cx="0" cy="1487495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egnaposto numero diapositiva 2">
            <a:extLst>
              <a:ext uri="{FF2B5EF4-FFF2-40B4-BE49-F238E27FC236}">
                <a16:creationId xmlns="" xmlns:a16="http://schemas.microsoft.com/office/drawing/2014/main" id="{B2A7A116-BC28-4E39-B586-25212F9948F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6</a:t>
            </a:fld>
            <a:endParaRPr lang="it-IT" dirty="0"/>
          </a:p>
        </p:txBody>
      </p:sp>
      <p:pic>
        <p:nvPicPr>
          <p:cNvPr id="34" name="Immagine 3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2089" y="427738"/>
            <a:ext cx="2473772" cy="344429"/>
          </a:xfrm>
          <a:prstGeom prst="rect">
            <a:avLst/>
          </a:prstGeom>
        </p:spPr>
      </p:pic>
      <p:sp>
        <p:nvSpPr>
          <p:cNvPr id="29" name="Segnaposto testo 12">
            <a:extLst>
              <a:ext uri="{FF2B5EF4-FFF2-40B4-BE49-F238E27FC236}">
                <a16:creationId xmlns="" xmlns:a16="http://schemas.microsoft.com/office/drawing/2014/main" id="{14AE5FF5-F970-4E16-B75E-86D2A0B002C5}"/>
              </a:ext>
            </a:extLst>
          </p:cNvPr>
          <p:cNvSpPr txBox="1">
            <a:spLocks/>
          </p:cNvSpPr>
          <p:nvPr/>
        </p:nvSpPr>
        <p:spPr>
          <a:xfrm>
            <a:off x="431800" y="5212895"/>
            <a:ext cx="2160000" cy="90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2925" indent="-2762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96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763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430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1800" b="1" dirty="0">
                <a:latin typeface="+mj-lt"/>
                <a:sym typeface="Calibri"/>
              </a:rPr>
              <a:t>Avviso RE-WORK</a:t>
            </a:r>
          </a:p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1800" dirty="0">
                <a:latin typeface="+mj-lt"/>
                <a:sym typeface="Calibri"/>
              </a:rPr>
              <a:t>Luglio 2021</a:t>
            </a:r>
          </a:p>
        </p:txBody>
      </p:sp>
      <p:sp>
        <p:nvSpPr>
          <p:cNvPr id="32" name="Segnaposto testo 12">
            <a:extLst>
              <a:ext uri="{FF2B5EF4-FFF2-40B4-BE49-F238E27FC236}">
                <a16:creationId xmlns="" xmlns:a16="http://schemas.microsoft.com/office/drawing/2014/main" id="{E882DA33-016A-48A6-BD63-93076AC4296F}"/>
              </a:ext>
            </a:extLst>
          </p:cNvPr>
          <p:cNvSpPr txBox="1">
            <a:spLocks/>
          </p:cNvSpPr>
          <p:nvPr/>
        </p:nvSpPr>
        <p:spPr>
          <a:xfrm>
            <a:off x="3059609" y="5212895"/>
            <a:ext cx="2757717" cy="62649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2925" indent="-2762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96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763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430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1800" b="1" dirty="0">
                <a:latin typeface="+mj-lt"/>
                <a:sym typeface="Calibri"/>
              </a:rPr>
              <a:t>Avviso UNA TANTUM</a:t>
            </a:r>
          </a:p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1800" b="1" dirty="0">
                <a:latin typeface="+mj-lt"/>
                <a:sym typeface="Calibri"/>
              </a:rPr>
              <a:t>Autonomi </a:t>
            </a:r>
          </a:p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1800" dirty="0">
                <a:latin typeface="+mj-lt"/>
                <a:sym typeface="Calibri"/>
              </a:rPr>
              <a:t>Gennaio 2021</a:t>
            </a:r>
          </a:p>
        </p:txBody>
      </p:sp>
      <p:sp>
        <p:nvSpPr>
          <p:cNvPr id="33" name="Segnaposto testo 4">
            <a:extLst>
              <a:ext uri="{FF2B5EF4-FFF2-40B4-BE49-F238E27FC236}">
                <a16:creationId xmlns="" xmlns:a16="http://schemas.microsoft.com/office/drawing/2014/main" id="{B7C9649A-F343-4248-A948-C6416E69B879}"/>
              </a:ext>
            </a:extLst>
          </p:cNvPr>
          <p:cNvSpPr txBox="1">
            <a:spLocks/>
          </p:cNvSpPr>
          <p:nvPr/>
        </p:nvSpPr>
        <p:spPr>
          <a:xfrm>
            <a:off x="6108746" y="1963238"/>
            <a:ext cx="2160588" cy="58588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2925" indent="-2762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96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763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430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1800" b="1" dirty="0">
                <a:latin typeface="+mj-lt"/>
                <a:sym typeface="Calibri"/>
              </a:rPr>
              <a:t>ASSE  3 – PI 10.3</a:t>
            </a:r>
          </a:p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1800" b="1" dirty="0">
                <a:latin typeface="+mj-lt"/>
                <a:sym typeface="Calibri"/>
              </a:rPr>
              <a:t>€ 1.000.000,00</a:t>
            </a:r>
            <a:endParaRPr lang="it-IT" sz="1800" b="1" dirty="0">
              <a:sym typeface="Calibri"/>
            </a:endParaRPr>
          </a:p>
        </p:txBody>
      </p:sp>
      <p:sp>
        <p:nvSpPr>
          <p:cNvPr id="35" name="Segnaposto testo 12">
            <a:extLst>
              <a:ext uri="{FF2B5EF4-FFF2-40B4-BE49-F238E27FC236}">
                <a16:creationId xmlns="" xmlns:a16="http://schemas.microsoft.com/office/drawing/2014/main" id="{18817B31-B6E4-42A3-B66D-0E0534651CDD}"/>
              </a:ext>
            </a:extLst>
          </p:cNvPr>
          <p:cNvSpPr txBox="1">
            <a:spLocks/>
          </p:cNvSpPr>
          <p:nvPr/>
        </p:nvSpPr>
        <p:spPr>
          <a:xfrm>
            <a:off x="6027389" y="5212895"/>
            <a:ext cx="2441292" cy="90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2925" indent="-2762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96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763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430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1800" b="1" dirty="0">
                <a:latin typeface="+mj-lt"/>
                <a:sym typeface="Calibri"/>
              </a:rPr>
              <a:t>Avviso UP-GRADE</a:t>
            </a:r>
          </a:p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1800" dirty="0">
                <a:latin typeface="+mj-lt"/>
                <a:sym typeface="Calibri"/>
              </a:rPr>
              <a:t>Febbraio 2021</a:t>
            </a:r>
          </a:p>
        </p:txBody>
      </p:sp>
      <p:sp>
        <p:nvSpPr>
          <p:cNvPr id="36" name="Segnaposto testo 4">
            <a:extLst>
              <a:ext uri="{FF2B5EF4-FFF2-40B4-BE49-F238E27FC236}">
                <a16:creationId xmlns="" xmlns:a16="http://schemas.microsoft.com/office/drawing/2014/main" id="{51852061-C1D9-4DE5-8133-4208A6141230}"/>
              </a:ext>
            </a:extLst>
          </p:cNvPr>
          <p:cNvSpPr txBox="1">
            <a:spLocks/>
          </p:cNvSpPr>
          <p:nvPr/>
        </p:nvSpPr>
        <p:spPr>
          <a:xfrm>
            <a:off x="9004660" y="1963237"/>
            <a:ext cx="2160588" cy="58588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2925" indent="-2762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96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763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430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1800" b="1" dirty="0">
                <a:latin typeface="+mj-lt"/>
                <a:sym typeface="Calibri"/>
              </a:rPr>
              <a:t>ASSE  3 – PI 10.3</a:t>
            </a:r>
          </a:p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1800" b="1" dirty="0">
                <a:latin typeface="+mj-lt"/>
                <a:sym typeface="Calibri"/>
              </a:rPr>
              <a:t>€ 1.545.272,39</a:t>
            </a:r>
            <a:endParaRPr lang="it-IT" sz="1800" dirty="0">
              <a:sym typeface="Calibri"/>
            </a:endParaRPr>
          </a:p>
        </p:txBody>
      </p:sp>
      <p:sp>
        <p:nvSpPr>
          <p:cNvPr id="37" name="Segnaposto testo 12">
            <a:extLst>
              <a:ext uri="{FF2B5EF4-FFF2-40B4-BE49-F238E27FC236}">
                <a16:creationId xmlns="" xmlns:a16="http://schemas.microsoft.com/office/drawing/2014/main" id="{0FF695AC-B671-41D7-B688-9D9D54B3A547}"/>
              </a:ext>
            </a:extLst>
          </p:cNvPr>
          <p:cNvSpPr txBox="1">
            <a:spLocks/>
          </p:cNvSpPr>
          <p:nvPr/>
        </p:nvSpPr>
        <p:spPr>
          <a:xfrm>
            <a:off x="8948827" y="4795952"/>
            <a:ext cx="2873361" cy="219842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2925" indent="-2762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96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763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430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endParaRPr lang="it-IT" sz="1800" b="1" dirty="0">
              <a:latin typeface="+mj-lt"/>
              <a:sym typeface="Calibri"/>
            </a:endParaRPr>
          </a:p>
          <a:p>
            <a:pPr algn="l"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1800" b="1" dirty="0">
                <a:latin typeface="+mj-lt"/>
                <a:sym typeface="Calibri"/>
              </a:rPr>
              <a:t>Avviso TECHNE</a:t>
            </a:r>
          </a:p>
          <a:p>
            <a:pPr algn="l"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1800" dirty="0">
                <a:latin typeface="+mj-lt"/>
                <a:sym typeface="Calibri"/>
              </a:rPr>
              <a:t>Giugno 2021</a:t>
            </a:r>
          </a:p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endParaRPr lang="it-IT" sz="500" dirty="0">
              <a:latin typeface="+mj-lt"/>
              <a:sym typeface="Calibri"/>
            </a:endParaRPr>
          </a:p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1800" b="1" dirty="0">
                <a:latin typeface="+mj-lt"/>
                <a:sym typeface="Calibri"/>
              </a:rPr>
              <a:t>              Avviso TIROCINI</a:t>
            </a:r>
          </a:p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1800" b="1" dirty="0">
                <a:latin typeface="+mj-lt"/>
                <a:sym typeface="Calibri"/>
              </a:rPr>
              <a:t>      CULTURA E TURISMO</a:t>
            </a:r>
          </a:p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1800" dirty="0">
                <a:latin typeface="+mj-lt"/>
                <a:sym typeface="Calibri"/>
              </a:rPr>
              <a:t>               Luglio 2021</a:t>
            </a:r>
          </a:p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endParaRPr lang="it-IT" sz="1800" dirty="0">
              <a:latin typeface="+mj-lt"/>
              <a:sym typeface="Calibri"/>
            </a:endParaRPr>
          </a:p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endParaRPr lang="it-IT" sz="500" dirty="0">
              <a:latin typeface="+mj-lt"/>
              <a:sym typeface="Calibri"/>
            </a:endParaRPr>
          </a:p>
          <a:p>
            <a:pPr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endParaRPr lang="it-IT" sz="500" dirty="0">
              <a:latin typeface="+mj-lt"/>
              <a:sym typeface="Calibri"/>
            </a:endParaRPr>
          </a:p>
        </p:txBody>
      </p:sp>
      <p:sp>
        <p:nvSpPr>
          <p:cNvPr id="14" name="Freccia in giù 13">
            <a:extLst>
              <a:ext uri="{FF2B5EF4-FFF2-40B4-BE49-F238E27FC236}">
                <a16:creationId xmlns="" xmlns:a16="http://schemas.microsoft.com/office/drawing/2014/main" id="{228D2D90-415B-467D-8FE9-1CA7485BF0E9}"/>
              </a:ext>
            </a:extLst>
          </p:cNvPr>
          <p:cNvSpPr/>
          <p:nvPr/>
        </p:nvSpPr>
        <p:spPr>
          <a:xfrm>
            <a:off x="1389024" y="4695293"/>
            <a:ext cx="59766" cy="517602"/>
          </a:xfrm>
          <a:prstGeom prst="downArrow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Freccia a destra 14">
            <a:extLst>
              <a:ext uri="{FF2B5EF4-FFF2-40B4-BE49-F238E27FC236}">
                <a16:creationId xmlns="" xmlns:a16="http://schemas.microsoft.com/office/drawing/2014/main" id="{612FC810-C2BE-4B60-98C0-B8D324B99DB1}"/>
              </a:ext>
            </a:extLst>
          </p:cNvPr>
          <p:cNvSpPr/>
          <p:nvPr/>
        </p:nvSpPr>
        <p:spPr>
          <a:xfrm>
            <a:off x="1448790" y="4797631"/>
            <a:ext cx="59766" cy="303507"/>
          </a:xfrm>
          <a:prstGeom prst="rightArrow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Freccia in giù 15">
            <a:extLst>
              <a:ext uri="{FF2B5EF4-FFF2-40B4-BE49-F238E27FC236}">
                <a16:creationId xmlns="" xmlns:a16="http://schemas.microsoft.com/office/drawing/2014/main" id="{2AE0EA2E-F268-4C3A-B86F-98C966547C6D}"/>
              </a:ext>
            </a:extLst>
          </p:cNvPr>
          <p:cNvSpPr/>
          <p:nvPr/>
        </p:nvSpPr>
        <p:spPr>
          <a:xfrm>
            <a:off x="1443047" y="4233570"/>
            <a:ext cx="59766" cy="405845"/>
          </a:xfrm>
          <a:prstGeom prst="downArrow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8" name="Connettore 2 17">
            <a:extLst>
              <a:ext uri="{FF2B5EF4-FFF2-40B4-BE49-F238E27FC236}">
                <a16:creationId xmlns="" xmlns:a16="http://schemas.microsoft.com/office/drawing/2014/main" id="{1FAE1360-BDBC-44A5-8835-40E109A89ED8}"/>
              </a:ext>
            </a:extLst>
          </p:cNvPr>
          <p:cNvCxnSpPr>
            <a:cxnSpLocks/>
          </p:cNvCxnSpPr>
          <p:nvPr/>
        </p:nvCxnSpPr>
        <p:spPr>
          <a:xfrm flipH="1">
            <a:off x="1504001" y="4555855"/>
            <a:ext cx="1" cy="468495"/>
          </a:xfrm>
          <a:prstGeom prst="straightConnector1">
            <a:avLst/>
          </a:prstGeom>
          <a:ln w="5715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ttore 2 38">
            <a:extLst>
              <a:ext uri="{FF2B5EF4-FFF2-40B4-BE49-F238E27FC236}">
                <a16:creationId xmlns="" xmlns:a16="http://schemas.microsoft.com/office/drawing/2014/main" id="{F522053F-524E-4064-8806-81909F7199FE}"/>
              </a:ext>
            </a:extLst>
          </p:cNvPr>
          <p:cNvCxnSpPr>
            <a:cxnSpLocks/>
          </p:cNvCxnSpPr>
          <p:nvPr/>
        </p:nvCxnSpPr>
        <p:spPr>
          <a:xfrm flipH="1">
            <a:off x="4410855" y="4452681"/>
            <a:ext cx="1" cy="468495"/>
          </a:xfrm>
          <a:prstGeom prst="straightConnector1">
            <a:avLst/>
          </a:prstGeom>
          <a:ln w="5715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ttore 2 39">
            <a:extLst>
              <a:ext uri="{FF2B5EF4-FFF2-40B4-BE49-F238E27FC236}">
                <a16:creationId xmlns="" xmlns:a16="http://schemas.microsoft.com/office/drawing/2014/main" id="{B1732327-7E88-4DD8-BD03-3B7253CAAD7D}"/>
              </a:ext>
            </a:extLst>
          </p:cNvPr>
          <p:cNvCxnSpPr>
            <a:cxnSpLocks/>
          </p:cNvCxnSpPr>
          <p:nvPr/>
        </p:nvCxnSpPr>
        <p:spPr>
          <a:xfrm flipH="1">
            <a:off x="7228377" y="4483858"/>
            <a:ext cx="1" cy="468495"/>
          </a:xfrm>
          <a:prstGeom prst="straightConnector1">
            <a:avLst/>
          </a:prstGeom>
          <a:ln w="5715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ttore 2 40">
            <a:extLst>
              <a:ext uri="{FF2B5EF4-FFF2-40B4-BE49-F238E27FC236}">
                <a16:creationId xmlns="" xmlns:a16="http://schemas.microsoft.com/office/drawing/2014/main" id="{2D8D4F23-7483-4861-92F4-5F20A817BE6E}"/>
              </a:ext>
            </a:extLst>
          </p:cNvPr>
          <p:cNvCxnSpPr>
            <a:cxnSpLocks/>
          </p:cNvCxnSpPr>
          <p:nvPr/>
        </p:nvCxnSpPr>
        <p:spPr>
          <a:xfrm flipH="1">
            <a:off x="10341992" y="4436492"/>
            <a:ext cx="1" cy="468495"/>
          </a:xfrm>
          <a:prstGeom prst="straightConnector1">
            <a:avLst/>
          </a:prstGeom>
          <a:ln w="5715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magine 1">
            <a:extLst>
              <a:ext uri="{FF2B5EF4-FFF2-40B4-BE49-F238E27FC236}">
                <a16:creationId xmlns="" xmlns:a16="http://schemas.microsoft.com/office/drawing/2014/main" id="{B85F45DC-0A9E-4FCD-B15A-94F67A79DA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6890" y="4449321"/>
            <a:ext cx="2334546" cy="2297942"/>
          </a:xfrm>
          <a:prstGeom prst="rect">
            <a:avLst/>
          </a:prstGeom>
        </p:spPr>
      </p:pic>
      <p:pic>
        <p:nvPicPr>
          <p:cNvPr id="31" name="Immagine 30">
            <a:extLst>
              <a:ext uri="{FF2B5EF4-FFF2-40B4-BE49-F238E27FC236}">
                <a16:creationId xmlns="" xmlns:a16="http://schemas.microsoft.com/office/drawing/2014/main" id="{AE892720-7640-4A5F-B126-E9CE49938B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4102" y="4436492"/>
            <a:ext cx="2368695" cy="2331556"/>
          </a:xfrm>
          <a:prstGeom prst="rect">
            <a:avLst/>
          </a:prstGeom>
        </p:spPr>
      </p:pic>
      <p:pic>
        <p:nvPicPr>
          <p:cNvPr id="38" name="Immagine 37">
            <a:extLst>
              <a:ext uri="{FF2B5EF4-FFF2-40B4-BE49-F238E27FC236}">
                <a16:creationId xmlns="" xmlns:a16="http://schemas.microsoft.com/office/drawing/2014/main" id="{33BB396D-45E4-4552-B2C9-D74DFACE3D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61104" y="4429678"/>
            <a:ext cx="2334546" cy="2297942"/>
          </a:xfrm>
          <a:prstGeom prst="rect">
            <a:avLst/>
          </a:prstGeom>
        </p:spPr>
      </p:pic>
      <p:pic>
        <p:nvPicPr>
          <p:cNvPr id="42" name="Immagine 41">
            <a:extLst>
              <a:ext uri="{FF2B5EF4-FFF2-40B4-BE49-F238E27FC236}">
                <a16:creationId xmlns="" xmlns:a16="http://schemas.microsoft.com/office/drawing/2014/main" id="{CF18D93A-F5B7-43B9-936F-6C78C10448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84886" y="4426494"/>
            <a:ext cx="2334546" cy="2297942"/>
          </a:xfrm>
          <a:prstGeom prst="rect">
            <a:avLst/>
          </a:prstGeom>
        </p:spPr>
      </p:pic>
      <p:sp>
        <p:nvSpPr>
          <p:cNvPr id="43" name="Rettangolo 42">
            <a:extLst>
              <a:ext uri="{FF2B5EF4-FFF2-40B4-BE49-F238E27FC236}">
                <a16:creationId xmlns="" xmlns:a16="http://schemas.microsoft.com/office/drawing/2014/main" id="{7F36109A-59E4-49D1-B982-DDB78E1CDCAE}"/>
              </a:ext>
            </a:extLst>
          </p:cNvPr>
          <p:cNvSpPr/>
          <p:nvPr/>
        </p:nvSpPr>
        <p:spPr>
          <a:xfrm>
            <a:off x="195942" y="1052788"/>
            <a:ext cx="9545217" cy="42938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8001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b="1" dirty="0">
                <a:solidFill>
                  <a:schemeClr val="bg1"/>
                </a:solidFill>
                <a:latin typeface="+mj-lt"/>
                <a:sym typeface="Gill Sans"/>
              </a:rPr>
              <a:t>PROGRAMMAZIONE INTERVENTI DI CONTRASTO ALL’EMERGENZA COVID-19</a:t>
            </a:r>
          </a:p>
        </p:txBody>
      </p:sp>
      <p:sp>
        <p:nvSpPr>
          <p:cNvPr id="44" name="Rettangolo 43">
            <a:extLst>
              <a:ext uri="{FF2B5EF4-FFF2-40B4-BE49-F238E27FC236}">
                <a16:creationId xmlns="" xmlns:a16="http://schemas.microsoft.com/office/drawing/2014/main" id="{81566ADA-D226-43DF-BAA9-42E3E1F1E200}"/>
              </a:ext>
            </a:extLst>
          </p:cNvPr>
          <p:cNvSpPr/>
          <p:nvPr/>
        </p:nvSpPr>
        <p:spPr>
          <a:xfrm>
            <a:off x="190966" y="1491910"/>
            <a:ext cx="5161104" cy="429380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</a:pPr>
            <a:r>
              <a:rPr lang="it-IT" sz="2000" b="1" dirty="0">
                <a:latin typeface="+mj-lt"/>
              </a:rPr>
              <a:t>  </a:t>
            </a:r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sym typeface="Gill Sans"/>
              </a:rPr>
              <a:t>(D.G.R. 348/2020 E D.R.G. 664/2020)</a:t>
            </a:r>
            <a:endParaRPr lang="it-IT" dirty="0">
              <a:solidFill>
                <a:schemeClr val="tx1">
                  <a:lumMod val="75000"/>
                  <a:lumOff val="25000"/>
                </a:schemeClr>
              </a:solidFill>
              <a:highlight>
                <a:srgbClr val="FFFF00"/>
              </a:highlight>
              <a:latin typeface="+mj-lt"/>
            </a:endParaRPr>
          </a:p>
        </p:txBody>
      </p:sp>
      <p:pic>
        <p:nvPicPr>
          <p:cNvPr id="45" name="Immagine 44">
            <a:extLst>
              <a:ext uri="{FF2B5EF4-FFF2-40B4-BE49-F238E27FC236}">
                <a16:creationId xmlns="" xmlns:a16="http://schemas.microsoft.com/office/drawing/2014/main" id="{F0352A80-F210-475C-9FCF-3FA1198D98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36601" y="4452681"/>
            <a:ext cx="2334546" cy="2297942"/>
          </a:xfrm>
          <a:prstGeom prst="rect">
            <a:avLst/>
          </a:prstGeom>
        </p:spPr>
      </p:pic>
      <p:sp>
        <p:nvSpPr>
          <p:cNvPr id="49" name="Titolo 1">
            <a:extLst>
              <a:ext uri="{FF2B5EF4-FFF2-40B4-BE49-F238E27FC236}">
                <a16:creationId xmlns="" xmlns:a16="http://schemas.microsoft.com/office/drawing/2014/main" id="{0B2D897A-DFF7-4E02-8369-8C9951F6AD2F}"/>
              </a:ext>
            </a:extLst>
          </p:cNvPr>
          <p:cNvSpPr txBox="1">
            <a:spLocks/>
          </p:cNvSpPr>
          <p:nvPr/>
        </p:nvSpPr>
        <p:spPr>
          <a:xfrm>
            <a:off x="101431" y="75810"/>
            <a:ext cx="8852564" cy="738393"/>
          </a:xfrm>
          <a:prstGeom prst="rect">
            <a:avLst/>
          </a:prstGeom>
          <a:solidFill>
            <a:schemeClr val="tx1"/>
          </a:solidFill>
        </p:spPr>
        <p:txBody>
          <a:bodyPr vert="horz" lIns="288000" tIns="0" rIns="432000" bIns="144000" rtlCol="0" anchor="b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spc="-15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400" i="1" dirty="0">
                <a:ea typeface="+mn-ea"/>
                <a:cs typeface="+mn-cs"/>
              </a:rPr>
              <a:t>Attuazione interventi dell’Organismo Intermedio ARPAL Umbria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9919393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26"/>
          </p:nvPr>
        </p:nvSpPr>
        <p:spPr>
          <a:xfrm>
            <a:off x="11496369" y="6155190"/>
            <a:ext cx="432000" cy="432000"/>
          </a:xfrm>
        </p:spPr>
        <p:txBody>
          <a:bodyPr/>
          <a:lstStyle/>
          <a:p>
            <a:fld id="{19B51A1E-902D-48AF-9020-955120F399B6}" type="slidenum">
              <a:rPr lang="it-IT" smtClean="0"/>
              <a:pPr/>
              <a:t>7</a:t>
            </a:fld>
            <a:endParaRPr lang="it-IT" dirty="0"/>
          </a:p>
        </p:txBody>
      </p:sp>
      <p:sp>
        <p:nvSpPr>
          <p:cNvPr id="3" name="Segnaposto testo 2">
            <a:extLst>
              <a:ext uri="{FF2B5EF4-FFF2-40B4-BE49-F238E27FC236}">
                <a16:creationId xmlns="" xmlns:a16="http://schemas.microsoft.com/office/drawing/2014/main" id="{85C62BC7-5E1A-4020-9FF9-17C558A8067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995255" y="1352369"/>
            <a:ext cx="8609359" cy="2148203"/>
          </a:xfrm>
          <a:ln w="28575">
            <a:noFill/>
          </a:ln>
        </p:spPr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it-IT" sz="2000" dirty="0">
                <a:solidFill>
                  <a:srgbClr val="8D3789"/>
                </a:solidFill>
              </a:rPr>
              <a:t>Contributo economico di 1.500,00 euro </a:t>
            </a:r>
            <a:r>
              <a:rPr lang="it-IT" b="0" dirty="0"/>
              <a:t>a favore di</a:t>
            </a:r>
            <a:r>
              <a:rPr lang="it-IT" b="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it-IT" dirty="0">
                <a:solidFill>
                  <a:srgbClr val="8D3789"/>
                </a:solidFill>
              </a:rPr>
              <a:t>lavoratori autonomi </a:t>
            </a:r>
            <a:r>
              <a:rPr lang="it-IT" b="0" dirty="0"/>
              <a:t>residenti in Umbria non percettori di trattamenti pensionistici o di forme di assistenza al reddito </a:t>
            </a:r>
            <a:r>
              <a:rPr lang="it-IT" dirty="0">
                <a:solidFill>
                  <a:srgbClr val="8D3789"/>
                </a:solidFill>
              </a:rPr>
              <a:t>la cui attività sia stata sospesa o ridotta </a:t>
            </a:r>
            <a:r>
              <a:rPr lang="it-IT" b="0" dirty="0">
                <a:solidFill>
                  <a:schemeClr val="tx1"/>
                </a:solidFill>
              </a:rPr>
              <a:t>a seguito dei provvedimenti nazionali e regionali di contrasto all’emergenza COVID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it-IT" dirty="0"/>
              <a:t>€ 4.000.000,00 </a:t>
            </a:r>
            <a:r>
              <a:rPr lang="it-IT" b="0" dirty="0"/>
              <a:t>risorse stanziate (oltre a € 4.905.131,58 ex DL 157/2020 art. 22)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it-IT" dirty="0"/>
              <a:t>3.471</a:t>
            </a:r>
            <a:r>
              <a:rPr lang="it-IT" b="0" dirty="0"/>
              <a:t> destinatari raggiunti (2.666 con risorse POR)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it-IT" b="0" dirty="0"/>
              <a:t>Intervento concluso </a:t>
            </a:r>
            <a:r>
              <a:rPr lang="it-IT" dirty="0"/>
              <a:t>Ottobre 2021</a:t>
            </a:r>
          </a:p>
          <a:p>
            <a:pPr algn="just"/>
            <a:endParaRPr lang="it-IT" b="0" dirty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it-IT" b="0" dirty="0"/>
          </a:p>
          <a:p>
            <a:pPr algn="just"/>
            <a:endParaRPr lang="it-IT" b="0" dirty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it-IT" b="0" dirty="0"/>
          </a:p>
        </p:txBody>
      </p:sp>
      <p:sp>
        <p:nvSpPr>
          <p:cNvPr id="12" name="Segnaposto testo 2">
            <a:extLst>
              <a:ext uri="{FF2B5EF4-FFF2-40B4-BE49-F238E27FC236}">
                <a16:creationId xmlns="" xmlns:a16="http://schemas.microsoft.com/office/drawing/2014/main" id="{CA3BE0CD-5C7C-4642-BC23-945E5FD7691F}"/>
              </a:ext>
            </a:extLst>
          </p:cNvPr>
          <p:cNvSpPr txBox="1">
            <a:spLocks/>
          </p:cNvSpPr>
          <p:nvPr/>
        </p:nvSpPr>
        <p:spPr>
          <a:xfrm>
            <a:off x="3078073" y="3916649"/>
            <a:ext cx="8764746" cy="2282326"/>
          </a:xfrm>
          <a:prstGeom prst="rect">
            <a:avLst/>
          </a:prstGeom>
          <a:ln w="12700">
            <a:noFill/>
          </a:ln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542925" indent="-2762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96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763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430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it-IT" b="0" dirty="0"/>
              <a:t>Finanziamento di </a:t>
            </a:r>
            <a:r>
              <a:rPr lang="it-IT" sz="2000" dirty="0">
                <a:solidFill>
                  <a:srgbClr val="8D3789"/>
                </a:solidFill>
              </a:rPr>
              <a:t>piani di formazione permanente </a:t>
            </a:r>
            <a:r>
              <a:rPr lang="it-IT" dirty="0">
                <a:solidFill>
                  <a:srgbClr val="8D3789"/>
                </a:solidFill>
              </a:rPr>
              <a:t>per lo sviluppo delle competenze digitali per l’occupazione e la riqualificazione professionale degli adulti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it-IT" dirty="0"/>
              <a:t>€ 1.000.000,00 </a:t>
            </a:r>
            <a:r>
              <a:rPr lang="it-IT" b="0" dirty="0"/>
              <a:t>(oltre a € 2.000.000,00 risorse dal bilancio ARPAL )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it-IT" dirty="0"/>
              <a:t>88 progetti in valutazione </a:t>
            </a:r>
            <a:r>
              <a:rPr lang="it-IT" b="0" dirty="0"/>
              <a:t>(oltre 8,4 mil. richiesti)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it-IT" b="0" dirty="0"/>
              <a:t>Previsti</a:t>
            </a:r>
            <a:r>
              <a:rPr lang="it-IT" dirty="0"/>
              <a:t> </a:t>
            </a:r>
            <a:r>
              <a:rPr lang="it-IT" b="0" dirty="0"/>
              <a:t>circa</a:t>
            </a:r>
            <a:r>
              <a:rPr lang="it-IT" dirty="0"/>
              <a:t> 8.000 destinatari adulti 18-65 anni</a:t>
            </a:r>
            <a:endParaRPr lang="it-IT" b="0" dirty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it-IT" b="0" dirty="0"/>
              <a:t>Conclusione </a:t>
            </a:r>
            <a:r>
              <a:rPr lang="it-IT" dirty="0"/>
              <a:t>Dicembre 2022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it-IT" b="0" dirty="0"/>
          </a:p>
          <a:p>
            <a:pPr algn="just"/>
            <a:endParaRPr lang="it-IT" b="0" dirty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it-IT" b="0" dirty="0"/>
          </a:p>
          <a:p>
            <a:pPr algn="just"/>
            <a:endParaRPr lang="it-IT" b="0" dirty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it-IT" b="0" dirty="0"/>
          </a:p>
        </p:txBody>
      </p:sp>
      <p:pic>
        <p:nvPicPr>
          <p:cNvPr id="15" name="Immagine 14">
            <a:extLst>
              <a:ext uri="{FF2B5EF4-FFF2-40B4-BE49-F238E27FC236}">
                <a16:creationId xmlns="" xmlns:a16="http://schemas.microsoft.com/office/drawing/2014/main" id="{10AE73BF-C70A-4364-BFE8-6F9D24808D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4597" y="408443"/>
            <a:ext cx="2473772" cy="344429"/>
          </a:xfrm>
          <a:prstGeom prst="rect">
            <a:avLst/>
          </a:prstGeom>
        </p:spPr>
      </p:pic>
      <p:sp>
        <p:nvSpPr>
          <p:cNvPr id="17" name="Rettangolo 16">
            <a:extLst>
              <a:ext uri="{FF2B5EF4-FFF2-40B4-BE49-F238E27FC236}">
                <a16:creationId xmlns="" xmlns:a16="http://schemas.microsoft.com/office/drawing/2014/main" id="{BD021AF2-728A-40D1-9DBE-2DD486CA008C}"/>
              </a:ext>
            </a:extLst>
          </p:cNvPr>
          <p:cNvSpPr/>
          <p:nvPr/>
        </p:nvSpPr>
        <p:spPr>
          <a:xfrm>
            <a:off x="349181" y="1280797"/>
            <a:ext cx="2556588" cy="2218597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</a:pPr>
            <a:endParaRPr lang="it-IT" sz="2000" b="1" dirty="0">
              <a:latin typeface="+mj-lt"/>
            </a:endParaRPr>
          </a:p>
          <a:p>
            <a:pPr lvl="0" algn="ctr"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b="1" dirty="0">
                <a:latin typeface="+mj-lt"/>
              </a:rPr>
              <a:t> </a:t>
            </a:r>
            <a:r>
              <a:rPr lang="it-IT" sz="1800" b="1" dirty="0">
                <a:solidFill>
                  <a:schemeClr val="bg1"/>
                </a:solidFill>
                <a:latin typeface="+mj-lt"/>
                <a:sym typeface="Calibri"/>
              </a:rPr>
              <a:t>ASSE  2 – PI 9.4</a:t>
            </a:r>
          </a:p>
          <a:p>
            <a:pPr lvl="0" algn="ctr"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endParaRPr lang="it-IT" sz="800" b="1" dirty="0">
              <a:solidFill>
                <a:schemeClr val="bg1"/>
              </a:solidFill>
              <a:latin typeface="+mj-lt"/>
              <a:sym typeface="Calibri"/>
            </a:endParaRPr>
          </a:p>
          <a:p>
            <a:pPr algn="ctr"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2400" b="1" dirty="0">
                <a:solidFill>
                  <a:schemeClr val="bg1"/>
                </a:solidFill>
                <a:latin typeface="+mj-lt"/>
                <a:sym typeface="Calibri"/>
              </a:rPr>
              <a:t>Avviso </a:t>
            </a:r>
          </a:p>
          <a:p>
            <a:pPr algn="ctr"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2400" b="1" dirty="0">
                <a:solidFill>
                  <a:schemeClr val="bg1"/>
                </a:solidFill>
                <a:latin typeface="+mj-lt"/>
                <a:sym typeface="Calibri"/>
              </a:rPr>
              <a:t>UNA TANTUM </a:t>
            </a:r>
          </a:p>
          <a:p>
            <a:pPr algn="ctr"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2400" b="1" dirty="0">
                <a:solidFill>
                  <a:schemeClr val="bg1"/>
                </a:solidFill>
                <a:latin typeface="+mj-lt"/>
                <a:sym typeface="Calibri"/>
              </a:rPr>
              <a:t>Autonomi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endParaRPr lang="it-IT" sz="2000" b="1" dirty="0">
              <a:latin typeface="+mj-lt"/>
            </a:endParaRPr>
          </a:p>
        </p:txBody>
      </p:sp>
      <p:sp>
        <p:nvSpPr>
          <p:cNvPr id="19" name="Rettangolo 18">
            <a:extLst>
              <a:ext uri="{FF2B5EF4-FFF2-40B4-BE49-F238E27FC236}">
                <a16:creationId xmlns="" xmlns:a16="http://schemas.microsoft.com/office/drawing/2014/main" id="{70E125D2-6C19-4A7C-9CE0-3413E386FA5B}"/>
              </a:ext>
            </a:extLst>
          </p:cNvPr>
          <p:cNvSpPr/>
          <p:nvPr/>
        </p:nvSpPr>
        <p:spPr>
          <a:xfrm>
            <a:off x="349181" y="3856665"/>
            <a:ext cx="2556588" cy="2282326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</a:pPr>
            <a:endParaRPr lang="it-IT" sz="2000" b="1" dirty="0">
              <a:latin typeface="+mj-lt"/>
            </a:endParaRPr>
          </a:p>
          <a:p>
            <a:pPr algn="ctr"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b="1" dirty="0">
                <a:solidFill>
                  <a:schemeClr val="bg1"/>
                </a:solidFill>
                <a:latin typeface="+mj-lt"/>
                <a:sym typeface="Calibri"/>
              </a:rPr>
              <a:t>ASSE  3 – PI 10.3</a:t>
            </a:r>
          </a:p>
          <a:p>
            <a:pPr lvl="0" algn="ctr"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endParaRPr lang="it-IT" sz="18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sym typeface="Calibri"/>
            </a:endParaRPr>
          </a:p>
          <a:p>
            <a:pPr algn="ctr"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2400" b="1" dirty="0">
                <a:solidFill>
                  <a:schemeClr val="bg1"/>
                </a:solidFill>
                <a:latin typeface="+mj-lt"/>
                <a:sym typeface="Calibri"/>
              </a:rPr>
              <a:t>Avviso </a:t>
            </a:r>
          </a:p>
          <a:p>
            <a:pPr algn="ctr"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2400" b="1" dirty="0">
                <a:solidFill>
                  <a:schemeClr val="bg1"/>
                </a:solidFill>
                <a:latin typeface="+mj-lt"/>
                <a:sym typeface="Calibri"/>
              </a:rPr>
              <a:t>UP-GRADE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endParaRPr lang="it-IT" sz="2000" b="1" dirty="0">
              <a:latin typeface="+mj-lt"/>
            </a:endParaRPr>
          </a:p>
        </p:txBody>
      </p:sp>
      <p:sp>
        <p:nvSpPr>
          <p:cNvPr id="20" name="Titolo 1">
            <a:extLst>
              <a:ext uri="{FF2B5EF4-FFF2-40B4-BE49-F238E27FC236}">
                <a16:creationId xmlns="" xmlns:a16="http://schemas.microsoft.com/office/drawing/2014/main" id="{9326CDF2-25EC-441F-BBE5-FA0B97967891}"/>
              </a:ext>
            </a:extLst>
          </p:cNvPr>
          <p:cNvSpPr txBox="1">
            <a:spLocks/>
          </p:cNvSpPr>
          <p:nvPr/>
        </p:nvSpPr>
        <p:spPr>
          <a:xfrm>
            <a:off x="101431" y="75810"/>
            <a:ext cx="8852564" cy="738393"/>
          </a:xfrm>
          <a:prstGeom prst="rect">
            <a:avLst/>
          </a:prstGeom>
          <a:solidFill>
            <a:schemeClr val="tx1"/>
          </a:solidFill>
        </p:spPr>
        <p:txBody>
          <a:bodyPr vert="horz" lIns="288000" tIns="0" rIns="432000" bIns="144000" rtlCol="0" anchor="b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spc="-15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400" i="1" dirty="0">
                <a:ea typeface="+mn-ea"/>
                <a:cs typeface="+mn-cs"/>
              </a:rPr>
              <a:t>Attuazione interventi dell’Organismo Intermedio ARPAL Umbria</a:t>
            </a:r>
            <a:endParaRPr lang="it-IT" sz="2400" dirty="0"/>
          </a:p>
        </p:txBody>
      </p:sp>
      <p:sp>
        <p:nvSpPr>
          <p:cNvPr id="21" name="Ovale 20">
            <a:extLst>
              <a:ext uri="{FF2B5EF4-FFF2-40B4-BE49-F238E27FC236}">
                <a16:creationId xmlns="" xmlns:a16="http://schemas.microsoft.com/office/drawing/2014/main" id="{28709966-7729-4F37-8C3C-AC3132FCD6C3}"/>
              </a:ext>
            </a:extLst>
          </p:cNvPr>
          <p:cNvSpPr>
            <a:spLocks noChangeAspect="1"/>
          </p:cNvSpPr>
          <p:nvPr/>
        </p:nvSpPr>
        <p:spPr>
          <a:xfrm>
            <a:off x="9624705" y="2729646"/>
            <a:ext cx="965033" cy="965033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pic>
        <p:nvPicPr>
          <p:cNvPr id="22" name="Segnaposto immagine 92" descr="lente di ingrandimento">
            <a:extLst>
              <a:ext uri="{FF2B5EF4-FFF2-40B4-BE49-F238E27FC236}">
                <a16:creationId xmlns="" xmlns:a16="http://schemas.microsoft.com/office/drawing/2014/main" id="{6744D105-3D45-4AA4-9591-7C957A48B4E3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rcRect/>
          <a:stretch>
            <a:fillRect/>
          </a:stretch>
        </p:blipFill>
        <p:spPr>
          <a:xfrm>
            <a:off x="9841083" y="2924929"/>
            <a:ext cx="532275" cy="574465"/>
          </a:xfrm>
          <a:prstGeom prst="rect">
            <a:avLst/>
          </a:prstGeom>
        </p:spPr>
      </p:pic>
      <p:sp>
        <p:nvSpPr>
          <p:cNvPr id="23" name="Ovale 22">
            <a:extLst>
              <a:ext uri="{FF2B5EF4-FFF2-40B4-BE49-F238E27FC236}">
                <a16:creationId xmlns="" xmlns:a16="http://schemas.microsoft.com/office/drawing/2014/main" id="{C28D79C8-86E7-4E75-B9E1-EE370360519E}"/>
              </a:ext>
            </a:extLst>
          </p:cNvPr>
          <p:cNvSpPr>
            <a:spLocks noChangeAspect="1"/>
          </p:cNvSpPr>
          <p:nvPr/>
        </p:nvSpPr>
        <p:spPr>
          <a:xfrm>
            <a:off x="9760462" y="5190157"/>
            <a:ext cx="965033" cy="965033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pic>
        <p:nvPicPr>
          <p:cNvPr id="24" name="Segnaposto immagine 92" descr="lente di ingrandimento">
            <a:extLst>
              <a:ext uri="{FF2B5EF4-FFF2-40B4-BE49-F238E27FC236}">
                <a16:creationId xmlns="" xmlns:a16="http://schemas.microsoft.com/office/drawing/2014/main" id="{89ED36E1-00A3-4DAD-BF17-EE70925D7038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rcRect/>
          <a:stretch>
            <a:fillRect/>
          </a:stretch>
        </p:blipFill>
        <p:spPr>
          <a:xfrm>
            <a:off x="9983325" y="5402925"/>
            <a:ext cx="532275" cy="574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62065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26"/>
          </p:nvPr>
        </p:nvSpPr>
        <p:spPr>
          <a:xfrm>
            <a:off x="11496369" y="6155190"/>
            <a:ext cx="432000" cy="432000"/>
          </a:xfrm>
        </p:spPr>
        <p:txBody>
          <a:bodyPr/>
          <a:lstStyle/>
          <a:p>
            <a:fld id="{19B51A1E-902D-48AF-9020-955120F399B6}" type="slidenum">
              <a:rPr lang="it-IT" smtClean="0"/>
              <a:pPr/>
              <a:t>8</a:t>
            </a:fld>
            <a:endParaRPr lang="it-IT" dirty="0"/>
          </a:p>
        </p:txBody>
      </p:sp>
      <p:sp>
        <p:nvSpPr>
          <p:cNvPr id="3" name="Segnaposto testo 2">
            <a:extLst>
              <a:ext uri="{FF2B5EF4-FFF2-40B4-BE49-F238E27FC236}">
                <a16:creationId xmlns="" xmlns:a16="http://schemas.microsoft.com/office/drawing/2014/main" id="{85C62BC7-5E1A-4020-9FF9-17C558A8067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050024" y="925353"/>
            <a:ext cx="8764746" cy="2837660"/>
          </a:xfrm>
          <a:ln w="12700">
            <a:noFill/>
          </a:ln>
        </p:spPr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it-IT" sz="2000" b="0" dirty="0">
                <a:solidFill>
                  <a:srgbClr val="8D3789"/>
                </a:solidFill>
              </a:rPr>
              <a:t>Finanziamento di </a:t>
            </a:r>
            <a:r>
              <a:rPr lang="it-IT" sz="2000" dirty="0">
                <a:solidFill>
                  <a:srgbClr val="8D3789"/>
                </a:solidFill>
              </a:rPr>
              <a:t>piani formativi </a:t>
            </a:r>
            <a:r>
              <a:rPr lang="it-IT" sz="2000" b="0" dirty="0">
                <a:solidFill>
                  <a:srgbClr val="8D3789"/>
                </a:solidFill>
              </a:rPr>
              <a:t>per lo sviluppo delle </a:t>
            </a:r>
            <a:r>
              <a:rPr lang="it-IT" sz="2000" dirty="0">
                <a:solidFill>
                  <a:srgbClr val="8D3789"/>
                </a:solidFill>
              </a:rPr>
              <a:t>competenze tecniche nell’area dello spettacolo </a:t>
            </a:r>
            <a:r>
              <a:rPr lang="it-IT" b="0" dirty="0"/>
              <a:t>per aumentare l’attrattività del territorio regionale nei confronti dell’industria dello spettacolo e la competitività del sistema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it-IT" sz="1700" dirty="0"/>
              <a:t>€ 600.000,00 </a:t>
            </a:r>
            <a:r>
              <a:rPr lang="it-IT" sz="1700" b="0" dirty="0"/>
              <a:t>risorse stanziate </a:t>
            </a:r>
            <a:endParaRPr lang="it-IT" sz="1700" dirty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it-IT" sz="1700" dirty="0"/>
              <a:t>16 piani progettuali in valutazione </a:t>
            </a:r>
            <a:r>
              <a:rPr lang="it-IT" sz="1700" b="0" dirty="0"/>
              <a:t>(circa 200 azioni formative e 2 mil. di euro richiesti)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it-IT" sz="1700" b="0" dirty="0"/>
              <a:t>Previsti circa </a:t>
            </a:r>
            <a:r>
              <a:rPr lang="it-IT" sz="1700" dirty="0"/>
              <a:t>800 destinatari adulti </a:t>
            </a:r>
            <a:r>
              <a:rPr lang="it-IT" sz="1700" b="0" dirty="0"/>
              <a:t>(18-65 anni)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it-IT" sz="1700" b="0" dirty="0"/>
              <a:t>Conclusione </a:t>
            </a:r>
            <a:r>
              <a:rPr lang="it-IT" sz="1700" dirty="0"/>
              <a:t>Dicembre 2022</a:t>
            </a:r>
          </a:p>
          <a:p>
            <a:pPr algn="just"/>
            <a:endParaRPr lang="it-IT" b="0" dirty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it-IT" b="0" dirty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it-IT" b="0" dirty="0"/>
          </a:p>
          <a:p>
            <a:pPr algn="just"/>
            <a:endParaRPr lang="it-IT" b="0" dirty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it-IT" b="0" dirty="0"/>
          </a:p>
        </p:txBody>
      </p:sp>
      <p:sp>
        <p:nvSpPr>
          <p:cNvPr id="12" name="Segnaposto testo 2">
            <a:extLst>
              <a:ext uri="{FF2B5EF4-FFF2-40B4-BE49-F238E27FC236}">
                <a16:creationId xmlns="" xmlns:a16="http://schemas.microsoft.com/office/drawing/2014/main" id="{CA3BE0CD-5C7C-4642-BC23-945E5FD7691F}"/>
              </a:ext>
            </a:extLst>
          </p:cNvPr>
          <p:cNvSpPr txBox="1">
            <a:spLocks/>
          </p:cNvSpPr>
          <p:nvPr/>
        </p:nvSpPr>
        <p:spPr>
          <a:xfrm>
            <a:off x="3050024" y="4013860"/>
            <a:ext cx="8933114" cy="2285874"/>
          </a:xfrm>
          <a:prstGeom prst="rect">
            <a:avLst/>
          </a:prstGeom>
          <a:ln w="12700">
            <a:noFill/>
          </a:ln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542925" indent="-2762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96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763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430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it-IT" b="0" dirty="0">
                <a:solidFill>
                  <a:srgbClr val="8D3789"/>
                </a:solidFill>
              </a:rPr>
              <a:t>Finanziamento di </a:t>
            </a:r>
            <a:r>
              <a:rPr lang="it-IT" dirty="0">
                <a:solidFill>
                  <a:srgbClr val="8D3789"/>
                </a:solidFill>
              </a:rPr>
              <a:t>tirocini extracurriculari </a:t>
            </a:r>
            <a:r>
              <a:rPr lang="it-IT" b="0" dirty="0">
                <a:solidFill>
                  <a:schemeClr val="tx1"/>
                </a:solidFill>
              </a:rPr>
              <a:t>(6 mesi e borsa lavoro di 500 euro mensili)</a:t>
            </a:r>
            <a:r>
              <a:rPr lang="it-IT" b="0" dirty="0">
                <a:solidFill>
                  <a:schemeClr val="accent5"/>
                </a:solidFill>
              </a:rPr>
              <a:t> </a:t>
            </a:r>
            <a:r>
              <a:rPr lang="it-IT" b="0" dirty="0">
                <a:solidFill>
                  <a:srgbClr val="8D3789"/>
                </a:solidFill>
              </a:rPr>
              <a:t>presso soggetti pubblici e privati dei settori della promozione turistica, spettacolo e valorizzazione beni culturali e ambientali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it-IT" sz="1700" dirty="0"/>
              <a:t>500.000,00 </a:t>
            </a:r>
            <a:r>
              <a:rPr lang="it-IT" sz="1700" b="0" dirty="0"/>
              <a:t>risorse stanziate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it-IT" sz="1700" b="0" dirty="0"/>
              <a:t>Selezionati </a:t>
            </a:r>
            <a:r>
              <a:rPr lang="it-IT" sz="1700" dirty="0"/>
              <a:t>118 tirocinanti </a:t>
            </a:r>
            <a:r>
              <a:rPr lang="it-IT" sz="1700" b="0" dirty="0"/>
              <a:t>(tra 455 candidature per l’offerta di 136 posizioni offerte dagli 83 soggetti ospitanti) con una previsione di impegno di </a:t>
            </a:r>
            <a:r>
              <a:rPr lang="it-IT" sz="1700" dirty="0"/>
              <a:t>€ 354.000,00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it-IT" sz="1700" b="0" dirty="0"/>
              <a:t>Conclusione </a:t>
            </a:r>
            <a:r>
              <a:rPr lang="it-IT" sz="1700" dirty="0"/>
              <a:t>Giugno 2022</a:t>
            </a:r>
            <a:endParaRPr lang="it-IT" sz="1700" b="0" dirty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it-IT" b="0" dirty="0"/>
          </a:p>
          <a:p>
            <a:pPr algn="just"/>
            <a:endParaRPr lang="it-IT" b="0" dirty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it-IT" b="0" dirty="0"/>
          </a:p>
        </p:txBody>
      </p:sp>
      <p:pic>
        <p:nvPicPr>
          <p:cNvPr id="10" name="Immagine 9">
            <a:extLst>
              <a:ext uri="{FF2B5EF4-FFF2-40B4-BE49-F238E27FC236}">
                <a16:creationId xmlns="" xmlns:a16="http://schemas.microsoft.com/office/drawing/2014/main" id="{09B73071-93F4-4949-996F-DAA093DF4F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9366" y="325230"/>
            <a:ext cx="2473772" cy="344429"/>
          </a:xfrm>
          <a:prstGeom prst="rect">
            <a:avLst/>
          </a:prstGeom>
        </p:spPr>
      </p:pic>
      <p:sp>
        <p:nvSpPr>
          <p:cNvPr id="14" name="Titolo 1">
            <a:extLst>
              <a:ext uri="{FF2B5EF4-FFF2-40B4-BE49-F238E27FC236}">
                <a16:creationId xmlns="" xmlns:a16="http://schemas.microsoft.com/office/drawing/2014/main" id="{C48B0B24-D22D-421E-B62A-DD0F69F30917}"/>
              </a:ext>
            </a:extLst>
          </p:cNvPr>
          <p:cNvSpPr txBox="1">
            <a:spLocks/>
          </p:cNvSpPr>
          <p:nvPr/>
        </p:nvSpPr>
        <p:spPr>
          <a:xfrm>
            <a:off x="101431" y="75810"/>
            <a:ext cx="8852564" cy="738393"/>
          </a:xfrm>
          <a:prstGeom prst="rect">
            <a:avLst/>
          </a:prstGeom>
          <a:solidFill>
            <a:schemeClr val="tx1"/>
          </a:solidFill>
        </p:spPr>
        <p:txBody>
          <a:bodyPr vert="horz" lIns="288000" tIns="0" rIns="432000" bIns="144000" rtlCol="0" anchor="b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spc="-15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400" i="1" dirty="0">
                <a:ea typeface="+mn-ea"/>
                <a:cs typeface="+mn-cs"/>
              </a:rPr>
              <a:t>Attuazione interventi dell’Organismo Intermedio ARPAL Umbria</a:t>
            </a:r>
            <a:endParaRPr lang="it-IT" sz="2400" dirty="0"/>
          </a:p>
        </p:txBody>
      </p:sp>
      <p:sp>
        <p:nvSpPr>
          <p:cNvPr id="20" name="Rettangolo 19">
            <a:extLst>
              <a:ext uri="{FF2B5EF4-FFF2-40B4-BE49-F238E27FC236}">
                <a16:creationId xmlns="" xmlns:a16="http://schemas.microsoft.com/office/drawing/2014/main" id="{6CDF4020-F716-4039-9534-84E28A157F32}"/>
              </a:ext>
            </a:extLst>
          </p:cNvPr>
          <p:cNvSpPr/>
          <p:nvPr/>
        </p:nvSpPr>
        <p:spPr>
          <a:xfrm>
            <a:off x="349183" y="959165"/>
            <a:ext cx="2556588" cy="2385859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</a:pPr>
            <a:endParaRPr lang="it-IT" sz="2000" b="1" dirty="0">
              <a:latin typeface="+mj-lt"/>
            </a:endParaRPr>
          </a:p>
          <a:p>
            <a:pPr lvl="0" algn="ctr"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endParaRPr lang="it-IT" sz="800" b="1" dirty="0">
              <a:solidFill>
                <a:schemeClr val="bg1"/>
              </a:solidFill>
              <a:latin typeface="+mj-lt"/>
              <a:sym typeface="Calibri"/>
            </a:endParaRPr>
          </a:p>
          <a:p>
            <a:pPr lvl="0" algn="ctr"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b="1" dirty="0">
                <a:solidFill>
                  <a:schemeClr val="bg1"/>
                </a:solidFill>
                <a:latin typeface="+mj-lt"/>
                <a:sym typeface="Calibri"/>
              </a:rPr>
              <a:t>ASSE  3 – PI 10.3</a:t>
            </a:r>
          </a:p>
          <a:p>
            <a:pPr lvl="0" algn="ctr"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endParaRPr lang="it-IT" sz="105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sym typeface="Calibri"/>
            </a:endParaRPr>
          </a:p>
          <a:p>
            <a:pPr algn="ctr"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2800" b="1" dirty="0">
                <a:solidFill>
                  <a:schemeClr val="bg1"/>
                </a:solidFill>
                <a:latin typeface="+mj-lt"/>
                <a:sym typeface="Calibri"/>
              </a:rPr>
              <a:t>Avviso </a:t>
            </a:r>
          </a:p>
          <a:p>
            <a:pPr algn="ctr"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2800" b="1" dirty="0">
                <a:solidFill>
                  <a:schemeClr val="bg1"/>
                </a:solidFill>
                <a:latin typeface="+mj-lt"/>
                <a:sym typeface="Calibri"/>
              </a:rPr>
              <a:t>TECNHE</a:t>
            </a:r>
          </a:p>
          <a:p>
            <a:pPr algn="ctr"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2400" b="1" dirty="0">
                <a:solidFill>
                  <a:schemeClr val="bg1"/>
                </a:solidFill>
                <a:latin typeface="+mj-lt"/>
                <a:sym typeface="Calibri"/>
              </a:rPr>
              <a:t>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endParaRPr lang="it-IT" sz="2000" b="1" dirty="0">
              <a:latin typeface="+mj-lt"/>
            </a:endParaRPr>
          </a:p>
        </p:txBody>
      </p:sp>
      <p:sp>
        <p:nvSpPr>
          <p:cNvPr id="21" name="Rettangolo 20">
            <a:extLst>
              <a:ext uri="{FF2B5EF4-FFF2-40B4-BE49-F238E27FC236}">
                <a16:creationId xmlns="" xmlns:a16="http://schemas.microsoft.com/office/drawing/2014/main" id="{8C15D9B7-8C75-4335-A626-1CE956068294}"/>
              </a:ext>
            </a:extLst>
          </p:cNvPr>
          <p:cNvSpPr/>
          <p:nvPr/>
        </p:nvSpPr>
        <p:spPr>
          <a:xfrm>
            <a:off x="349183" y="3748613"/>
            <a:ext cx="2556588" cy="2285874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</a:pPr>
            <a:endParaRPr lang="it-IT" sz="2000" b="1" dirty="0">
              <a:latin typeface="+mj-lt"/>
            </a:endParaRPr>
          </a:p>
          <a:p>
            <a:pPr lvl="0" algn="ctr"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endParaRPr lang="it-IT" sz="800" b="1" dirty="0">
              <a:solidFill>
                <a:schemeClr val="bg1"/>
              </a:solidFill>
              <a:latin typeface="+mj-lt"/>
              <a:sym typeface="Calibri"/>
            </a:endParaRPr>
          </a:p>
          <a:p>
            <a:pPr algn="ctr"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endParaRPr lang="it-IT" sz="1800" b="1" dirty="0">
              <a:solidFill>
                <a:schemeClr val="bg1"/>
              </a:solidFill>
              <a:latin typeface="+mj-lt"/>
              <a:sym typeface="Calibri"/>
            </a:endParaRPr>
          </a:p>
          <a:p>
            <a:pPr algn="ctr"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1800" b="1" dirty="0">
                <a:solidFill>
                  <a:schemeClr val="bg1"/>
                </a:solidFill>
                <a:latin typeface="+mj-lt"/>
                <a:sym typeface="Calibri"/>
              </a:rPr>
              <a:t>ASSE  3 – PI 10.3</a:t>
            </a:r>
          </a:p>
          <a:p>
            <a:pPr lvl="0" algn="ctr"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endParaRPr lang="it-IT" sz="800" b="1" dirty="0">
              <a:solidFill>
                <a:schemeClr val="bg1"/>
              </a:solidFill>
              <a:latin typeface="+mj-lt"/>
              <a:sym typeface="Calibri"/>
            </a:endParaRPr>
          </a:p>
          <a:p>
            <a:pPr algn="ctr"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2400" b="1" dirty="0">
                <a:solidFill>
                  <a:schemeClr val="bg1"/>
                </a:solidFill>
                <a:latin typeface="+mj-lt"/>
                <a:sym typeface="Calibri"/>
              </a:rPr>
              <a:t>Avviso </a:t>
            </a:r>
          </a:p>
          <a:p>
            <a:pPr algn="ctr"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2400" b="1" dirty="0">
                <a:solidFill>
                  <a:schemeClr val="bg1"/>
                </a:solidFill>
                <a:latin typeface="+mj-lt"/>
                <a:sym typeface="Calibri"/>
              </a:rPr>
              <a:t>TIROCINI</a:t>
            </a:r>
          </a:p>
          <a:p>
            <a:pPr algn="ctr"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2400" b="1" dirty="0">
                <a:solidFill>
                  <a:schemeClr val="bg1"/>
                </a:solidFill>
                <a:latin typeface="+mj-lt"/>
                <a:sym typeface="Calibri"/>
              </a:rPr>
              <a:t>CULTURA </a:t>
            </a:r>
          </a:p>
          <a:p>
            <a:pPr algn="ctr"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2400" b="1" dirty="0">
                <a:solidFill>
                  <a:schemeClr val="bg1"/>
                </a:solidFill>
                <a:latin typeface="+mj-lt"/>
                <a:sym typeface="Calibri"/>
              </a:rPr>
              <a:t>E TURISMO</a:t>
            </a:r>
          </a:p>
          <a:p>
            <a:pPr algn="ctr"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2400" b="1" dirty="0">
                <a:solidFill>
                  <a:schemeClr val="bg1"/>
                </a:solidFill>
                <a:latin typeface="+mj-lt"/>
                <a:sym typeface="Calibri"/>
              </a:rPr>
              <a:t>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endParaRPr lang="it-IT" sz="2000" b="1" dirty="0">
              <a:latin typeface="+mj-lt"/>
            </a:endParaRPr>
          </a:p>
        </p:txBody>
      </p:sp>
      <p:sp>
        <p:nvSpPr>
          <p:cNvPr id="22" name="Ovale 21">
            <a:extLst>
              <a:ext uri="{FF2B5EF4-FFF2-40B4-BE49-F238E27FC236}">
                <a16:creationId xmlns="" xmlns:a16="http://schemas.microsoft.com/office/drawing/2014/main" id="{810EFA61-E678-45A5-91EF-FB254380F557}"/>
              </a:ext>
            </a:extLst>
          </p:cNvPr>
          <p:cNvSpPr>
            <a:spLocks noChangeAspect="1"/>
          </p:cNvSpPr>
          <p:nvPr/>
        </p:nvSpPr>
        <p:spPr>
          <a:xfrm>
            <a:off x="9631190" y="2824940"/>
            <a:ext cx="965033" cy="965033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pic>
        <p:nvPicPr>
          <p:cNvPr id="23" name="Segnaposto immagine 92" descr="lente di ingrandimento">
            <a:extLst>
              <a:ext uri="{FF2B5EF4-FFF2-40B4-BE49-F238E27FC236}">
                <a16:creationId xmlns="" xmlns:a16="http://schemas.microsoft.com/office/drawing/2014/main" id="{11431E9E-E8C2-4135-A0AE-D73BC9B8F96A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rcRect/>
          <a:stretch>
            <a:fillRect/>
          </a:stretch>
        </p:blipFill>
        <p:spPr>
          <a:xfrm>
            <a:off x="9847568" y="2972395"/>
            <a:ext cx="532275" cy="574465"/>
          </a:xfrm>
          <a:prstGeom prst="rect">
            <a:avLst/>
          </a:prstGeom>
        </p:spPr>
      </p:pic>
      <p:sp>
        <p:nvSpPr>
          <p:cNvPr id="24" name="Ovale 23">
            <a:extLst>
              <a:ext uri="{FF2B5EF4-FFF2-40B4-BE49-F238E27FC236}">
                <a16:creationId xmlns="" xmlns:a16="http://schemas.microsoft.com/office/drawing/2014/main" id="{A8698231-9B56-443B-A2B3-A68570301E66}"/>
              </a:ext>
            </a:extLst>
          </p:cNvPr>
          <p:cNvSpPr>
            <a:spLocks noChangeAspect="1"/>
          </p:cNvSpPr>
          <p:nvPr/>
        </p:nvSpPr>
        <p:spPr>
          <a:xfrm>
            <a:off x="9841085" y="5736388"/>
            <a:ext cx="965033" cy="965033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pic>
        <p:nvPicPr>
          <p:cNvPr id="25" name="Segnaposto immagine 92" descr="lente di ingrandimento">
            <a:extLst>
              <a:ext uri="{FF2B5EF4-FFF2-40B4-BE49-F238E27FC236}">
                <a16:creationId xmlns="" xmlns:a16="http://schemas.microsoft.com/office/drawing/2014/main" id="{2AD84467-A19F-450F-B1E3-EFA86C5C485D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rcRect/>
          <a:stretch>
            <a:fillRect/>
          </a:stretch>
        </p:blipFill>
        <p:spPr>
          <a:xfrm>
            <a:off x="10063948" y="5949156"/>
            <a:ext cx="532275" cy="574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81887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egnaposto testo 18">
            <a:extLst>
              <a:ext uri="{FF2B5EF4-FFF2-40B4-BE49-F238E27FC236}">
                <a16:creationId xmlns="" xmlns:a16="http://schemas.microsoft.com/office/drawing/2014/main" id="{DDF9FA57-C618-480E-B590-197444A3FB5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485320" y="1506583"/>
            <a:ext cx="9227050" cy="4705889"/>
          </a:xfrm>
        </p:spPr>
        <p:txBody>
          <a:bodyPr/>
          <a:lstStyle/>
          <a:p>
            <a:pPr marL="285750" indent="-28575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it-IT" dirty="0"/>
          </a:p>
          <a:p>
            <a:pPr marL="285750" indent="-28575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it-IT" sz="2000" dirty="0">
                <a:solidFill>
                  <a:srgbClr val="8D3789"/>
                </a:solidFill>
              </a:rPr>
              <a:t>Prima sperimentazione del nuovo sistema regionale delle politiche attive previsto dall’art 32 della LR 1/2018 (modificata dalla LR 11/2021) </a:t>
            </a:r>
          </a:p>
          <a:p>
            <a:pPr algn="just">
              <a:spcBef>
                <a:spcPts val="0"/>
              </a:spcBef>
            </a:pPr>
            <a:endParaRPr lang="it-IT" b="0" dirty="0">
              <a:solidFill>
                <a:srgbClr val="8D3789"/>
              </a:solidFill>
            </a:endParaRPr>
          </a:p>
          <a:p>
            <a:pPr marL="266700" lvl="1" indent="0" algn="just">
              <a:spcBef>
                <a:spcPts val="0"/>
              </a:spcBef>
              <a:buNone/>
            </a:pPr>
            <a:r>
              <a:rPr lang="it-IT" sz="1800" dirty="0">
                <a:latin typeface="+mj-lt"/>
              </a:rPr>
              <a:t>basato su un modello di accompagnamento al lavoro che integra servizi al lavoro e  misure  per la crescita delle competenze mediante formazione e tirocini, erogati dalla rete pubblico-privata insieme ad incentivi all’assunzione, il tutto graduato sulla base del livello di occupabilità del destinatario finale.</a:t>
            </a:r>
          </a:p>
          <a:p>
            <a:pPr marL="285750" indent="-28575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it-IT" sz="2000" dirty="0">
              <a:solidFill>
                <a:srgbClr val="8D3789"/>
              </a:solidFill>
            </a:endParaRPr>
          </a:p>
          <a:p>
            <a:pPr algn="just">
              <a:spcBef>
                <a:spcPts val="0"/>
              </a:spcBef>
            </a:pPr>
            <a:endParaRPr lang="it-IT" sz="2000" dirty="0">
              <a:solidFill>
                <a:srgbClr val="8D3789"/>
              </a:solidFill>
            </a:endParaRPr>
          </a:p>
          <a:p>
            <a:pPr marL="285750" indent="-28575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it-IT" sz="2000" dirty="0">
                <a:solidFill>
                  <a:srgbClr val="8D3789"/>
                </a:solidFill>
              </a:rPr>
              <a:t> Strumento di inserimento e reinserimento lavorativo </a:t>
            </a:r>
            <a:r>
              <a:rPr lang="it-IT" dirty="0"/>
              <a:t>post emergenza COVID-19 rivolto a:</a:t>
            </a:r>
          </a:p>
          <a:p>
            <a:pPr algn="just">
              <a:spcBef>
                <a:spcPts val="0"/>
              </a:spcBef>
            </a:pPr>
            <a:endParaRPr lang="it-IT" dirty="0"/>
          </a:p>
          <a:p>
            <a:pPr marL="828675" lvl="1" indent="-285750" algn="just">
              <a:spcBef>
                <a:spcPts val="0"/>
              </a:spcBef>
            </a:pPr>
            <a:r>
              <a:rPr lang="it-IT" sz="1800" b="1" dirty="0">
                <a:latin typeface="+mj-lt"/>
              </a:rPr>
              <a:t>disoccupati iscritti ai CPI umbri </a:t>
            </a:r>
            <a:r>
              <a:rPr lang="it-IT" sz="1800" dirty="0">
                <a:latin typeface="+mj-lt"/>
              </a:rPr>
              <a:t>(Neet, percettori di NASPI, percettori di mobilità in deroga, ex lavoratori autonomi che hanno cessato attività per la pandemia COVID, iscritti alla L. 68/99, disoccupati da oltre 12 mesi)</a:t>
            </a:r>
          </a:p>
          <a:p>
            <a:pPr lvl="1" indent="0" algn="just">
              <a:spcBef>
                <a:spcPts val="0"/>
              </a:spcBef>
              <a:buNone/>
            </a:pPr>
            <a:endParaRPr lang="it-IT" sz="1800" dirty="0">
              <a:latin typeface="+mj-lt"/>
            </a:endParaRPr>
          </a:p>
          <a:p>
            <a:pPr marL="828675" lvl="1" indent="-285750" algn="just">
              <a:spcBef>
                <a:spcPts val="0"/>
              </a:spcBef>
            </a:pPr>
            <a:r>
              <a:rPr lang="it-IT" sz="1800" b="1" dirty="0">
                <a:latin typeface="+mj-lt"/>
              </a:rPr>
              <a:t>lavoratori in CIG </a:t>
            </a:r>
            <a:r>
              <a:rPr lang="it-IT" sz="1800" dirty="0">
                <a:latin typeface="+mj-lt"/>
              </a:rPr>
              <a:t>di imprese localizzate in Umbria</a:t>
            </a:r>
          </a:p>
          <a:p>
            <a:pPr algn="just">
              <a:spcBef>
                <a:spcPts val="0"/>
              </a:spcBef>
            </a:pPr>
            <a:endParaRPr lang="it-IT" sz="1000" dirty="0"/>
          </a:p>
          <a:p>
            <a:pPr marL="828675" lvl="1" indent="-285750" algn="just">
              <a:spcBef>
                <a:spcPts val="0"/>
              </a:spcBef>
            </a:pPr>
            <a:endParaRPr lang="it-IT" sz="1800" dirty="0">
              <a:latin typeface="+mj-lt"/>
            </a:endParaRPr>
          </a:p>
          <a:p>
            <a:pPr algn="just">
              <a:spcBef>
                <a:spcPts val="0"/>
              </a:spcBef>
            </a:pPr>
            <a:endParaRPr lang="it-IT" sz="500" b="0" dirty="0"/>
          </a:p>
          <a:p>
            <a:pPr algn="just">
              <a:spcBef>
                <a:spcPts val="0"/>
              </a:spcBef>
            </a:pPr>
            <a:endParaRPr lang="it-IT" sz="500" b="0" dirty="0">
              <a:ea typeface="+mn-ea"/>
              <a:cs typeface="+mn-cs"/>
            </a:endParaRPr>
          </a:p>
          <a:p>
            <a:pPr algn="just">
              <a:spcBef>
                <a:spcPts val="0"/>
              </a:spcBef>
            </a:pPr>
            <a:endParaRPr lang="it-IT" sz="500" b="0" dirty="0">
              <a:ea typeface="+mn-ea"/>
              <a:cs typeface="+mn-cs"/>
            </a:endParaRPr>
          </a:p>
          <a:p>
            <a:pPr algn="just">
              <a:spcBef>
                <a:spcPts val="0"/>
              </a:spcBef>
            </a:pPr>
            <a:endParaRPr lang="it-IT" sz="1800" dirty="0">
              <a:ea typeface="+mn-ea"/>
              <a:cs typeface="+mn-cs"/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26"/>
          </p:nvPr>
        </p:nvSpPr>
        <p:spPr>
          <a:xfrm>
            <a:off x="11496369" y="6155190"/>
            <a:ext cx="432000" cy="432000"/>
          </a:xfrm>
        </p:spPr>
        <p:txBody>
          <a:bodyPr/>
          <a:lstStyle/>
          <a:p>
            <a:fld id="{19B51A1E-902D-48AF-9020-955120F399B6}" type="slidenum">
              <a:rPr lang="it-IT" smtClean="0"/>
              <a:pPr/>
              <a:t>9</a:t>
            </a:fld>
            <a:endParaRPr lang="it-IT" dirty="0"/>
          </a:p>
        </p:txBody>
      </p:sp>
      <p:pic>
        <p:nvPicPr>
          <p:cNvPr id="22" name="Immagine 21">
            <a:extLst>
              <a:ext uri="{FF2B5EF4-FFF2-40B4-BE49-F238E27FC236}">
                <a16:creationId xmlns="" xmlns:a16="http://schemas.microsoft.com/office/drawing/2014/main" id="{15743E41-ED0A-41ED-86D3-FBE1A59E8E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6264" y="432000"/>
            <a:ext cx="2473772" cy="344429"/>
          </a:xfrm>
          <a:prstGeom prst="rect">
            <a:avLst/>
          </a:prstGeom>
        </p:spPr>
      </p:pic>
      <p:sp>
        <p:nvSpPr>
          <p:cNvPr id="12" name="Titolo 1">
            <a:extLst>
              <a:ext uri="{FF2B5EF4-FFF2-40B4-BE49-F238E27FC236}">
                <a16:creationId xmlns="" xmlns:a16="http://schemas.microsoft.com/office/drawing/2014/main" id="{F0A88E3F-D8C0-401D-8D32-473B4D71E721}"/>
              </a:ext>
            </a:extLst>
          </p:cNvPr>
          <p:cNvSpPr txBox="1">
            <a:spLocks/>
          </p:cNvSpPr>
          <p:nvPr/>
        </p:nvSpPr>
        <p:spPr>
          <a:xfrm>
            <a:off x="101431" y="75810"/>
            <a:ext cx="8852564" cy="738393"/>
          </a:xfrm>
          <a:prstGeom prst="rect">
            <a:avLst/>
          </a:prstGeom>
          <a:solidFill>
            <a:schemeClr val="tx1"/>
          </a:solidFill>
        </p:spPr>
        <p:txBody>
          <a:bodyPr vert="horz" lIns="288000" tIns="0" rIns="432000" bIns="144000" rtlCol="0" anchor="b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spc="-15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400" i="1" dirty="0">
                <a:ea typeface="+mn-ea"/>
                <a:cs typeface="+mn-cs"/>
              </a:rPr>
              <a:t>Attuazione interventi dell’Organismo Intermedio ARPAL Umbria</a:t>
            </a:r>
            <a:endParaRPr lang="it-IT" sz="2400" dirty="0"/>
          </a:p>
        </p:txBody>
      </p:sp>
      <p:sp>
        <p:nvSpPr>
          <p:cNvPr id="15" name="Rettangolo 14">
            <a:extLst>
              <a:ext uri="{FF2B5EF4-FFF2-40B4-BE49-F238E27FC236}">
                <a16:creationId xmlns="" xmlns:a16="http://schemas.microsoft.com/office/drawing/2014/main" id="{9A9D3323-4182-47B1-894E-F3CCA61D62B1}"/>
              </a:ext>
            </a:extLst>
          </p:cNvPr>
          <p:cNvSpPr/>
          <p:nvPr/>
        </p:nvSpPr>
        <p:spPr>
          <a:xfrm>
            <a:off x="270051" y="1172004"/>
            <a:ext cx="2136138" cy="5040468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b="1" dirty="0">
                <a:solidFill>
                  <a:schemeClr val="bg1"/>
                </a:solidFill>
                <a:latin typeface="+mj-lt"/>
                <a:sym typeface="Calibri"/>
              </a:rPr>
              <a:t>ASSE  1 – PI 8.1</a:t>
            </a:r>
          </a:p>
          <a:p>
            <a:pPr lvl="0" algn="ctr"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endParaRPr lang="it-IT" sz="600" b="1" dirty="0">
              <a:solidFill>
                <a:schemeClr val="bg1"/>
              </a:solidFill>
              <a:latin typeface="+mj-lt"/>
              <a:sym typeface="Calibri"/>
            </a:endParaRPr>
          </a:p>
          <a:p>
            <a:pPr lvl="0" algn="ctr"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endParaRPr lang="it-IT" sz="600" b="1" dirty="0">
              <a:solidFill>
                <a:schemeClr val="bg1"/>
              </a:solidFill>
              <a:latin typeface="+mj-lt"/>
              <a:sym typeface="Calibri"/>
            </a:endParaRPr>
          </a:p>
          <a:p>
            <a:pPr lvl="0" algn="ctr" hangingPunct="0">
              <a:lnSpc>
                <a:spcPct val="100000"/>
              </a:lnSpc>
              <a:spcBef>
                <a:spcPts val="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endParaRPr lang="it-IT" sz="600" b="1" dirty="0">
              <a:solidFill>
                <a:schemeClr val="bg1"/>
              </a:solidFill>
              <a:latin typeface="+mj-lt"/>
              <a:sym typeface="Calibri"/>
            </a:endParaRPr>
          </a:p>
          <a:p>
            <a:pPr lvl="0" algn="ctr" hangingPunct="0">
              <a:lnSpc>
                <a:spcPct val="100000"/>
              </a:lnSpc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2400" b="1" dirty="0">
                <a:solidFill>
                  <a:schemeClr val="bg1"/>
                </a:solidFill>
                <a:latin typeface="+mj-lt"/>
              </a:rPr>
              <a:t>Avviso </a:t>
            </a:r>
          </a:p>
          <a:p>
            <a:pPr lvl="0" algn="ctr" hangingPunct="0">
              <a:lnSpc>
                <a:spcPct val="100000"/>
              </a:lnSpc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2400" b="1" dirty="0">
                <a:solidFill>
                  <a:schemeClr val="bg1"/>
                </a:solidFill>
                <a:latin typeface="+mj-lt"/>
              </a:rPr>
              <a:t>RE-WORK</a:t>
            </a:r>
          </a:p>
          <a:p>
            <a:pPr lvl="0" algn="ctr" hangingPunct="0">
              <a:lnSpc>
                <a:spcPct val="100000"/>
              </a:lnSpc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endParaRPr lang="it-IT" sz="2400" b="1" dirty="0">
              <a:solidFill>
                <a:schemeClr val="bg1"/>
              </a:solidFill>
              <a:latin typeface="+mj-lt"/>
            </a:endParaRPr>
          </a:p>
          <a:p>
            <a:pPr algn="ctr" hangingPunct="0">
              <a:spcBef>
                <a:spcPts val="600"/>
              </a:spcBef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1900" b="1" dirty="0">
                <a:solidFill>
                  <a:schemeClr val="bg1"/>
                </a:solidFill>
                <a:latin typeface="+mj-lt"/>
              </a:rPr>
              <a:t>Buono Umbro </a:t>
            </a:r>
          </a:p>
          <a:p>
            <a:pPr algn="ctr" hangingPunct="0"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1900" b="1" dirty="0">
                <a:solidFill>
                  <a:schemeClr val="bg1"/>
                </a:solidFill>
                <a:latin typeface="+mj-lt"/>
              </a:rPr>
              <a:t>per il lavoro (BUL) </a:t>
            </a:r>
          </a:p>
          <a:p>
            <a:pPr algn="ctr" hangingPunct="0"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1900" b="1" dirty="0">
                <a:solidFill>
                  <a:schemeClr val="bg1"/>
                </a:solidFill>
                <a:latin typeface="+mj-lt"/>
              </a:rPr>
              <a:t>per l’accesso alla </a:t>
            </a:r>
          </a:p>
          <a:p>
            <a:pPr algn="ctr" hangingPunct="0"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1900" b="1" dirty="0">
                <a:solidFill>
                  <a:schemeClr val="bg1"/>
                </a:solidFill>
                <a:latin typeface="+mj-lt"/>
              </a:rPr>
              <a:t>rete dei servizi </a:t>
            </a:r>
          </a:p>
          <a:p>
            <a:pPr algn="ctr" hangingPunct="0"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1900" b="1" dirty="0">
                <a:solidFill>
                  <a:schemeClr val="bg1"/>
                </a:solidFill>
                <a:latin typeface="+mj-lt"/>
              </a:rPr>
              <a:t>per</a:t>
            </a:r>
          </a:p>
          <a:p>
            <a:pPr algn="ctr" hangingPunct="0"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1900" b="1" dirty="0">
                <a:solidFill>
                  <a:schemeClr val="bg1"/>
                </a:solidFill>
                <a:latin typeface="+mj-lt"/>
              </a:rPr>
              <a:t> l’inserimento </a:t>
            </a:r>
          </a:p>
          <a:p>
            <a:pPr algn="ctr" hangingPunct="0"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1900" b="1" dirty="0">
                <a:solidFill>
                  <a:schemeClr val="bg1"/>
                </a:solidFill>
                <a:latin typeface="+mj-lt"/>
              </a:rPr>
              <a:t>lavorativo </a:t>
            </a:r>
          </a:p>
          <a:p>
            <a:pPr algn="ctr" hangingPunct="0">
              <a:buSzPct val="100000"/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 lang="it-IT" sz="1900" b="1" dirty="0">
                <a:solidFill>
                  <a:schemeClr val="bg1"/>
                </a:solidFill>
                <a:latin typeface="+mj-lt"/>
              </a:rPr>
              <a:t>in Umbria</a:t>
            </a:r>
          </a:p>
        </p:txBody>
      </p:sp>
      <p:sp>
        <p:nvSpPr>
          <p:cNvPr id="23" name="Ovale 22">
            <a:extLst>
              <a:ext uri="{FF2B5EF4-FFF2-40B4-BE49-F238E27FC236}">
                <a16:creationId xmlns="" xmlns:a16="http://schemas.microsoft.com/office/drawing/2014/main" id="{E32998ED-8FB8-4BE4-98BB-834D4D3B375A}"/>
              </a:ext>
            </a:extLst>
          </p:cNvPr>
          <p:cNvSpPr>
            <a:spLocks noChangeAspect="1"/>
          </p:cNvSpPr>
          <p:nvPr/>
        </p:nvSpPr>
        <p:spPr>
          <a:xfrm>
            <a:off x="2905772" y="959236"/>
            <a:ext cx="794920" cy="79492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pic>
        <p:nvPicPr>
          <p:cNvPr id="24" name="Segnaposto immagine 92" descr="lente di ingrandimento">
            <a:extLst>
              <a:ext uri="{FF2B5EF4-FFF2-40B4-BE49-F238E27FC236}">
                <a16:creationId xmlns="" xmlns:a16="http://schemas.microsoft.com/office/drawing/2014/main" id="{A057C076-0422-4AE0-9DB4-2B685CC5ECA6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>
            <a:off x="3128634" y="1172004"/>
            <a:ext cx="435265" cy="47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3385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Great Pitch Decks - Environment">
      <a:dk1>
        <a:sysClr val="windowText" lastClr="000000"/>
      </a:dk1>
      <a:lt1>
        <a:sysClr val="window" lastClr="FFFFFF"/>
      </a:lt1>
      <a:dk2>
        <a:srgbClr val="375C1E"/>
      </a:dk2>
      <a:lt2>
        <a:srgbClr val="E2DFCC"/>
      </a:lt2>
      <a:accent1>
        <a:srgbClr val="9ACB39"/>
      </a:accent1>
      <a:accent2>
        <a:srgbClr val="64C24A"/>
      </a:accent2>
      <a:accent3>
        <a:srgbClr val="297D53"/>
      </a:accent3>
      <a:accent4>
        <a:srgbClr val="FECF3F"/>
      </a:accent4>
      <a:accent5>
        <a:srgbClr val="F99D40"/>
      </a:accent5>
      <a:accent6>
        <a:srgbClr val="715C21"/>
      </a:accent6>
      <a:hlink>
        <a:srgbClr val="63A537"/>
      </a:hlink>
      <a:folHlink>
        <a:srgbClr val="63A537"/>
      </a:folHlink>
    </a:clrScheme>
    <a:fontScheme name="Custom 143">
      <a:majorFont>
        <a:latin typeface="Rockwell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>
            <a:lumMod val="95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noAutofit/>
      </a:bodyPr>
      <a:lstStyle>
        <a:defPPr algn="l">
          <a:defRPr sz="1200" dirty="0" smtClean="0">
            <a:solidFill>
              <a:schemeClr val="tx1">
                <a:lumMod val="75000"/>
                <a:lumOff val="25000"/>
              </a:schemeClr>
            </a:solidFill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9716141_TF16411174.potx" id="{6DC9D0BF-E5AF-45BB-A689-33D287F35DE8}" vid="{7F4869E0-9160-4256-825B-6A89661A4CE3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TM04033919[[fn=Circuito]]</Template>
  <TotalTime>0</TotalTime>
  <Words>2203</Words>
  <Application>Microsoft Office PowerPoint</Application>
  <PresentationFormat>Widescreen</PresentationFormat>
  <Paragraphs>490</Paragraphs>
  <Slides>18</Slides>
  <Notes>7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10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18</vt:i4>
      </vt:variant>
    </vt:vector>
  </HeadingPairs>
  <TitlesOfParts>
    <vt:vector size="29" baseType="lpstr">
      <vt:lpstr>Abadi MT Condensed Light</vt:lpstr>
      <vt:lpstr>Arial</vt:lpstr>
      <vt:lpstr>Calibri</vt:lpstr>
      <vt:lpstr>Calibri Light</vt:lpstr>
      <vt:lpstr>Calibri,Bold</vt:lpstr>
      <vt:lpstr>Gill Sans</vt:lpstr>
      <vt:lpstr>Impact</vt:lpstr>
      <vt:lpstr>Rockwell</vt:lpstr>
      <vt:lpstr>Times New Roman</vt:lpstr>
      <vt:lpstr>Wingdings</vt:lpstr>
      <vt:lpstr>Tema di Office</vt:lpstr>
      <vt:lpstr>Comitato di Sorveglianza POR FESR FSE 2014-2020</vt:lpstr>
      <vt:lpstr>ATTUAZIONE  INTERVENTI  DELL’ORGANISMO INTERMEDIO ARPAL UMBRIA </vt:lpstr>
      <vt:lpstr>Attuazione interventi dell’Organismo Intermedio ARPAL Umbria</vt:lpstr>
      <vt:lpstr>Presentazione standard di PowerPoint</vt:lpstr>
      <vt:lpstr>Attuazione interventi dell’Organismo Intermedio ARPAL Umbria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2021-10-05T07:30:28Z</dcterms:created>
  <dcterms:modified xsi:type="dcterms:W3CDTF">2021-11-22T12:35:08Z</dcterms:modified>
</cp:coreProperties>
</file>