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1" r:id="rId3"/>
    <p:sldId id="295" r:id="rId4"/>
    <p:sldId id="296" r:id="rId5"/>
    <p:sldId id="297" r:id="rId6"/>
    <p:sldId id="298" r:id="rId7"/>
    <p:sldId id="299" r:id="rId8"/>
    <p:sldId id="309" r:id="rId9"/>
    <p:sldId id="300" r:id="rId10"/>
    <p:sldId id="310" r:id="rId11"/>
    <p:sldId id="311" r:id="rId12"/>
    <p:sldId id="301" r:id="rId13"/>
    <p:sldId id="312" r:id="rId14"/>
    <p:sldId id="302" r:id="rId15"/>
    <p:sldId id="313" r:id="rId16"/>
    <p:sldId id="314" r:id="rId17"/>
    <p:sldId id="303" r:id="rId18"/>
    <p:sldId id="315" r:id="rId19"/>
    <p:sldId id="308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D2C118-5D05-4BA9-A051-BDE5643F141C}">
          <p14:sldIdLst>
            <p14:sldId id="259"/>
            <p14:sldId id="261"/>
          </p14:sldIdLst>
        </p14:section>
        <p14:section name="Untitled Section" id="{F4648ACB-9FB4-4608-B882-2DFA583004DC}">
          <p14:sldIdLst>
            <p14:sldId id="295"/>
            <p14:sldId id="296"/>
            <p14:sldId id="297"/>
            <p14:sldId id="298"/>
            <p14:sldId id="299"/>
            <p14:sldId id="309"/>
            <p14:sldId id="300"/>
            <p14:sldId id="310"/>
            <p14:sldId id="311"/>
            <p14:sldId id="301"/>
            <p14:sldId id="312"/>
            <p14:sldId id="302"/>
            <p14:sldId id="313"/>
            <p14:sldId id="314"/>
            <p14:sldId id="303"/>
            <p14:sldId id="315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87" autoAdjust="0"/>
  </p:normalViewPr>
  <p:slideViewPr>
    <p:cSldViewPr snapToGrid="0">
      <p:cViewPr varScale="1">
        <p:scale>
          <a:sx n="78" d="100"/>
          <a:sy n="78" d="100"/>
        </p:scale>
        <p:origin x="648" y="43"/>
      </p:cViewPr>
      <p:guideLst/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324ED-B312-4DCA-95A7-B9BEE202AEA9}" type="doc">
      <dgm:prSet loTypeId="urn:microsoft.com/office/officeart/2011/layout/Tab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1F5CD0AD-FB90-4249-A067-FF1B8C255139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1</a:t>
          </a:r>
        </a:p>
      </dgm:t>
    </dgm:pt>
    <dgm:pt modelId="{3415491A-848B-4A26-84BB-8E915D0FD589}" type="parTrans" cxnId="{585FA481-364B-41AC-A3AE-D2E05F8B1296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19C6CD2-6B30-4F9D-8631-749B2D80C3C2}" type="sibTrans" cxnId="{585FA481-364B-41AC-A3AE-D2E05F8B1296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984FD770-2BC0-4CBA-9345-4BA93A27C19F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Valutazione ex post POR FESR Umbria 2007-2013</a:t>
          </a:r>
        </a:p>
      </dgm:t>
    </dgm:pt>
    <dgm:pt modelId="{F53A0C7C-7712-4BA6-80E2-72EA6F3A0A5A}" type="parTrans" cxnId="{70D3A3FE-D868-4583-8A39-B3CF5F50EBE3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34FE0C60-B483-4107-A366-C8D7C80C5E20}" type="sibTrans" cxnId="{70D3A3FE-D868-4583-8A39-B3CF5F50EBE3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CE20C327-3FDA-40DC-A9B4-D50FF0C477A7}">
      <dgm:prSet phldrT="[Text]" custT="1"/>
      <dgm:spPr/>
      <dgm:t>
        <a:bodyPr/>
        <a:lstStyle/>
        <a:p>
          <a:r>
            <a:rPr lang="it-IT" sz="1800">
              <a:latin typeface="+mn-lt"/>
            </a:rPr>
            <a:t>Realizzato nel 2019</a:t>
          </a:r>
          <a:endParaRPr lang="it-IT" sz="1800" dirty="0">
            <a:latin typeface="+mn-lt"/>
          </a:endParaRPr>
        </a:p>
      </dgm:t>
    </dgm:pt>
    <dgm:pt modelId="{3119F8D2-8864-403F-84B7-C8B4C4965EAE}" type="parTrans" cxnId="{7FCDCB4F-32C0-4A58-91AD-F2C541298968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F0A566B6-32CE-4052-9867-2B04DF328D70}" type="sibTrans" cxnId="{7FCDCB4F-32C0-4A58-91AD-F2C541298968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71C96F20-1960-4CA1-8EF7-5EB339DEBBB5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2</a:t>
          </a:r>
        </a:p>
      </dgm:t>
    </dgm:pt>
    <dgm:pt modelId="{E98E89DB-BBFD-44A7-BDC2-87FF79744868}" type="parTrans" cxnId="{91B2A9B4-97DE-4A58-AB2F-D83397EC68D4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C887859-7A88-40C0-A661-F64F2356E9B8}" type="sibTrans" cxnId="{91B2A9B4-97DE-4A58-AB2F-D83397EC68D4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5D13E2FA-2FEF-4CA4-AC8A-732430C1D4CF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Valutazione Strategia di Specializzazione RIS3</a:t>
          </a:r>
        </a:p>
      </dgm:t>
    </dgm:pt>
    <dgm:pt modelId="{B6C48EED-5E0C-4C85-AA43-88249974859F}" type="parTrans" cxnId="{46625009-B9A8-44D4-A7B4-54081940CC33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4A8BAB29-E4FE-43C9-A9B5-D501EB3D35EA}" type="sibTrans" cxnId="{46625009-B9A8-44D4-A7B4-54081940CC33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8543F719-2370-4A17-95DC-27C932473919}">
      <dgm:prSet phldrT="[Text]" custT="1"/>
      <dgm:spPr/>
      <dgm:t>
        <a:bodyPr/>
        <a:lstStyle/>
        <a:p>
          <a:r>
            <a:rPr lang="it-IT" sz="1800">
              <a:latin typeface="+mn-lt"/>
            </a:rPr>
            <a:t>Realizzato nel 2020</a:t>
          </a:r>
          <a:endParaRPr lang="it-IT" sz="1800" dirty="0">
            <a:latin typeface="+mn-lt"/>
          </a:endParaRPr>
        </a:p>
      </dgm:t>
    </dgm:pt>
    <dgm:pt modelId="{B6BE11C2-5D4A-4B4E-9DCF-328C3670F556}" type="parTrans" cxnId="{F823266E-0FA9-4B35-9F08-10E847F52D94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5FE9465F-D9F2-45F2-B301-4375B763A43C}" type="sibTrans" cxnId="{F823266E-0FA9-4B35-9F08-10E847F52D94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A2194931-A0EB-4978-AED9-AC298ACCCD3B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3</a:t>
          </a:r>
        </a:p>
      </dgm:t>
    </dgm:pt>
    <dgm:pt modelId="{D62C0F74-940A-41D1-8F76-F469EBE5C85F}" type="parTrans" cxnId="{7ADD3349-81AA-4559-A1BC-CCF7AD61319A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37A8A26-E75B-451C-A3E2-2401338DD250}" type="sibTrans" cxnId="{7ADD3349-81AA-4559-A1BC-CCF7AD61319A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F0080E9-6E6C-410C-A1A3-70ED2DE7DBFE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Valutazione interventi riconducibili alla linea «Agenda Urbana»</a:t>
          </a:r>
        </a:p>
      </dgm:t>
    </dgm:pt>
    <dgm:pt modelId="{3788CEE4-7F7F-4D0E-80C3-CEA93EAE8F17}" type="parTrans" cxnId="{3654D870-550F-47F2-A5F1-D85B6E1CB4EB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EBB7229F-5C26-45D2-96B1-B51B31896045}" type="sibTrans" cxnId="{3654D870-550F-47F2-A5F1-D85B6E1CB4EB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A5256DAD-F66E-44BC-9E22-C907246CC79C}">
      <dgm:prSet phldrT="[Text]" custT="1"/>
      <dgm:spPr/>
      <dgm:t>
        <a:bodyPr/>
        <a:lstStyle/>
        <a:p>
          <a:r>
            <a:rPr lang="it-IT" sz="1800">
              <a:latin typeface="+mn-lt"/>
            </a:rPr>
            <a:t>Realizzato nel 2020</a:t>
          </a:r>
          <a:endParaRPr lang="it-IT" sz="1800" dirty="0">
            <a:latin typeface="+mn-lt"/>
          </a:endParaRPr>
        </a:p>
      </dgm:t>
    </dgm:pt>
    <dgm:pt modelId="{44EA1BD4-5E32-4E21-B270-277AFFD5FA86}" type="parTrans" cxnId="{F061F5D3-7C02-421B-8821-1CCD5DCBD763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C1CAD2B2-0075-4499-845D-C404A8CDFE8B}" type="sibTrans" cxnId="{F061F5D3-7C02-421B-8821-1CCD5DCBD763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0450914E-94D4-4437-B5D8-D71D2B45A968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4</a:t>
          </a:r>
        </a:p>
      </dgm:t>
    </dgm:pt>
    <dgm:pt modelId="{2C1058D6-5536-49EB-9E02-A20973968391}" type="parTrans" cxnId="{911D77BF-2C37-4B7D-ABEA-C28B6B7AD96C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C6CE9C77-5A35-46CD-B6F3-E75CF7FBD1C7}" type="sibTrans" cxnId="{911D77BF-2C37-4B7D-ABEA-C28B6B7AD96C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EDA5269D-7290-416C-A10D-F9B95987AE01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5</a:t>
          </a:r>
        </a:p>
      </dgm:t>
    </dgm:pt>
    <dgm:pt modelId="{0F3BB130-0D98-4244-9E11-AABC8E01A468}" type="parTrans" cxnId="{554BAB86-5C7C-48D2-881C-2639BBC6349D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1F493783-B070-457F-9FBA-C0F38D33E11E}" type="sibTrans" cxnId="{554BAB86-5C7C-48D2-881C-2639BBC6349D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ABC84BFC-69F1-4B5F-A81D-64C198048F8B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7</a:t>
          </a:r>
        </a:p>
      </dgm:t>
    </dgm:pt>
    <dgm:pt modelId="{202AF4D5-9C28-400B-83EC-287579698DEF}" type="parTrans" cxnId="{81351F68-39F0-4994-A9A1-79968084D171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542B3CEC-15B9-485F-B7C6-ABCD5D91723C}" type="sibTrans" cxnId="{81351F68-39F0-4994-A9A1-79968084D171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97D4849D-81B9-4926-8D82-84B3EF093F0A}">
      <dgm:prSet phldrT="[Text]" custT="1"/>
      <dgm:spPr/>
      <dgm:t>
        <a:bodyPr/>
        <a:lstStyle/>
        <a:p>
          <a:r>
            <a:rPr lang="it-IT" sz="1800" dirty="0">
              <a:latin typeface="+mn-lt"/>
            </a:rPr>
            <a:t>6</a:t>
          </a:r>
        </a:p>
      </dgm:t>
    </dgm:pt>
    <dgm:pt modelId="{6F2ED308-F3A1-4D76-A307-D322B785086B}" type="parTrans" cxnId="{B7CBB3DF-E418-498F-A7ED-B824AB3114F2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1142500A-1242-4AEE-A6E1-0DAE9F3445F7}" type="sibTrans" cxnId="{B7CBB3DF-E418-498F-A7ED-B824AB3114F2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10DA36F5-098D-45F5-9D6E-0F6F49DEBAE7}">
      <dgm:prSet custT="1"/>
      <dgm:spPr/>
      <dgm:t>
        <a:bodyPr/>
        <a:lstStyle/>
        <a:p>
          <a:r>
            <a:rPr lang="it-IT" sz="1800" dirty="0">
              <a:latin typeface="+mn-lt"/>
            </a:rPr>
            <a:t>Realizzato nel 2021</a:t>
          </a:r>
        </a:p>
      </dgm:t>
    </dgm:pt>
    <dgm:pt modelId="{DE6AC998-0353-42C8-AB5B-DA7C3B550C9F}" type="parTrans" cxnId="{9EC399BC-5DBC-4F9E-8DDE-29BECD90513A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D5FD8146-6CDB-4A7D-B56D-D29627B70323}" type="sibTrans" cxnId="{9EC399BC-5DBC-4F9E-8DDE-29BECD90513A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AC4F2E00-B7F6-4807-95A7-BBD3A5049836}">
      <dgm:prSet custT="1"/>
      <dgm:spPr/>
      <dgm:t>
        <a:bodyPr/>
        <a:lstStyle/>
        <a:p>
          <a:pPr algn="just"/>
          <a:r>
            <a:rPr lang="it-IT" sz="1800" dirty="0">
              <a:latin typeface="+mn-lt"/>
            </a:rPr>
            <a:t>Valutazione interventi riconducibili alla linea «ITI»</a:t>
          </a:r>
        </a:p>
      </dgm:t>
    </dgm:pt>
    <dgm:pt modelId="{958542CE-DB8D-40E8-8340-10560B90992D}" type="parTrans" cxnId="{05FF2BAD-FCE7-4DE9-9156-D1B69EBA9FAA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D843CA89-03FF-4A25-A000-6C5E895C00AE}" type="sibTrans" cxnId="{05FF2BAD-FCE7-4DE9-9156-D1B69EBA9FAA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4A975ED-B368-4EC2-9885-A91E046F3ED6}">
      <dgm:prSet custT="1"/>
      <dgm:spPr/>
      <dgm:t>
        <a:bodyPr/>
        <a:lstStyle/>
        <a:p>
          <a:r>
            <a:rPr lang="it-IT" sz="1800" dirty="0">
              <a:latin typeface="+mn-lt"/>
            </a:rPr>
            <a:t>In fase di realizzazione</a:t>
          </a:r>
        </a:p>
      </dgm:t>
    </dgm:pt>
    <dgm:pt modelId="{41D90C35-680E-4FC8-975B-0F6FE415FEF6}" type="parTrans" cxnId="{3BA9494A-22B2-45A5-9939-01E3FB4BF8F0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EC435410-3E3E-454A-A408-862CE9D08E21}" type="sibTrans" cxnId="{3BA9494A-22B2-45A5-9939-01E3FB4BF8F0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6677701-1829-4F60-96AB-ACC7C21F444C}">
      <dgm:prSet custT="1"/>
      <dgm:spPr/>
      <dgm:t>
        <a:bodyPr/>
        <a:lstStyle/>
        <a:p>
          <a:r>
            <a:rPr lang="it-IT" sz="1800" dirty="0">
              <a:latin typeface="+mn-lt"/>
            </a:rPr>
            <a:t>Valutazione del Piano di Comunicazione del POR FESR 2014-2020</a:t>
          </a:r>
        </a:p>
      </dgm:t>
    </dgm:pt>
    <dgm:pt modelId="{1D5859A0-3847-4634-8587-EB1806432ECD}" type="parTrans" cxnId="{7C72C756-E5B5-4F2F-9AF6-23A45911A6BF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D33A397-C8D3-40DC-A61D-A74A7CFB21FD}" type="sibTrans" cxnId="{7C72C756-E5B5-4F2F-9AF6-23A45911A6BF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89DA33BD-D4C1-4036-A5D5-43E89E55536B}">
      <dgm:prSet custT="1"/>
      <dgm:spPr/>
      <dgm:t>
        <a:bodyPr/>
        <a:lstStyle/>
        <a:p>
          <a:r>
            <a:rPr lang="it-IT" sz="1800" dirty="0">
              <a:latin typeface="+mn-lt"/>
            </a:rPr>
            <a:t>Da realizzare nel 2022	</a:t>
          </a:r>
        </a:p>
      </dgm:t>
    </dgm:pt>
    <dgm:pt modelId="{75ABCC59-B16C-4BF1-B309-1C755E55CEA0}" type="parTrans" cxnId="{F67FD794-555A-4558-A29F-DC73BFDF7EA2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966416BD-FE31-462B-8BAF-400970C73600}" type="sibTrans" cxnId="{F67FD794-555A-4558-A29F-DC73BFDF7EA2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EB44E293-313B-4920-A988-9D1C1AB43800}">
      <dgm:prSet custT="1"/>
      <dgm:spPr/>
      <dgm:t>
        <a:bodyPr/>
        <a:lstStyle/>
        <a:p>
          <a:r>
            <a:rPr lang="it-IT" sz="1800" dirty="0">
              <a:latin typeface="+mn-lt"/>
            </a:rPr>
            <a:t>Valutazione interventi riconducibili alla linea «Aree interne»</a:t>
          </a:r>
        </a:p>
      </dgm:t>
    </dgm:pt>
    <dgm:pt modelId="{E33626E2-3F9E-4284-94FA-3BF2A2ED59DF}" type="parTrans" cxnId="{F2C7076F-5E2B-443E-B70B-17B42019AD74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235ADFA0-D89D-4829-BF9A-CC2C045BB526}" type="sibTrans" cxnId="{F2C7076F-5E2B-443E-B70B-17B42019AD74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EC8BE486-2418-428D-8ADD-BB5E88F90B07}">
      <dgm:prSet custT="1"/>
      <dgm:spPr/>
      <dgm:t>
        <a:bodyPr/>
        <a:lstStyle/>
        <a:p>
          <a:r>
            <a:rPr lang="it-IT" sz="1800" dirty="0">
              <a:latin typeface="+mn-lt"/>
            </a:rPr>
            <a:t>Da realizzare nel 2022</a:t>
          </a:r>
        </a:p>
      </dgm:t>
    </dgm:pt>
    <dgm:pt modelId="{41C41DD4-4EAA-4DEA-8BF3-0875A60D29F6}" type="parTrans" cxnId="{220E1ED5-65F3-48F2-8F5C-57ECA7A11D9C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72C1C1EB-E264-4FB4-A5F4-2E798EC524AE}" type="sibTrans" cxnId="{220E1ED5-65F3-48F2-8F5C-57ECA7A11D9C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F2FF75C6-2A0B-4B81-8179-2405973B9039}">
      <dgm:prSet custT="1"/>
      <dgm:spPr/>
      <dgm:t>
        <a:bodyPr/>
        <a:lstStyle/>
        <a:p>
          <a:r>
            <a:rPr lang="it-IT" sz="1800" dirty="0">
              <a:latin typeface="+mn-lt"/>
            </a:rPr>
            <a:t>Valutazione in itinere POR FESR Umbria 2014-2020</a:t>
          </a:r>
        </a:p>
      </dgm:t>
    </dgm:pt>
    <dgm:pt modelId="{AAB34441-78EB-486F-9CF2-3738C48D69B4}" type="sibTrans" cxnId="{6B2DA8EA-CE8F-4A53-9E0D-E2E802FAFA10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6D04F790-4AD6-47F4-9842-1B0C5CDF2B72}" type="parTrans" cxnId="{6B2DA8EA-CE8F-4A53-9E0D-E2E802FAFA10}">
      <dgm:prSet/>
      <dgm:spPr/>
      <dgm:t>
        <a:bodyPr/>
        <a:lstStyle/>
        <a:p>
          <a:endParaRPr lang="it-IT" sz="1800">
            <a:latin typeface="+mn-lt"/>
          </a:endParaRPr>
        </a:p>
      </dgm:t>
    </dgm:pt>
    <dgm:pt modelId="{BFBD2E98-0907-4E08-B344-99ADFDE80548}" type="pres">
      <dgm:prSet presAssocID="{E9C324ED-B312-4DCA-95A7-B9BEE202AEA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CFCCF10-E6D1-4086-A669-5A343FD14424}" type="pres">
      <dgm:prSet presAssocID="{1F5CD0AD-FB90-4249-A067-FF1B8C255139}" presName="composite" presStyleCnt="0"/>
      <dgm:spPr/>
    </dgm:pt>
    <dgm:pt modelId="{F05C5A15-46C4-4427-ADB0-ED971FA68372}" type="pres">
      <dgm:prSet presAssocID="{1F5CD0AD-FB90-4249-A067-FF1B8C255139}" presName="FirstChild" presStyleLbl="revTx" presStyleIdx="0" presStyleCnt="14">
        <dgm:presLayoutVars>
          <dgm:chMax val="0"/>
          <dgm:chPref val="0"/>
          <dgm:bulletEnabled val="1"/>
        </dgm:presLayoutVars>
      </dgm:prSet>
      <dgm:spPr/>
    </dgm:pt>
    <dgm:pt modelId="{D54DCC5D-DA57-4B53-9E3F-99CB570F78B3}" type="pres">
      <dgm:prSet presAssocID="{1F5CD0AD-FB90-4249-A067-FF1B8C255139}" presName="Parent" presStyleLbl="alignNode1" presStyleIdx="0" presStyleCnt="7" custLinFactNeighborX="-3081" custLinFactNeighborY="-5018">
        <dgm:presLayoutVars>
          <dgm:chMax val="3"/>
          <dgm:chPref val="3"/>
          <dgm:bulletEnabled val="1"/>
        </dgm:presLayoutVars>
      </dgm:prSet>
      <dgm:spPr/>
    </dgm:pt>
    <dgm:pt modelId="{D426A81B-755C-4761-B11C-910CD8726B1E}" type="pres">
      <dgm:prSet presAssocID="{1F5CD0AD-FB90-4249-A067-FF1B8C255139}" presName="Accent" presStyleLbl="parChTrans1D1" presStyleIdx="0" presStyleCnt="7"/>
      <dgm:spPr/>
    </dgm:pt>
    <dgm:pt modelId="{FD0B076A-A546-40DD-98F0-D78CE019243C}" type="pres">
      <dgm:prSet presAssocID="{1F5CD0AD-FB90-4249-A067-FF1B8C255139}" presName="Child" presStyleLbl="revTx" presStyleIdx="1" presStyleCnt="14">
        <dgm:presLayoutVars>
          <dgm:chMax val="0"/>
          <dgm:chPref val="0"/>
          <dgm:bulletEnabled val="1"/>
        </dgm:presLayoutVars>
      </dgm:prSet>
      <dgm:spPr/>
    </dgm:pt>
    <dgm:pt modelId="{4B8B8545-ABBF-4E8C-868C-B882BCC10E4F}" type="pres">
      <dgm:prSet presAssocID="{619C6CD2-6B30-4F9D-8631-749B2D80C3C2}" presName="sibTrans" presStyleCnt="0"/>
      <dgm:spPr/>
    </dgm:pt>
    <dgm:pt modelId="{F57D913D-7808-4F5C-9F58-60CD1E57BF3E}" type="pres">
      <dgm:prSet presAssocID="{71C96F20-1960-4CA1-8EF7-5EB339DEBBB5}" presName="composite" presStyleCnt="0"/>
      <dgm:spPr/>
    </dgm:pt>
    <dgm:pt modelId="{F19E7E88-31DC-4328-A2BC-A74CC8BD4C34}" type="pres">
      <dgm:prSet presAssocID="{71C96F20-1960-4CA1-8EF7-5EB339DEBBB5}" presName="FirstChild" presStyleLbl="revTx" presStyleIdx="2" presStyleCnt="14">
        <dgm:presLayoutVars>
          <dgm:chMax val="0"/>
          <dgm:chPref val="0"/>
          <dgm:bulletEnabled val="1"/>
        </dgm:presLayoutVars>
      </dgm:prSet>
      <dgm:spPr/>
    </dgm:pt>
    <dgm:pt modelId="{DB06836C-807F-4055-99B1-05CB96334DB1}" type="pres">
      <dgm:prSet presAssocID="{71C96F20-1960-4CA1-8EF7-5EB339DEBBB5}" presName="Parent" presStyleLbl="alignNode1" presStyleIdx="1" presStyleCnt="7">
        <dgm:presLayoutVars>
          <dgm:chMax val="3"/>
          <dgm:chPref val="3"/>
          <dgm:bulletEnabled val="1"/>
        </dgm:presLayoutVars>
      </dgm:prSet>
      <dgm:spPr/>
    </dgm:pt>
    <dgm:pt modelId="{2454FE32-F455-4852-9734-721554D26B3C}" type="pres">
      <dgm:prSet presAssocID="{71C96F20-1960-4CA1-8EF7-5EB339DEBBB5}" presName="Accent" presStyleLbl="parChTrans1D1" presStyleIdx="1" presStyleCnt="7"/>
      <dgm:spPr/>
    </dgm:pt>
    <dgm:pt modelId="{44E783A4-0381-44B3-A819-3AEFDB69578C}" type="pres">
      <dgm:prSet presAssocID="{71C96F20-1960-4CA1-8EF7-5EB339DEBBB5}" presName="Child" presStyleLbl="revTx" presStyleIdx="3" presStyleCnt="14">
        <dgm:presLayoutVars>
          <dgm:chMax val="0"/>
          <dgm:chPref val="0"/>
          <dgm:bulletEnabled val="1"/>
        </dgm:presLayoutVars>
      </dgm:prSet>
      <dgm:spPr/>
    </dgm:pt>
    <dgm:pt modelId="{9993A65F-D07E-4A54-B8B3-B43C690F44E7}" type="pres">
      <dgm:prSet presAssocID="{6C887859-7A88-40C0-A661-F64F2356E9B8}" presName="sibTrans" presStyleCnt="0"/>
      <dgm:spPr/>
    </dgm:pt>
    <dgm:pt modelId="{C9A59270-9EA9-434C-B593-26ED98E53FF0}" type="pres">
      <dgm:prSet presAssocID="{A2194931-A0EB-4978-AED9-AC298ACCCD3B}" presName="composite" presStyleCnt="0"/>
      <dgm:spPr/>
    </dgm:pt>
    <dgm:pt modelId="{AAFF7EC9-A231-43B1-9159-0A9B401C7A34}" type="pres">
      <dgm:prSet presAssocID="{A2194931-A0EB-4978-AED9-AC298ACCCD3B}" presName="FirstChild" presStyleLbl="revTx" presStyleIdx="4" presStyleCnt="14">
        <dgm:presLayoutVars>
          <dgm:chMax val="0"/>
          <dgm:chPref val="0"/>
          <dgm:bulletEnabled val="1"/>
        </dgm:presLayoutVars>
      </dgm:prSet>
      <dgm:spPr/>
    </dgm:pt>
    <dgm:pt modelId="{6B79C0FF-6FFE-4B5F-A469-CFD9ED69D30F}" type="pres">
      <dgm:prSet presAssocID="{A2194931-A0EB-4978-AED9-AC298ACCCD3B}" presName="Parent" presStyleLbl="alignNode1" presStyleIdx="2" presStyleCnt="7">
        <dgm:presLayoutVars>
          <dgm:chMax val="3"/>
          <dgm:chPref val="3"/>
          <dgm:bulletEnabled val="1"/>
        </dgm:presLayoutVars>
      </dgm:prSet>
      <dgm:spPr/>
    </dgm:pt>
    <dgm:pt modelId="{6CB91B09-8FCF-41C4-8A06-DF62606F66C4}" type="pres">
      <dgm:prSet presAssocID="{A2194931-A0EB-4978-AED9-AC298ACCCD3B}" presName="Accent" presStyleLbl="parChTrans1D1" presStyleIdx="2" presStyleCnt="7"/>
      <dgm:spPr/>
    </dgm:pt>
    <dgm:pt modelId="{47C348DD-9F8B-4460-A956-BD1BF6661198}" type="pres">
      <dgm:prSet presAssocID="{A2194931-A0EB-4978-AED9-AC298ACCCD3B}" presName="Child" presStyleLbl="revTx" presStyleIdx="5" presStyleCnt="14">
        <dgm:presLayoutVars>
          <dgm:chMax val="0"/>
          <dgm:chPref val="0"/>
          <dgm:bulletEnabled val="1"/>
        </dgm:presLayoutVars>
      </dgm:prSet>
      <dgm:spPr/>
    </dgm:pt>
    <dgm:pt modelId="{7C7501B8-BECF-44DE-BF73-543CF8566B2C}" type="pres">
      <dgm:prSet presAssocID="{637A8A26-E75B-451C-A3E2-2401338DD250}" presName="sibTrans" presStyleCnt="0"/>
      <dgm:spPr/>
    </dgm:pt>
    <dgm:pt modelId="{049ED350-D577-4CCD-A403-B88CFD46A1B7}" type="pres">
      <dgm:prSet presAssocID="{0450914E-94D4-4437-B5D8-D71D2B45A968}" presName="composite" presStyleCnt="0"/>
      <dgm:spPr/>
    </dgm:pt>
    <dgm:pt modelId="{CE400CE7-AB06-4561-A5B7-35E23BCB6933}" type="pres">
      <dgm:prSet presAssocID="{0450914E-94D4-4437-B5D8-D71D2B45A968}" presName="FirstChild" presStyleLbl="revTx" presStyleIdx="6" presStyleCnt="14">
        <dgm:presLayoutVars>
          <dgm:chMax val="0"/>
          <dgm:chPref val="0"/>
          <dgm:bulletEnabled val="1"/>
        </dgm:presLayoutVars>
      </dgm:prSet>
      <dgm:spPr/>
    </dgm:pt>
    <dgm:pt modelId="{56F1D09D-83F4-4A2F-BB69-0E067F1DE677}" type="pres">
      <dgm:prSet presAssocID="{0450914E-94D4-4437-B5D8-D71D2B45A968}" presName="Parent" presStyleLbl="alignNode1" presStyleIdx="3" presStyleCnt="7">
        <dgm:presLayoutVars>
          <dgm:chMax val="3"/>
          <dgm:chPref val="3"/>
          <dgm:bulletEnabled val="1"/>
        </dgm:presLayoutVars>
      </dgm:prSet>
      <dgm:spPr/>
    </dgm:pt>
    <dgm:pt modelId="{8B2E5071-44FC-4674-9600-4FF56233B952}" type="pres">
      <dgm:prSet presAssocID="{0450914E-94D4-4437-B5D8-D71D2B45A968}" presName="Accent" presStyleLbl="parChTrans1D1" presStyleIdx="3" presStyleCnt="7"/>
      <dgm:spPr/>
    </dgm:pt>
    <dgm:pt modelId="{35C4A06E-A8DA-4C50-95EE-CE75B65A6859}" type="pres">
      <dgm:prSet presAssocID="{0450914E-94D4-4437-B5D8-D71D2B45A968}" presName="Child" presStyleLbl="revTx" presStyleIdx="7" presStyleCnt="14">
        <dgm:presLayoutVars>
          <dgm:chMax val="0"/>
          <dgm:chPref val="0"/>
          <dgm:bulletEnabled val="1"/>
        </dgm:presLayoutVars>
      </dgm:prSet>
      <dgm:spPr/>
    </dgm:pt>
    <dgm:pt modelId="{A209B7D5-BBD1-422A-806F-5EA205A5DBAA}" type="pres">
      <dgm:prSet presAssocID="{C6CE9C77-5A35-46CD-B6F3-E75CF7FBD1C7}" presName="sibTrans" presStyleCnt="0"/>
      <dgm:spPr/>
    </dgm:pt>
    <dgm:pt modelId="{6C95365E-B15A-4426-B6DB-B0B4693880AA}" type="pres">
      <dgm:prSet presAssocID="{EDA5269D-7290-416C-A10D-F9B95987AE01}" presName="composite" presStyleCnt="0"/>
      <dgm:spPr/>
    </dgm:pt>
    <dgm:pt modelId="{C80F069A-4BE3-4BEF-BECC-4D33EC79FA4D}" type="pres">
      <dgm:prSet presAssocID="{EDA5269D-7290-416C-A10D-F9B95987AE01}" presName="FirstChild" presStyleLbl="revTx" presStyleIdx="8" presStyleCnt="14">
        <dgm:presLayoutVars>
          <dgm:chMax val="0"/>
          <dgm:chPref val="0"/>
          <dgm:bulletEnabled val="1"/>
        </dgm:presLayoutVars>
      </dgm:prSet>
      <dgm:spPr/>
    </dgm:pt>
    <dgm:pt modelId="{EA350D9F-95CA-4021-A97A-8BF7E5792425}" type="pres">
      <dgm:prSet presAssocID="{EDA5269D-7290-416C-A10D-F9B95987AE01}" presName="Parent" presStyleLbl="alignNode1" presStyleIdx="4" presStyleCnt="7">
        <dgm:presLayoutVars>
          <dgm:chMax val="3"/>
          <dgm:chPref val="3"/>
          <dgm:bulletEnabled val="1"/>
        </dgm:presLayoutVars>
      </dgm:prSet>
      <dgm:spPr/>
    </dgm:pt>
    <dgm:pt modelId="{441771D9-B174-44FA-8D64-59ADE2BDDA25}" type="pres">
      <dgm:prSet presAssocID="{EDA5269D-7290-416C-A10D-F9B95987AE01}" presName="Accent" presStyleLbl="parChTrans1D1" presStyleIdx="4" presStyleCnt="7"/>
      <dgm:spPr/>
    </dgm:pt>
    <dgm:pt modelId="{90413A8A-88CF-441A-A194-407D2F99D058}" type="pres">
      <dgm:prSet presAssocID="{EDA5269D-7290-416C-A10D-F9B95987AE01}" presName="Child" presStyleLbl="revTx" presStyleIdx="9" presStyleCnt="14">
        <dgm:presLayoutVars>
          <dgm:chMax val="0"/>
          <dgm:chPref val="0"/>
          <dgm:bulletEnabled val="1"/>
        </dgm:presLayoutVars>
      </dgm:prSet>
      <dgm:spPr/>
    </dgm:pt>
    <dgm:pt modelId="{696481B8-493A-4C48-B5ED-10ECD876D918}" type="pres">
      <dgm:prSet presAssocID="{1F493783-B070-457F-9FBA-C0F38D33E11E}" presName="sibTrans" presStyleCnt="0"/>
      <dgm:spPr/>
    </dgm:pt>
    <dgm:pt modelId="{2447373E-55EE-4C6F-96C1-9F229A58C135}" type="pres">
      <dgm:prSet presAssocID="{97D4849D-81B9-4926-8D82-84B3EF093F0A}" presName="composite" presStyleCnt="0"/>
      <dgm:spPr/>
    </dgm:pt>
    <dgm:pt modelId="{A2DB5B51-4D90-41E8-86E4-A786A1053A4E}" type="pres">
      <dgm:prSet presAssocID="{97D4849D-81B9-4926-8D82-84B3EF093F0A}" presName="FirstChild" presStyleLbl="revTx" presStyleIdx="10" presStyleCnt="14">
        <dgm:presLayoutVars>
          <dgm:chMax val="0"/>
          <dgm:chPref val="0"/>
          <dgm:bulletEnabled val="1"/>
        </dgm:presLayoutVars>
      </dgm:prSet>
      <dgm:spPr/>
    </dgm:pt>
    <dgm:pt modelId="{EA4CCB4A-E33B-4CEE-AD44-FD44C7BAF98F}" type="pres">
      <dgm:prSet presAssocID="{97D4849D-81B9-4926-8D82-84B3EF093F0A}" presName="Parent" presStyleLbl="alignNode1" presStyleIdx="5" presStyleCnt="7">
        <dgm:presLayoutVars>
          <dgm:chMax val="3"/>
          <dgm:chPref val="3"/>
          <dgm:bulletEnabled val="1"/>
        </dgm:presLayoutVars>
      </dgm:prSet>
      <dgm:spPr/>
    </dgm:pt>
    <dgm:pt modelId="{4CE9E576-EB22-47A5-AFEF-86756578467F}" type="pres">
      <dgm:prSet presAssocID="{97D4849D-81B9-4926-8D82-84B3EF093F0A}" presName="Accent" presStyleLbl="parChTrans1D1" presStyleIdx="5" presStyleCnt="7"/>
      <dgm:spPr/>
    </dgm:pt>
    <dgm:pt modelId="{DEF71649-C6A7-4498-B0A0-65F7A36E61AE}" type="pres">
      <dgm:prSet presAssocID="{97D4849D-81B9-4926-8D82-84B3EF093F0A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</dgm:pt>
    <dgm:pt modelId="{16A9B640-9316-4381-A530-0D07C5C4B90E}" type="pres">
      <dgm:prSet presAssocID="{1142500A-1242-4AEE-A6E1-0DAE9F3445F7}" presName="sibTrans" presStyleCnt="0"/>
      <dgm:spPr/>
    </dgm:pt>
    <dgm:pt modelId="{F6ED4A43-F7AA-42FF-9487-82D4F7850DB0}" type="pres">
      <dgm:prSet presAssocID="{ABC84BFC-69F1-4B5F-A81D-64C198048F8B}" presName="composite" presStyleCnt="0"/>
      <dgm:spPr/>
    </dgm:pt>
    <dgm:pt modelId="{F41AB3AA-D2F2-4587-BA6F-568752042AB1}" type="pres">
      <dgm:prSet presAssocID="{ABC84BFC-69F1-4B5F-A81D-64C198048F8B}" presName="FirstChild" presStyleLbl="revTx" presStyleIdx="12" presStyleCnt="14">
        <dgm:presLayoutVars>
          <dgm:chMax val="0"/>
          <dgm:chPref val="0"/>
          <dgm:bulletEnabled val="1"/>
        </dgm:presLayoutVars>
      </dgm:prSet>
      <dgm:spPr/>
    </dgm:pt>
    <dgm:pt modelId="{FCA145B9-BD66-459A-988B-AAC6873A92BD}" type="pres">
      <dgm:prSet presAssocID="{ABC84BFC-69F1-4B5F-A81D-64C198048F8B}" presName="Parent" presStyleLbl="alignNode1" presStyleIdx="6" presStyleCnt="7">
        <dgm:presLayoutVars>
          <dgm:chMax val="3"/>
          <dgm:chPref val="3"/>
          <dgm:bulletEnabled val="1"/>
        </dgm:presLayoutVars>
      </dgm:prSet>
      <dgm:spPr/>
    </dgm:pt>
    <dgm:pt modelId="{3FC3B9A0-5113-47BC-AC01-F9CDAFDA51A9}" type="pres">
      <dgm:prSet presAssocID="{ABC84BFC-69F1-4B5F-A81D-64C198048F8B}" presName="Accent" presStyleLbl="parChTrans1D1" presStyleIdx="6" presStyleCnt="7"/>
      <dgm:spPr/>
    </dgm:pt>
    <dgm:pt modelId="{7EB053FD-1F05-4ECF-BE5E-0886D8F813E4}" type="pres">
      <dgm:prSet presAssocID="{ABC84BFC-69F1-4B5F-A81D-64C198048F8B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</dgm:pt>
  </dgm:ptLst>
  <dgm:cxnLst>
    <dgm:cxn modelId="{1BE9D702-2E43-40C8-9D8E-FF6F5A1528D4}" type="presOf" srcId="{E9C324ED-B312-4DCA-95A7-B9BEE202AEA9}" destId="{BFBD2E98-0907-4E08-B344-99ADFDE80548}" srcOrd="0" destOrd="0" presId="urn:microsoft.com/office/officeart/2011/layout/TabList"/>
    <dgm:cxn modelId="{46625009-B9A8-44D4-A7B4-54081940CC33}" srcId="{71C96F20-1960-4CA1-8EF7-5EB339DEBBB5}" destId="{5D13E2FA-2FEF-4CA4-AC8A-732430C1D4CF}" srcOrd="0" destOrd="0" parTransId="{B6C48EED-5E0C-4C85-AA43-88249974859F}" sibTransId="{4A8BAB29-E4FE-43C9-A9B5-D501EB3D35EA}"/>
    <dgm:cxn modelId="{1EAE790E-BEA3-494E-AA76-49CDC495B575}" type="presOf" srcId="{10DA36F5-098D-45F5-9D6E-0F6F49DEBAE7}" destId="{35C4A06E-A8DA-4C50-95EE-CE75B65A6859}" srcOrd="0" destOrd="0" presId="urn:microsoft.com/office/officeart/2011/layout/TabList"/>
    <dgm:cxn modelId="{2909E416-2704-4DF9-8DEE-819391FAB8BB}" type="presOf" srcId="{66677701-1829-4F60-96AB-ACC7C21F444C}" destId="{A2DB5B51-4D90-41E8-86E4-A786A1053A4E}" srcOrd="0" destOrd="0" presId="urn:microsoft.com/office/officeart/2011/layout/TabList"/>
    <dgm:cxn modelId="{58CF6419-A323-4C8F-9A8F-15D43B6F6FE8}" type="presOf" srcId="{64A975ED-B368-4EC2-9885-A91E046F3ED6}" destId="{90413A8A-88CF-441A-A194-407D2F99D058}" srcOrd="0" destOrd="0" presId="urn:microsoft.com/office/officeart/2011/layout/TabList"/>
    <dgm:cxn modelId="{23A67A1D-82C0-41C8-AFA7-A6CD8B148FA1}" type="presOf" srcId="{0450914E-94D4-4437-B5D8-D71D2B45A968}" destId="{56F1D09D-83F4-4A2F-BB69-0E067F1DE677}" srcOrd="0" destOrd="0" presId="urn:microsoft.com/office/officeart/2011/layout/TabList"/>
    <dgm:cxn modelId="{51F6A520-C198-4D3D-B4B2-1D0F47CBED2C}" type="presOf" srcId="{A2194931-A0EB-4978-AED9-AC298ACCCD3B}" destId="{6B79C0FF-6FFE-4B5F-A469-CFD9ED69D30F}" srcOrd="0" destOrd="0" presId="urn:microsoft.com/office/officeart/2011/layout/TabList"/>
    <dgm:cxn modelId="{D08AD635-349F-4293-B00F-C0B1123E917E}" type="presOf" srcId="{F2FF75C6-2A0B-4B81-8179-2405973B9039}" destId="{CE400CE7-AB06-4561-A5B7-35E23BCB6933}" srcOrd="0" destOrd="0" presId="urn:microsoft.com/office/officeart/2011/layout/TabList"/>
    <dgm:cxn modelId="{72E1523B-4757-414A-BF34-0E19907ECF92}" type="presOf" srcId="{1F5CD0AD-FB90-4249-A067-FF1B8C255139}" destId="{D54DCC5D-DA57-4B53-9E3F-99CB570F78B3}" srcOrd="0" destOrd="0" presId="urn:microsoft.com/office/officeart/2011/layout/TabList"/>
    <dgm:cxn modelId="{9436E343-521F-4CAD-B2DB-FCD3A1864B8A}" type="presOf" srcId="{984FD770-2BC0-4CBA-9345-4BA93A27C19F}" destId="{F05C5A15-46C4-4427-ADB0-ED971FA68372}" srcOrd="0" destOrd="0" presId="urn:microsoft.com/office/officeart/2011/layout/TabList"/>
    <dgm:cxn modelId="{17E20464-6293-4490-926C-A62FE6CA6909}" type="presOf" srcId="{CE20C327-3FDA-40DC-A9B4-D50FF0C477A7}" destId="{FD0B076A-A546-40DD-98F0-D78CE019243C}" srcOrd="0" destOrd="0" presId="urn:microsoft.com/office/officeart/2011/layout/TabList"/>
    <dgm:cxn modelId="{72B09044-CD48-4FDF-B7E3-C288A018D330}" type="presOf" srcId="{5D13E2FA-2FEF-4CA4-AC8A-732430C1D4CF}" destId="{F19E7E88-31DC-4328-A2BC-A74CC8BD4C34}" srcOrd="0" destOrd="0" presId="urn:microsoft.com/office/officeart/2011/layout/TabList"/>
    <dgm:cxn modelId="{81351F68-39F0-4994-A9A1-79968084D171}" srcId="{E9C324ED-B312-4DCA-95A7-B9BEE202AEA9}" destId="{ABC84BFC-69F1-4B5F-A81D-64C198048F8B}" srcOrd="6" destOrd="0" parTransId="{202AF4D5-9C28-400B-83EC-287579698DEF}" sibTransId="{542B3CEC-15B9-485F-B7C6-ABCD5D91723C}"/>
    <dgm:cxn modelId="{7ADD3349-81AA-4559-A1BC-CCF7AD61319A}" srcId="{E9C324ED-B312-4DCA-95A7-B9BEE202AEA9}" destId="{A2194931-A0EB-4978-AED9-AC298ACCCD3B}" srcOrd="2" destOrd="0" parTransId="{D62C0F74-940A-41D1-8F76-F469EBE5C85F}" sibTransId="{637A8A26-E75B-451C-A3E2-2401338DD250}"/>
    <dgm:cxn modelId="{9EA0206A-1B06-4952-85BC-CF914BA82212}" type="presOf" srcId="{89DA33BD-D4C1-4036-A5D5-43E89E55536B}" destId="{DEF71649-C6A7-4498-B0A0-65F7A36E61AE}" srcOrd="0" destOrd="0" presId="urn:microsoft.com/office/officeart/2011/layout/TabList"/>
    <dgm:cxn modelId="{3BA9494A-22B2-45A5-9939-01E3FB4BF8F0}" srcId="{EDA5269D-7290-416C-A10D-F9B95987AE01}" destId="{64A975ED-B368-4EC2-9885-A91E046F3ED6}" srcOrd="1" destOrd="0" parTransId="{41D90C35-680E-4FC8-975B-0F6FE415FEF6}" sibTransId="{EC435410-3E3E-454A-A408-862CE9D08E21}"/>
    <dgm:cxn modelId="{F823266E-0FA9-4B35-9F08-10E847F52D94}" srcId="{71C96F20-1960-4CA1-8EF7-5EB339DEBBB5}" destId="{8543F719-2370-4A17-95DC-27C932473919}" srcOrd="1" destOrd="0" parTransId="{B6BE11C2-5D4A-4B4E-9DCF-328C3670F556}" sibTransId="{5FE9465F-D9F2-45F2-B301-4375B763A43C}"/>
    <dgm:cxn modelId="{35CE486E-729B-4959-83F6-B83BE6229B41}" type="presOf" srcId="{EB44E293-313B-4920-A988-9D1C1AB43800}" destId="{F41AB3AA-D2F2-4587-BA6F-568752042AB1}" srcOrd="0" destOrd="0" presId="urn:microsoft.com/office/officeart/2011/layout/TabList"/>
    <dgm:cxn modelId="{F2C7076F-5E2B-443E-B70B-17B42019AD74}" srcId="{ABC84BFC-69F1-4B5F-A81D-64C198048F8B}" destId="{EB44E293-313B-4920-A988-9D1C1AB43800}" srcOrd="0" destOrd="0" parTransId="{E33626E2-3F9E-4284-94FA-3BF2A2ED59DF}" sibTransId="{235ADFA0-D89D-4829-BF9A-CC2C045BB526}"/>
    <dgm:cxn modelId="{7FCDCB4F-32C0-4A58-91AD-F2C541298968}" srcId="{1F5CD0AD-FB90-4249-A067-FF1B8C255139}" destId="{CE20C327-3FDA-40DC-A9B4-D50FF0C477A7}" srcOrd="1" destOrd="0" parTransId="{3119F8D2-8864-403F-84B7-C8B4C4965EAE}" sibTransId="{F0A566B6-32CE-4052-9867-2B04DF328D70}"/>
    <dgm:cxn modelId="{5442C450-B65F-4D01-81D8-DDCE3A96B691}" type="presOf" srcId="{8543F719-2370-4A17-95DC-27C932473919}" destId="{44E783A4-0381-44B3-A819-3AEFDB69578C}" srcOrd="0" destOrd="0" presId="urn:microsoft.com/office/officeart/2011/layout/TabList"/>
    <dgm:cxn modelId="{3654D870-550F-47F2-A5F1-D85B6E1CB4EB}" srcId="{A2194931-A0EB-4978-AED9-AC298ACCCD3B}" destId="{6F0080E9-6E6C-410C-A1A3-70ED2DE7DBFE}" srcOrd="0" destOrd="0" parTransId="{3788CEE4-7F7F-4D0E-80C3-CEA93EAE8F17}" sibTransId="{EBB7229F-5C26-45D2-96B1-B51B31896045}"/>
    <dgm:cxn modelId="{9FCB0D55-2C4B-4599-89DC-9C6AF3DA606D}" type="presOf" srcId="{97D4849D-81B9-4926-8D82-84B3EF093F0A}" destId="{EA4CCB4A-E33B-4CEE-AD44-FD44C7BAF98F}" srcOrd="0" destOrd="0" presId="urn:microsoft.com/office/officeart/2011/layout/TabList"/>
    <dgm:cxn modelId="{7C72C756-E5B5-4F2F-9AF6-23A45911A6BF}" srcId="{97D4849D-81B9-4926-8D82-84B3EF093F0A}" destId="{66677701-1829-4F60-96AB-ACC7C21F444C}" srcOrd="0" destOrd="0" parTransId="{1D5859A0-3847-4634-8587-EB1806432ECD}" sibTransId="{6D33A397-C8D3-40DC-A61D-A74A7CFB21FD}"/>
    <dgm:cxn modelId="{585FA481-364B-41AC-A3AE-D2E05F8B1296}" srcId="{E9C324ED-B312-4DCA-95A7-B9BEE202AEA9}" destId="{1F5CD0AD-FB90-4249-A067-FF1B8C255139}" srcOrd="0" destOrd="0" parTransId="{3415491A-848B-4A26-84BB-8E915D0FD589}" sibTransId="{619C6CD2-6B30-4F9D-8631-749B2D80C3C2}"/>
    <dgm:cxn modelId="{554BAB86-5C7C-48D2-881C-2639BBC6349D}" srcId="{E9C324ED-B312-4DCA-95A7-B9BEE202AEA9}" destId="{EDA5269D-7290-416C-A10D-F9B95987AE01}" srcOrd="4" destOrd="0" parTransId="{0F3BB130-0D98-4244-9E11-AABC8E01A468}" sibTransId="{1F493783-B070-457F-9FBA-C0F38D33E11E}"/>
    <dgm:cxn modelId="{F67FD794-555A-4558-A29F-DC73BFDF7EA2}" srcId="{97D4849D-81B9-4926-8D82-84B3EF093F0A}" destId="{89DA33BD-D4C1-4036-A5D5-43E89E55536B}" srcOrd="1" destOrd="0" parTransId="{75ABCC59-B16C-4BF1-B309-1C755E55CEA0}" sibTransId="{966416BD-FE31-462B-8BAF-400970C73600}"/>
    <dgm:cxn modelId="{D725899A-3E56-4D29-BBDB-0237F3C32C08}" type="presOf" srcId="{AC4F2E00-B7F6-4807-95A7-BBD3A5049836}" destId="{C80F069A-4BE3-4BEF-BECC-4D33EC79FA4D}" srcOrd="0" destOrd="0" presId="urn:microsoft.com/office/officeart/2011/layout/TabList"/>
    <dgm:cxn modelId="{0F738A9F-894A-42BC-857E-FEAA07AAE094}" type="presOf" srcId="{EDA5269D-7290-416C-A10D-F9B95987AE01}" destId="{EA350D9F-95CA-4021-A97A-8BF7E5792425}" srcOrd="0" destOrd="0" presId="urn:microsoft.com/office/officeart/2011/layout/TabList"/>
    <dgm:cxn modelId="{05FF2BAD-FCE7-4DE9-9156-D1B69EBA9FAA}" srcId="{EDA5269D-7290-416C-A10D-F9B95987AE01}" destId="{AC4F2E00-B7F6-4807-95A7-BBD3A5049836}" srcOrd="0" destOrd="0" parTransId="{958542CE-DB8D-40E8-8340-10560B90992D}" sibTransId="{D843CA89-03FF-4A25-A000-6C5E895C00AE}"/>
    <dgm:cxn modelId="{91B2A9B4-97DE-4A58-AB2F-D83397EC68D4}" srcId="{E9C324ED-B312-4DCA-95A7-B9BEE202AEA9}" destId="{71C96F20-1960-4CA1-8EF7-5EB339DEBBB5}" srcOrd="1" destOrd="0" parTransId="{E98E89DB-BBFD-44A7-BDC2-87FF79744868}" sibTransId="{6C887859-7A88-40C0-A661-F64F2356E9B8}"/>
    <dgm:cxn modelId="{867E85BC-F08A-4931-8A84-808E7D2BCB4D}" type="presOf" srcId="{6F0080E9-6E6C-410C-A1A3-70ED2DE7DBFE}" destId="{AAFF7EC9-A231-43B1-9159-0A9B401C7A34}" srcOrd="0" destOrd="0" presId="urn:microsoft.com/office/officeart/2011/layout/TabList"/>
    <dgm:cxn modelId="{9EC399BC-5DBC-4F9E-8DDE-29BECD90513A}" srcId="{0450914E-94D4-4437-B5D8-D71D2B45A968}" destId="{10DA36F5-098D-45F5-9D6E-0F6F49DEBAE7}" srcOrd="1" destOrd="0" parTransId="{DE6AC998-0353-42C8-AB5B-DA7C3B550C9F}" sibTransId="{D5FD8146-6CDB-4A7D-B56D-D29627B70323}"/>
    <dgm:cxn modelId="{911D77BF-2C37-4B7D-ABEA-C28B6B7AD96C}" srcId="{E9C324ED-B312-4DCA-95A7-B9BEE202AEA9}" destId="{0450914E-94D4-4437-B5D8-D71D2B45A968}" srcOrd="3" destOrd="0" parTransId="{2C1058D6-5536-49EB-9E02-A20973968391}" sibTransId="{C6CE9C77-5A35-46CD-B6F3-E75CF7FBD1C7}"/>
    <dgm:cxn modelId="{41D46AD3-2881-4884-A4E8-3E2163229715}" type="presOf" srcId="{A5256DAD-F66E-44BC-9E22-C907246CC79C}" destId="{47C348DD-9F8B-4460-A956-BD1BF6661198}" srcOrd="0" destOrd="0" presId="urn:microsoft.com/office/officeart/2011/layout/TabList"/>
    <dgm:cxn modelId="{F061F5D3-7C02-421B-8821-1CCD5DCBD763}" srcId="{A2194931-A0EB-4978-AED9-AC298ACCCD3B}" destId="{A5256DAD-F66E-44BC-9E22-C907246CC79C}" srcOrd="1" destOrd="0" parTransId="{44EA1BD4-5E32-4E21-B270-277AFFD5FA86}" sibTransId="{C1CAD2B2-0075-4499-845D-C404A8CDFE8B}"/>
    <dgm:cxn modelId="{220E1ED5-65F3-48F2-8F5C-57ECA7A11D9C}" srcId="{ABC84BFC-69F1-4B5F-A81D-64C198048F8B}" destId="{EC8BE486-2418-428D-8ADD-BB5E88F90B07}" srcOrd="1" destOrd="0" parTransId="{41C41DD4-4EAA-4DEA-8BF3-0875A60D29F6}" sibTransId="{72C1C1EB-E264-4FB4-A5F4-2E798EC524AE}"/>
    <dgm:cxn modelId="{B7CBB3DF-E418-498F-A7ED-B824AB3114F2}" srcId="{E9C324ED-B312-4DCA-95A7-B9BEE202AEA9}" destId="{97D4849D-81B9-4926-8D82-84B3EF093F0A}" srcOrd="5" destOrd="0" parTransId="{6F2ED308-F3A1-4D76-A307-D322B785086B}" sibTransId="{1142500A-1242-4AEE-A6E1-0DAE9F3445F7}"/>
    <dgm:cxn modelId="{1E73ECE0-41BE-4C5F-ACB0-70C5F49BAE26}" type="presOf" srcId="{ABC84BFC-69F1-4B5F-A81D-64C198048F8B}" destId="{FCA145B9-BD66-459A-988B-AAC6873A92BD}" srcOrd="0" destOrd="0" presId="urn:microsoft.com/office/officeart/2011/layout/TabList"/>
    <dgm:cxn modelId="{6B2DA8EA-CE8F-4A53-9E0D-E2E802FAFA10}" srcId="{0450914E-94D4-4437-B5D8-D71D2B45A968}" destId="{F2FF75C6-2A0B-4B81-8179-2405973B9039}" srcOrd="0" destOrd="0" parTransId="{6D04F790-4AD6-47F4-9842-1B0C5CDF2B72}" sibTransId="{AAB34441-78EB-486F-9CF2-3738C48D69B4}"/>
    <dgm:cxn modelId="{6078C1F1-CA9B-41FD-B3E4-EDD1A03FFB49}" type="presOf" srcId="{71C96F20-1960-4CA1-8EF7-5EB339DEBBB5}" destId="{DB06836C-807F-4055-99B1-05CB96334DB1}" srcOrd="0" destOrd="0" presId="urn:microsoft.com/office/officeart/2011/layout/TabList"/>
    <dgm:cxn modelId="{0323F4FD-11F7-47BB-8C8A-377B3B243888}" type="presOf" srcId="{EC8BE486-2418-428D-8ADD-BB5E88F90B07}" destId="{7EB053FD-1F05-4ECF-BE5E-0886D8F813E4}" srcOrd="0" destOrd="0" presId="urn:microsoft.com/office/officeart/2011/layout/TabList"/>
    <dgm:cxn modelId="{70D3A3FE-D868-4583-8A39-B3CF5F50EBE3}" srcId="{1F5CD0AD-FB90-4249-A067-FF1B8C255139}" destId="{984FD770-2BC0-4CBA-9345-4BA93A27C19F}" srcOrd="0" destOrd="0" parTransId="{F53A0C7C-7712-4BA6-80E2-72EA6F3A0A5A}" sibTransId="{34FE0C60-B483-4107-A366-C8D7C80C5E20}"/>
    <dgm:cxn modelId="{470D8CEE-E282-4A26-96C7-C6393FB77E9B}" type="presParOf" srcId="{BFBD2E98-0907-4E08-B344-99ADFDE80548}" destId="{8CFCCF10-E6D1-4086-A669-5A343FD14424}" srcOrd="0" destOrd="0" presId="urn:microsoft.com/office/officeart/2011/layout/TabList"/>
    <dgm:cxn modelId="{1961A91F-84A5-467B-AF0A-D017729BB2FB}" type="presParOf" srcId="{8CFCCF10-E6D1-4086-A669-5A343FD14424}" destId="{F05C5A15-46C4-4427-ADB0-ED971FA68372}" srcOrd="0" destOrd="0" presId="urn:microsoft.com/office/officeart/2011/layout/TabList"/>
    <dgm:cxn modelId="{685A6652-D58E-49CC-AEE4-563BF633BEF6}" type="presParOf" srcId="{8CFCCF10-E6D1-4086-A669-5A343FD14424}" destId="{D54DCC5D-DA57-4B53-9E3F-99CB570F78B3}" srcOrd="1" destOrd="0" presId="urn:microsoft.com/office/officeart/2011/layout/TabList"/>
    <dgm:cxn modelId="{74C1D7C7-1E6D-48A0-87C6-C8EBD4A6E615}" type="presParOf" srcId="{8CFCCF10-E6D1-4086-A669-5A343FD14424}" destId="{D426A81B-755C-4761-B11C-910CD8726B1E}" srcOrd="2" destOrd="0" presId="urn:microsoft.com/office/officeart/2011/layout/TabList"/>
    <dgm:cxn modelId="{9266A9BC-61B7-4430-8FF6-BFBF1BC49FBC}" type="presParOf" srcId="{BFBD2E98-0907-4E08-B344-99ADFDE80548}" destId="{FD0B076A-A546-40DD-98F0-D78CE019243C}" srcOrd="1" destOrd="0" presId="urn:microsoft.com/office/officeart/2011/layout/TabList"/>
    <dgm:cxn modelId="{4EC61164-482A-41F7-8148-9E87548944EA}" type="presParOf" srcId="{BFBD2E98-0907-4E08-B344-99ADFDE80548}" destId="{4B8B8545-ABBF-4E8C-868C-B882BCC10E4F}" srcOrd="2" destOrd="0" presId="urn:microsoft.com/office/officeart/2011/layout/TabList"/>
    <dgm:cxn modelId="{E154DA66-43B2-4255-86DF-94C0E8F82176}" type="presParOf" srcId="{BFBD2E98-0907-4E08-B344-99ADFDE80548}" destId="{F57D913D-7808-4F5C-9F58-60CD1E57BF3E}" srcOrd="3" destOrd="0" presId="urn:microsoft.com/office/officeart/2011/layout/TabList"/>
    <dgm:cxn modelId="{6E095967-EB85-4CF7-B25B-35074D717782}" type="presParOf" srcId="{F57D913D-7808-4F5C-9F58-60CD1E57BF3E}" destId="{F19E7E88-31DC-4328-A2BC-A74CC8BD4C34}" srcOrd="0" destOrd="0" presId="urn:microsoft.com/office/officeart/2011/layout/TabList"/>
    <dgm:cxn modelId="{D5493A01-F358-42B5-8497-E119292EF0A1}" type="presParOf" srcId="{F57D913D-7808-4F5C-9F58-60CD1E57BF3E}" destId="{DB06836C-807F-4055-99B1-05CB96334DB1}" srcOrd="1" destOrd="0" presId="urn:microsoft.com/office/officeart/2011/layout/TabList"/>
    <dgm:cxn modelId="{75F28415-ABA8-4BF6-965D-66890E758ADE}" type="presParOf" srcId="{F57D913D-7808-4F5C-9F58-60CD1E57BF3E}" destId="{2454FE32-F455-4852-9734-721554D26B3C}" srcOrd="2" destOrd="0" presId="urn:microsoft.com/office/officeart/2011/layout/TabList"/>
    <dgm:cxn modelId="{29B670E0-66D9-4815-ADCE-F1DFD5EAEDAC}" type="presParOf" srcId="{BFBD2E98-0907-4E08-B344-99ADFDE80548}" destId="{44E783A4-0381-44B3-A819-3AEFDB69578C}" srcOrd="4" destOrd="0" presId="urn:microsoft.com/office/officeart/2011/layout/TabList"/>
    <dgm:cxn modelId="{EB6744E2-DDFE-482F-A12F-3EDFF118C17D}" type="presParOf" srcId="{BFBD2E98-0907-4E08-B344-99ADFDE80548}" destId="{9993A65F-D07E-4A54-B8B3-B43C690F44E7}" srcOrd="5" destOrd="0" presId="urn:microsoft.com/office/officeart/2011/layout/TabList"/>
    <dgm:cxn modelId="{EBAF4779-ED50-4FF3-B416-5305ACC3E9CB}" type="presParOf" srcId="{BFBD2E98-0907-4E08-B344-99ADFDE80548}" destId="{C9A59270-9EA9-434C-B593-26ED98E53FF0}" srcOrd="6" destOrd="0" presId="urn:microsoft.com/office/officeart/2011/layout/TabList"/>
    <dgm:cxn modelId="{0AFB29AD-AE8A-4BC6-8C87-2BEBFEEAB633}" type="presParOf" srcId="{C9A59270-9EA9-434C-B593-26ED98E53FF0}" destId="{AAFF7EC9-A231-43B1-9159-0A9B401C7A34}" srcOrd="0" destOrd="0" presId="urn:microsoft.com/office/officeart/2011/layout/TabList"/>
    <dgm:cxn modelId="{C91ABC29-DD35-4437-86E2-547A545E4CBA}" type="presParOf" srcId="{C9A59270-9EA9-434C-B593-26ED98E53FF0}" destId="{6B79C0FF-6FFE-4B5F-A469-CFD9ED69D30F}" srcOrd="1" destOrd="0" presId="urn:microsoft.com/office/officeart/2011/layout/TabList"/>
    <dgm:cxn modelId="{CB9015AC-CEEB-4517-81B6-B20629629984}" type="presParOf" srcId="{C9A59270-9EA9-434C-B593-26ED98E53FF0}" destId="{6CB91B09-8FCF-41C4-8A06-DF62606F66C4}" srcOrd="2" destOrd="0" presId="urn:microsoft.com/office/officeart/2011/layout/TabList"/>
    <dgm:cxn modelId="{CEE42189-B865-493D-9D3B-0EED13719166}" type="presParOf" srcId="{BFBD2E98-0907-4E08-B344-99ADFDE80548}" destId="{47C348DD-9F8B-4460-A956-BD1BF6661198}" srcOrd="7" destOrd="0" presId="urn:microsoft.com/office/officeart/2011/layout/TabList"/>
    <dgm:cxn modelId="{338E9DFD-DD88-409F-94F0-2216DB9DE3BF}" type="presParOf" srcId="{BFBD2E98-0907-4E08-B344-99ADFDE80548}" destId="{7C7501B8-BECF-44DE-BF73-543CF8566B2C}" srcOrd="8" destOrd="0" presId="urn:microsoft.com/office/officeart/2011/layout/TabList"/>
    <dgm:cxn modelId="{F778C8A5-1EE4-49A8-9766-60D103868F96}" type="presParOf" srcId="{BFBD2E98-0907-4E08-B344-99ADFDE80548}" destId="{049ED350-D577-4CCD-A403-B88CFD46A1B7}" srcOrd="9" destOrd="0" presId="urn:microsoft.com/office/officeart/2011/layout/TabList"/>
    <dgm:cxn modelId="{B4BF4564-D9F6-4006-A6B8-CF97B012A524}" type="presParOf" srcId="{049ED350-D577-4CCD-A403-B88CFD46A1B7}" destId="{CE400CE7-AB06-4561-A5B7-35E23BCB6933}" srcOrd="0" destOrd="0" presId="urn:microsoft.com/office/officeart/2011/layout/TabList"/>
    <dgm:cxn modelId="{2B4224C3-E1EE-48D6-AD31-00256D8DC5F8}" type="presParOf" srcId="{049ED350-D577-4CCD-A403-B88CFD46A1B7}" destId="{56F1D09D-83F4-4A2F-BB69-0E067F1DE677}" srcOrd="1" destOrd="0" presId="urn:microsoft.com/office/officeart/2011/layout/TabList"/>
    <dgm:cxn modelId="{F48DE01C-4595-470B-B882-EC8E938B7B1B}" type="presParOf" srcId="{049ED350-D577-4CCD-A403-B88CFD46A1B7}" destId="{8B2E5071-44FC-4674-9600-4FF56233B952}" srcOrd="2" destOrd="0" presId="urn:microsoft.com/office/officeart/2011/layout/TabList"/>
    <dgm:cxn modelId="{7A3EF3E0-71C9-473B-9C9B-6441FD8D629B}" type="presParOf" srcId="{BFBD2E98-0907-4E08-B344-99ADFDE80548}" destId="{35C4A06E-A8DA-4C50-95EE-CE75B65A6859}" srcOrd="10" destOrd="0" presId="urn:microsoft.com/office/officeart/2011/layout/TabList"/>
    <dgm:cxn modelId="{878F8E39-48BB-4AD7-9366-EDB948013A59}" type="presParOf" srcId="{BFBD2E98-0907-4E08-B344-99ADFDE80548}" destId="{A209B7D5-BBD1-422A-806F-5EA205A5DBAA}" srcOrd="11" destOrd="0" presId="urn:microsoft.com/office/officeart/2011/layout/TabList"/>
    <dgm:cxn modelId="{D0409A53-4516-4692-9509-2430A302AB06}" type="presParOf" srcId="{BFBD2E98-0907-4E08-B344-99ADFDE80548}" destId="{6C95365E-B15A-4426-B6DB-B0B4693880AA}" srcOrd="12" destOrd="0" presId="urn:microsoft.com/office/officeart/2011/layout/TabList"/>
    <dgm:cxn modelId="{5F8EB789-F39F-43EB-9FBF-4170C93C310D}" type="presParOf" srcId="{6C95365E-B15A-4426-B6DB-B0B4693880AA}" destId="{C80F069A-4BE3-4BEF-BECC-4D33EC79FA4D}" srcOrd="0" destOrd="0" presId="urn:microsoft.com/office/officeart/2011/layout/TabList"/>
    <dgm:cxn modelId="{CAF590E2-960A-4EF8-877D-F517E0B1DC4F}" type="presParOf" srcId="{6C95365E-B15A-4426-B6DB-B0B4693880AA}" destId="{EA350D9F-95CA-4021-A97A-8BF7E5792425}" srcOrd="1" destOrd="0" presId="urn:microsoft.com/office/officeart/2011/layout/TabList"/>
    <dgm:cxn modelId="{98D553B6-B157-4908-A1F9-002F129D53BA}" type="presParOf" srcId="{6C95365E-B15A-4426-B6DB-B0B4693880AA}" destId="{441771D9-B174-44FA-8D64-59ADE2BDDA25}" srcOrd="2" destOrd="0" presId="urn:microsoft.com/office/officeart/2011/layout/TabList"/>
    <dgm:cxn modelId="{050D9E0A-5AB9-4D3D-99FF-F5907A82EADC}" type="presParOf" srcId="{BFBD2E98-0907-4E08-B344-99ADFDE80548}" destId="{90413A8A-88CF-441A-A194-407D2F99D058}" srcOrd="13" destOrd="0" presId="urn:microsoft.com/office/officeart/2011/layout/TabList"/>
    <dgm:cxn modelId="{33D491D0-B02D-42E3-9C37-1A6E9D03F484}" type="presParOf" srcId="{BFBD2E98-0907-4E08-B344-99ADFDE80548}" destId="{696481B8-493A-4C48-B5ED-10ECD876D918}" srcOrd="14" destOrd="0" presId="urn:microsoft.com/office/officeart/2011/layout/TabList"/>
    <dgm:cxn modelId="{1A291A52-6704-4C8F-A5CF-04FB5C85366E}" type="presParOf" srcId="{BFBD2E98-0907-4E08-B344-99ADFDE80548}" destId="{2447373E-55EE-4C6F-96C1-9F229A58C135}" srcOrd="15" destOrd="0" presId="urn:microsoft.com/office/officeart/2011/layout/TabList"/>
    <dgm:cxn modelId="{D0A89BA9-876C-44B6-8294-936A07DD5CCE}" type="presParOf" srcId="{2447373E-55EE-4C6F-96C1-9F229A58C135}" destId="{A2DB5B51-4D90-41E8-86E4-A786A1053A4E}" srcOrd="0" destOrd="0" presId="urn:microsoft.com/office/officeart/2011/layout/TabList"/>
    <dgm:cxn modelId="{A6A0263E-7F7D-47A1-851F-9E85E9B13D5A}" type="presParOf" srcId="{2447373E-55EE-4C6F-96C1-9F229A58C135}" destId="{EA4CCB4A-E33B-4CEE-AD44-FD44C7BAF98F}" srcOrd="1" destOrd="0" presId="urn:microsoft.com/office/officeart/2011/layout/TabList"/>
    <dgm:cxn modelId="{3B6FB2D5-C797-467E-A22D-9C618CC306EE}" type="presParOf" srcId="{2447373E-55EE-4C6F-96C1-9F229A58C135}" destId="{4CE9E576-EB22-47A5-AFEF-86756578467F}" srcOrd="2" destOrd="0" presId="urn:microsoft.com/office/officeart/2011/layout/TabList"/>
    <dgm:cxn modelId="{54E41990-0D40-4D6F-B18B-928F3ADFEEB3}" type="presParOf" srcId="{BFBD2E98-0907-4E08-B344-99ADFDE80548}" destId="{DEF71649-C6A7-4498-B0A0-65F7A36E61AE}" srcOrd="16" destOrd="0" presId="urn:microsoft.com/office/officeart/2011/layout/TabList"/>
    <dgm:cxn modelId="{3217CA3E-C043-4E0E-A946-C34FA66C94CF}" type="presParOf" srcId="{BFBD2E98-0907-4E08-B344-99ADFDE80548}" destId="{16A9B640-9316-4381-A530-0D07C5C4B90E}" srcOrd="17" destOrd="0" presId="urn:microsoft.com/office/officeart/2011/layout/TabList"/>
    <dgm:cxn modelId="{9298729C-34BD-4880-A394-E1FB825FB3A3}" type="presParOf" srcId="{BFBD2E98-0907-4E08-B344-99ADFDE80548}" destId="{F6ED4A43-F7AA-42FF-9487-82D4F7850DB0}" srcOrd="18" destOrd="0" presId="urn:microsoft.com/office/officeart/2011/layout/TabList"/>
    <dgm:cxn modelId="{C036B77F-88BD-4AF0-9F3B-33C783932622}" type="presParOf" srcId="{F6ED4A43-F7AA-42FF-9487-82D4F7850DB0}" destId="{F41AB3AA-D2F2-4587-BA6F-568752042AB1}" srcOrd="0" destOrd="0" presId="urn:microsoft.com/office/officeart/2011/layout/TabList"/>
    <dgm:cxn modelId="{B7B2FFEC-0226-44E7-9090-124082ECA647}" type="presParOf" srcId="{F6ED4A43-F7AA-42FF-9487-82D4F7850DB0}" destId="{FCA145B9-BD66-459A-988B-AAC6873A92BD}" srcOrd="1" destOrd="0" presId="urn:microsoft.com/office/officeart/2011/layout/TabList"/>
    <dgm:cxn modelId="{0091A3D4-894C-4275-B0D4-CDFC2E424668}" type="presParOf" srcId="{F6ED4A43-F7AA-42FF-9487-82D4F7850DB0}" destId="{3FC3B9A0-5113-47BC-AC01-F9CDAFDA51A9}" srcOrd="2" destOrd="0" presId="urn:microsoft.com/office/officeart/2011/layout/TabList"/>
    <dgm:cxn modelId="{D20752D8-B06F-443C-AB5F-3C1F996FE949}" type="presParOf" srcId="{BFBD2E98-0907-4E08-B344-99ADFDE80548}" destId="{7EB053FD-1F05-4ECF-BE5E-0886D8F813E4}" srcOrd="19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6450F-4B5D-4506-B52F-F7464CD5DF67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5B8D47F-0663-44DE-A84D-E6C8A8AC03F9}">
      <dgm:prSet custT="1"/>
      <dgm:spPr/>
      <dgm:t>
        <a:bodyPr/>
        <a:lstStyle/>
        <a:p>
          <a:r>
            <a:rPr lang="it-IT" sz="2000" dirty="0"/>
            <a:t>I. </a:t>
          </a:r>
          <a:r>
            <a:rPr lang="it-IT" sz="2000" b="1" dirty="0"/>
            <a:t>Approccio e metodologie di valutazione</a:t>
          </a:r>
        </a:p>
      </dgm:t>
    </dgm:pt>
    <dgm:pt modelId="{F7FD6245-AB97-4D79-AFDF-DE6A392DB722}" type="parTrans" cxnId="{63286A0E-9DE3-4CCE-B384-F342E3AED079}">
      <dgm:prSet/>
      <dgm:spPr/>
      <dgm:t>
        <a:bodyPr/>
        <a:lstStyle/>
        <a:p>
          <a:endParaRPr lang="it-IT"/>
        </a:p>
      </dgm:t>
    </dgm:pt>
    <dgm:pt modelId="{697DDB3E-E3CD-41CA-9A75-88067F16C977}" type="sibTrans" cxnId="{63286A0E-9DE3-4CCE-B384-F342E3AED079}">
      <dgm:prSet/>
      <dgm:spPr/>
      <dgm:t>
        <a:bodyPr/>
        <a:lstStyle/>
        <a:p>
          <a:endParaRPr lang="it-IT"/>
        </a:p>
      </dgm:t>
    </dgm:pt>
    <dgm:pt modelId="{7B876AF3-D410-4112-B6D0-D28DB20252D1}">
      <dgm:prSet custT="1"/>
      <dgm:spPr/>
      <dgm:t>
        <a:bodyPr/>
        <a:lstStyle/>
        <a:p>
          <a:r>
            <a:rPr lang="it-IT" sz="2000" b="1" dirty="0"/>
            <a:t>IV. Analisi dei processi di </a:t>
          </a:r>
          <a:r>
            <a:rPr lang="it-IT" sz="2000" b="1" i="1" dirty="0" err="1"/>
            <a:t>governance</a:t>
          </a:r>
          <a:r>
            <a:rPr lang="it-IT" sz="2000" b="1" i="1" dirty="0"/>
            <a:t> </a:t>
          </a:r>
          <a:r>
            <a:rPr lang="it-IT" sz="2000" b="1" dirty="0"/>
            <a:t>e gestione</a:t>
          </a:r>
        </a:p>
      </dgm:t>
    </dgm:pt>
    <dgm:pt modelId="{35061152-FCE8-4458-A30F-B48E030A4271}" type="parTrans" cxnId="{FA438774-CE2E-4DDB-9A3A-643874DF7F27}">
      <dgm:prSet/>
      <dgm:spPr/>
      <dgm:t>
        <a:bodyPr/>
        <a:lstStyle/>
        <a:p>
          <a:endParaRPr lang="it-IT"/>
        </a:p>
      </dgm:t>
    </dgm:pt>
    <dgm:pt modelId="{E2E98930-06E0-4269-98E7-2EA37661983F}" type="sibTrans" cxnId="{FA438774-CE2E-4DDB-9A3A-643874DF7F27}">
      <dgm:prSet/>
      <dgm:spPr/>
      <dgm:t>
        <a:bodyPr/>
        <a:lstStyle/>
        <a:p>
          <a:endParaRPr lang="it-IT"/>
        </a:p>
      </dgm:t>
    </dgm:pt>
    <dgm:pt modelId="{F347F7A6-53E8-4FA2-99B9-A4490EC73672}">
      <dgm:prSet custT="1"/>
      <dgm:spPr/>
      <dgm:t>
        <a:bodyPr/>
        <a:lstStyle/>
        <a:p>
          <a:r>
            <a:rPr lang="it-IT" sz="2000" b="1" dirty="0"/>
            <a:t>V. Adeguatezza della strategia e suggerimenti</a:t>
          </a:r>
          <a:endParaRPr lang="it-IT" sz="2000" b="1" i="0" dirty="0"/>
        </a:p>
      </dgm:t>
    </dgm:pt>
    <dgm:pt modelId="{2568222D-1FF7-449B-A1F0-F72B6498CC39}" type="parTrans" cxnId="{78C70D9A-93BB-4CD3-9CFA-B1A5D5E74A56}">
      <dgm:prSet/>
      <dgm:spPr/>
      <dgm:t>
        <a:bodyPr/>
        <a:lstStyle/>
        <a:p>
          <a:endParaRPr lang="it-IT"/>
        </a:p>
      </dgm:t>
    </dgm:pt>
    <dgm:pt modelId="{7B0583B6-C043-4562-AE6F-BAF73B791CD1}" type="sibTrans" cxnId="{78C70D9A-93BB-4CD3-9CFA-B1A5D5E74A56}">
      <dgm:prSet/>
      <dgm:spPr/>
      <dgm:t>
        <a:bodyPr/>
        <a:lstStyle/>
        <a:p>
          <a:endParaRPr lang="it-IT"/>
        </a:p>
      </dgm:t>
    </dgm:pt>
    <dgm:pt modelId="{3B1793C6-F04E-44F4-A3DE-F5FEAE8B6810}">
      <dgm:prSet custT="1"/>
      <dgm:spPr/>
      <dgm:t>
        <a:bodyPr/>
        <a:lstStyle/>
        <a:p>
          <a:r>
            <a:rPr lang="it-IT" sz="2000" b="1" dirty="0"/>
            <a:t>III. Analisi dell’attuazione finanziaria, fisica e procedurale</a:t>
          </a:r>
        </a:p>
      </dgm:t>
    </dgm:pt>
    <dgm:pt modelId="{8D42771E-E6B9-4BCE-B47A-F304790ABDFB}" type="parTrans" cxnId="{252A72B9-416E-41E4-A74C-254FE71A9CD1}">
      <dgm:prSet/>
      <dgm:spPr/>
      <dgm:t>
        <a:bodyPr/>
        <a:lstStyle/>
        <a:p>
          <a:endParaRPr lang="it-IT"/>
        </a:p>
      </dgm:t>
    </dgm:pt>
    <dgm:pt modelId="{3318264E-3D16-4041-8E9D-A09CEFC6DE92}" type="sibTrans" cxnId="{252A72B9-416E-41E4-A74C-254FE71A9CD1}">
      <dgm:prSet/>
      <dgm:spPr/>
      <dgm:t>
        <a:bodyPr/>
        <a:lstStyle/>
        <a:p>
          <a:endParaRPr lang="it-IT"/>
        </a:p>
      </dgm:t>
    </dgm:pt>
    <dgm:pt modelId="{637AD50D-0A3C-43B5-978C-FAE550D8AEFC}">
      <dgm:prSet custT="1"/>
      <dgm:spPr/>
      <dgm:t>
        <a:bodyPr/>
        <a:lstStyle/>
        <a:p>
          <a:r>
            <a:rPr lang="it-IT" sz="2000" b="1" dirty="0"/>
            <a:t>II. Analisi del contesto socioeconomico</a:t>
          </a:r>
        </a:p>
      </dgm:t>
    </dgm:pt>
    <dgm:pt modelId="{5065494F-8139-47F7-B30D-0D509AC6FDE6}" type="parTrans" cxnId="{C9BD11DF-AAF2-4B82-AC06-37A3FE9556D6}">
      <dgm:prSet/>
      <dgm:spPr/>
      <dgm:t>
        <a:bodyPr/>
        <a:lstStyle/>
        <a:p>
          <a:endParaRPr lang="it-IT"/>
        </a:p>
      </dgm:t>
    </dgm:pt>
    <dgm:pt modelId="{E1A94D18-69B6-4237-B608-AD8941B214CB}" type="sibTrans" cxnId="{C9BD11DF-AAF2-4B82-AC06-37A3FE9556D6}">
      <dgm:prSet/>
      <dgm:spPr/>
      <dgm:t>
        <a:bodyPr/>
        <a:lstStyle/>
        <a:p>
          <a:endParaRPr lang="it-IT"/>
        </a:p>
      </dgm:t>
    </dgm:pt>
    <dgm:pt modelId="{B931B817-1BDA-456B-BA68-6A5E547A7262}">
      <dgm:prSet custT="1"/>
      <dgm:spPr/>
      <dgm:t>
        <a:bodyPr/>
        <a:lstStyle/>
        <a:p>
          <a:r>
            <a:rPr lang="it-IT" sz="2000" b="1" dirty="0"/>
            <a:t>VI. Analisi delle misure di contrasto alla pandemia messe in atto nel POR FESR Umbria 2014-2020 </a:t>
          </a:r>
        </a:p>
      </dgm:t>
    </dgm:pt>
    <dgm:pt modelId="{AA054F86-DA41-4BE0-83FD-3E680FC83F6E}" type="parTrans" cxnId="{D097C511-4594-4A45-ADE0-3F81D345426D}">
      <dgm:prSet/>
      <dgm:spPr/>
      <dgm:t>
        <a:bodyPr/>
        <a:lstStyle/>
        <a:p>
          <a:endParaRPr lang="it-IT"/>
        </a:p>
      </dgm:t>
    </dgm:pt>
    <dgm:pt modelId="{0A9F7336-8371-433F-B381-CB1740283EEB}" type="sibTrans" cxnId="{D097C511-4594-4A45-ADE0-3F81D345426D}">
      <dgm:prSet/>
      <dgm:spPr/>
      <dgm:t>
        <a:bodyPr/>
        <a:lstStyle/>
        <a:p>
          <a:endParaRPr lang="it-IT"/>
        </a:p>
      </dgm:t>
    </dgm:pt>
    <dgm:pt modelId="{4DA8D33D-E99B-40CB-8BA2-29731B0E2327}">
      <dgm:prSet custT="1"/>
      <dgm:spPr/>
      <dgm:t>
        <a:bodyPr/>
        <a:lstStyle/>
        <a:p>
          <a:r>
            <a:rPr lang="it-IT" sz="2000" b="1" dirty="0"/>
            <a:t>VII. Ricostruzione e valutazione dei risultati e dei primi impatti del POR FESR sulle imprese beneficiarie</a:t>
          </a:r>
        </a:p>
      </dgm:t>
    </dgm:pt>
    <dgm:pt modelId="{272EC23A-A376-465F-8303-C74FDB7FBF43}" type="parTrans" cxnId="{3F1330C6-B8EF-429B-8AF2-177271BC68A1}">
      <dgm:prSet/>
      <dgm:spPr/>
      <dgm:t>
        <a:bodyPr/>
        <a:lstStyle/>
        <a:p>
          <a:endParaRPr lang="it-IT"/>
        </a:p>
      </dgm:t>
    </dgm:pt>
    <dgm:pt modelId="{C2C9458F-F27B-4A3B-86DA-D1C619D88FFD}" type="sibTrans" cxnId="{3F1330C6-B8EF-429B-8AF2-177271BC68A1}">
      <dgm:prSet/>
      <dgm:spPr/>
      <dgm:t>
        <a:bodyPr/>
        <a:lstStyle/>
        <a:p>
          <a:endParaRPr lang="it-IT"/>
        </a:p>
      </dgm:t>
    </dgm:pt>
    <dgm:pt modelId="{D875B340-C04C-4081-8A03-752BB3BBBD39}">
      <dgm:prSet custT="1"/>
      <dgm:spPr/>
      <dgm:t>
        <a:bodyPr/>
        <a:lstStyle/>
        <a:p>
          <a:r>
            <a:rPr lang="it-IT" sz="2000" b="1" dirty="0"/>
            <a:t>VIII. Conclusioni e raccomandazioni in risposta alle domande di valutazione</a:t>
          </a:r>
        </a:p>
      </dgm:t>
    </dgm:pt>
    <dgm:pt modelId="{F3BA191E-271A-4FD3-885A-459E6E20EA10}" type="parTrans" cxnId="{88019670-AEFA-4532-B66D-05901094206B}">
      <dgm:prSet/>
      <dgm:spPr/>
      <dgm:t>
        <a:bodyPr/>
        <a:lstStyle/>
        <a:p>
          <a:endParaRPr lang="it-IT"/>
        </a:p>
      </dgm:t>
    </dgm:pt>
    <dgm:pt modelId="{128FD0B8-1CD1-43AF-B16C-CC66B5592767}" type="sibTrans" cxnId="{88019670-AEFA-4532-B66D-05901094206B}">
      <dgm:prSet/>
      <dgm:spPr/>
      <dgm:t>
        <a:bodyPr/>
        <a:lstStyle/>
        <a:p>
          <a:endParaRPr lang="it-IT"/>
        </a:p>
      </dgm:t>
    </dgm:pt>
    <dgm:pt modelId="{70AD3AB1-8E99-4102-9DE0-263632BA6BC0}" type="pres">
      <dgm:prSet presAssocID="{8196450F-4B5D-4506-B52F-F7464CD5DF67}" presName="linear" presStyleCnt="0">
        <dgm:presLayoutVars>
          <dgm:animLvl val="lvl"/>
          <dgm:resizeHandles val="exact"/>
        </dgm:presLayoutVars>
      </dgm:prSet>
      <dgm:spPr/>
    </dgm:pt>
    <dgm:pt modelId="{267E12B1-A30A-4C83-92C9-E5EB46B7531A}" type="pres">
      <dgm:prSet presAssocID="{85B8D47F-0663-44DE-A84D-E6C8A8AC03F9}" presName="parentText" presStyleLbl="node1" presStyleIdx="0" presStyleCnt="8" custScaleY="111531" custLinFactNeighborY="-61766">
        <dgm:presLayoutVars>
          <dgm:chMax val="0"/>
          <dgm:bulletEnabled val="1"/>
        </dgm:presLayoutVars>
      </dgm:prSet>
      <dgm:spPr/>
    </dgm:pt>
    <dgm:pt modelId="{77A7B57E-D6BE-4473-A54E-204A3A8A8096}" type="pres">
      <dgm:prSet presAssocID="{697DDB3E-E3CD-41CA-9A75-88067F16C977}" presName="spacer" presStyleCnt="0"/>
      <dgm:spPr/>
    </dgm:pt>
    <dgm:pt modelId="{124C30BB-CB52-455D-9AEA-CD261A3A133A}" type="pres">
      <dgm:prSet presAssocID="{637AD50D-0A3C-43B5-978C-FAE550D8AEFC}" presName="parentText" presStyleLbl="node1" presStyleIdx="1" presStyleCnt="8" custScaleY="102727" custLinFactNeighborY="-76368">
        <dgm:presLayoutVars>
          <dgm:chMax val="0"/>
          <dgm:bulletEnabled val="1"/>
        </dgm:presLayoutVars>
      </dgm:prSet>
      <dgm:spPr/>
    </dgm:pt>
    <dgm:pt modelId="{868841F4-F99E-476D-A729-BB248156450C}" type="pres">
      <dgm:prSet presAssocID="{E1A94D18-69B6-4237-B608-AD8941B214CB}" presName="spacer" presStyleCnt="0"/>
      <dgm:spPr/>
    </dgm:pt>
    <dgm:pt modelId="{B34AC0A7-F0FE-4F5A-85D8-6A525287D8FE}" type="pres">
      <dgm:prSet presAssocID="{3B1793C6-F04E-44F4-A3DE-F5FEAE8B6810}" presName="parentText" presStyleLbl="node1" presStyleIdx="2" presStyleCnt="8" custLinFactNeighborY="-72551">
        <dgm:presLayoutVars>
          <dgm:chMax val="0"/>
          <dgm:bulletEnabled val="1"/>
        </dgm:presLayoutVars>
      </dgm:prSet>
      <dgm:spPr/>
    </dgm:pt>
    <dgm:pt modelId="{81017509-32C4-419A-8D6E-3BB1FED5C1D2}" type="pres">
      <dgm:prSet presAssocID="{3318264E-3D16-4041-8E9D-A09CEFC6DE92}" presName="spacer" presStyleCnt="0"/>
      <dgm:spPr/>
    </dgm:pt>
    <dgm:pt modelId="{9D21A4B8-BE9D-49FA-851A-7A7D6982010C}" type="pres">
      <dgm:prSet presAssocID="{7B876AF3-D410-4112-B6D0-D28DB20252D1}" presName="parentText" presStyleLbl="node1" presStyleIdx="3" presStyleCnt="8" custScaleY="102088" custLinFactNeighborY="-54292">
        <dgm:presLayoutVars>
          <dgm:chMax val="0"/>
          <dgm:bulletEnabled val="1"/>
        </dgm:presLayoutVars>
      </dgm:prSet>
      <dgm:spPr/>
    </dgm:pt>
    <dgm:pt modelId="{624ADB40-49A6-486A-9CA6-F6EB23BA9BF3}" type="pres">
      <dgm:prSet presAssocID="{E2E98930-06E0-4269-98E7-2EA37661983F}" presName="spacer" presStyleCnt="0"/>
      <dgm:spPr/>
    </dgm:pt>
    <dgm:pt modelId="{E47598DD-CEDA-461B-8842-4F45ABA89EBA}" type="pres">
      <dgm:prSet presAssocID="{F347F7A6-53E8-4FA2-99B9-A4490EC73672}" presName="parentText" presStyleLbl="node1" presStyleIdx="4" presStyleCnt="8" custLinFactNeighborX="391" custLinFactNeighborY="-17982">
        <dgm:presLayoutVars>
          <dgm:chMax val="0"/>
          <dgm:bulletEnabled val="1"/>
        </dgm:presLayoutVars>
      </dgm:prSet>
      <dgm:spPr/>
    </dgm:pt>
    <dgm:pt modelId="{2D1886F1-6542-461E-899E-97811D939811}" type="pres">
      <dgm:prSet presAssocID="{7B0583B6-C043-4562-AE6F-BAF73B791CD1}" presName="spacer" presStyleCnt="0"/>
      <dgm:spPr/>
    </dgm:pt>
    <dgm:pt modelId="{3C662FBF-E230-4659-99B5-C9041B26E082}" type="pres">
      <dgm:prSet presAssocID="{B931B817-1BDA-456B-BA68-6A5E547A726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2CC8A93-20C2-4E94-8D5D-45C596F21E65}" type="pres">
      <dgm:prSet presAssocID="{0A9F7336-8371-433F-B381-CB1740283EEB}" presName="spacer" presStyleCnt="0"/>
      <dgm:spPr/>
    </dgm:pt>
    <dgm:pt modelId="{4DF14BB3-8845-479A-953B-E40E3B93A527}" type="pres">
      <dgm:prSet presAssocID="{4DA8D33D-E99B-40CB-8BA2-29731B0E232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35A47DC-C762-405F-9A1A-8A688EFA303C}" type="pres">
      <dgm:prSet presAssocID="{C2C9458F-F27B-4A3B-86DA-D1C619D88FFD}" presName="spacer" presStyleCnt="0"/>
      <dgm:spPr/>
    </dgm:pt>
    <dgm:pt modelId="{B845AE55-EEF8-47CC-B1A6-0BDFF92D1616}" type="pres">
      <dgm:prSet presAssocID="{D875B340-C04C-4081-8A03-752BB3BBBD3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3286A0E-9DE3-4CCE-B384-F342E3AED079}" srcId="{8196450F-4B5D-4506-B52F-F7464CD5DF67}" destId="{85B8D47F-0663-44DE-A84D-E6C8A8AC03F9}" srcOrd="0" destOrd="0" parTransId="{F7FD6245-AB97-4D79-AFDF-DE6A392DB722}" sibTransId="{697DDB3E-E3CD-41CA-9A75-88067F16C977}"/>
    <dgm:cxn modelId="{D1398411-1595-45E7-AEDD-0624C7FE0AE0}" type="presOf" srcId="{B931B817-1BDA-456B-BA68-6A5E547A7262}" destId="{3C662FBF-E230-4659-99B5-C9041B26E082}" srcOrd="0" destOrd="0" presId="urn:microsoft.com/office/officeart/2005/8/layout/vList2"/>
    <dgm:cxn modelId="{D097C511-4594-4A45-ADE0-3F81D345426D}" srcId="{8196450F-4B5D-4506-B52F-F7464CD5DF67}" destId="{B931B817-1BDA-456B-BA68-6A5E547A7262}" srcOrd="5" destOrd="0" parTransId="{AA054F86-DA41-4BE0-83FD-3E680FC83F6E}" sibTransId="{0A9F7336-8371-433F-B381-CB1740283EEB}"/>
    <dgm:cxn modelId="{E3EE7C1E-FCE2-4F32-B5C4-6A1BC28035F7}" type="presOf" srcId="{D875B340-C04C-4081-8A03-752BB3BBBD39}" destId="{B845AE55-EEF8-47CC-B1A6-0BDFF92D1616}" srcOrd="0" destOrd="0" presId="urn:microsoft.com/office/officeart/2005/8/layout/vList2"/>
    <dgm:cxn modelId="{7AB17524-DEB1-4159-884D-372C999FFEFA}" type="presOf" srcId="{4DA8D33D-E99B-40CB-8BA2-29731B0E2327}" destId="{4DF14BB3-8845-479A-953B-E40E3B93A527}" srcOrd="0" destOrd="0" presId="urn:microsoft.com/office/officeart/2005/8/layout/vList2"/>
    <dgm:cxn modelId="{AF89EA3B-FC3E-4D07-A36B-B2866F8A1290}" type="presOf" srcId="{7B876AF3-D410-4112-B6D0-D28DB20252D1}" destId="{9D21A4B8-BE9D-49FA-851A-7A7D6982010C}" srcOrd="0" destOrd="0" presId="urn:microsoft.com/office/officeart/2005/8/layout/vList2"/>
    <dgm:cxn modelId="{322C8F48-BF48-4D5B-8291-33552D0C6F01}" type="presOf" srcId="{85B8D47F-0663-44DE-A84D-E6C8A8AC03F9}" destId="{267E12B1-A30A-4C83-92C9-E5EB46B7531A}" srcOrd="0" destOrd="0" presId="urn:microsoft.com/office/officeart/2005/8/layout/vList2"/>
    <dgm:cxn modelId="{88019670-AEFA-4532-B66D-05901094206B}" srcId="{8196450F-4B5D-4506-B52F-F7464CD5DF67}" destId="{D875B340-C04C-4081-8A03-752BB3BBBD39}" srcOrd="7" destOrd="0" parTransId="{F3BA191E-271A-4FD3-885A-459E6E20EA10}" sibTransId="{128FD0B8-1CD1-43AF-B16C-CC66B5592767}"/>
    <dgm:cxn modelId="{FA438774-CE2E-4DDB-9A3A-643874DF7F27}" srcId="{8196450F-4B5D-4506-B52F-F7464CD5DF67}" destId="{7B876AF3-D410-4112-B6D0-D28DB20252D1}" srcOrd="3" destOrd="0" parTransId="{35061152-FCE8-4458-A30F-B48E030A4271}" sibTransId="{E2E98930-06E0-4269-98E7-2EA37661983F}"/>
    <dgm:cxn modelId="{78C70D9A-93BB-4CD3-9CFA-B1A5D5E74A56}" srcId="{8196450F-4B5D-4506-B52F-F7464CD5DF67}" destId="{F347F7A6-53E8-4FA2-99B9-A4490EC73672}" srcOrd="4" destOrd="0" parTransId="{2568222D-1FF7-449B-A1F0-F72B6498CC39}" sibTransId="{7B0583B6-C043-4562-AE6F-BAF73B791CD1}"/>
    <dgm:cxn modelId="{252A72B9-416E-41E4-A74C-254FE71A9CD1}" srcId="{8196450F-4B5D-4506-B52F-F7464CD5DF67}" destId="{3B1793C6-F04E-44F4-A3DE-F5FEAE8B6810}" srcOrd="2" destOrd="0" parTransId="{8D42771E-E6B9-4BCE-B47A-F304790ABDFB}" sibTransId="{3318264E-3D16-4041-8E9D-A09CEFC6DE92}"/>
    <dgm:cxn modelId="{6E0997BD-4156-4FA3-8CE1-A4BEBD8C497A}" type="presOf" srcId="{8196450F-4B5D-4506-B52F-F7464CD5DF67}" destId="{70AD3AB1-8E99-4102-9DE0-263632BA6BC0}" srcOrd="0" destOrd="0" presId="urn:microsoft.com/office/officeart/2005/8/layout/vList2"/>
    <dgm:cxn modelId="{1B2D6CBE-07D7-41CB-9688-1DE777BD9318}" type="presOf" srcId="{F347F7A6-53E8-4FA2-99B9-A4490EC73672}" destId="{E47598DD-CEDA-461B-8842-4F45ABA89EBA}" srcOrd="0" destOrd="0" presId="urn:microsoft.com/office/officeart/2005/8/layout/vList2"/>
    <dgm:cxn modelId="{3F1330C6-B8EF-429B-8AF2-177271BC68A1}" srcId="{8196450F-4B5D-4506-B52F-F7464CD5DF67}" destId="{4DA8D33D-E99B-40CB-8BA2-29731B0E2327}" srcOrd="6" destOrd="0" parTransId="{272EC23A-A376-465F-8303-C74FDB7FBF43}" sibTransId="{C2C9458F-F27B-4A3B-86DA-D1C619D88FFD}"/>
    <dgm:cxn modelId="{23C54BCD-E27F-49D2-832B-0261410710A7}" type="presOf" srcId="{3B1793C6-F04E-44F4-A3DE-F5FEAE8B6810}" destId="{B34AC0A7-F0FE-4F5A-85D8-6A525287D8FE}" srcOrd="0" destOrd="0" presId="urn:microsoft.com/office/officeart/2005/8/layout/vList2"/>
    <dgm:cxn modelId="{C9BD11DF-AAF2-4B82-AC06-37A3FE9556D6}" srcId="{8196450F-4B5D-4506-B52F-F7464CD5DF67}" destId="{637AD50D-0A3C-43B5-978C-FAE550D8AEFC}" srcOrd="1" destOrd="0" parTransId="{5065494F-8139-47F7-B30D-0D509AC6FDE6}" sibTransId="{E1A94D18-69B6-4237-B608-AD8941B214CB}"/>
    <dgm:cxn modelId="{704291FE-39BE-44BF-8884-BAF7CFFD12C6}" type="presOf" srcId="{637AD50D-0A3C-43B5-978C-FAE550D8AEFC}" destId="{124C30BB-CB52-455D-9AEA-CD261A3A133A}" srcOrd="0" destOrd="0" presId="urn:microsoft.com/office/officeart/2005/8/layout/vList2"/>
    <dgm:cxn modelId="{203279AE-F7EB-4532-B573-434F95CA3000}" type="presParOf" srcId="{70AD3AB1-8E99-4102-9DE0-263632BA6BC0}" destId="{267E12B1-A30A-4C83-92C9-E5EB46B7531A}" srcOrd="0" destOrd="0" presId="urn:microsoft.com/office/officeart/2005/8/layout/vList2"/>
    <dgm:cxn modelId="{DB9934A4-F732-48FC-A18D-5E532E733A62}" type="presParOf" srcId="{70AD3AB1-8E99-4102-9DE0-263632BA6BC0}" destId="{77A7B57E-D6BE-4473-A54E-204A3A8A8096}" srcOrd="1" destOrd="0" presId="urn:microsoft.com/office/officeart/2005/8/layout/vList2"/>
    <dgm:cxn modelId="{ED4F8C86-A95D-4246-9312-D477FAAD4039}" type="presParOf" srcId="{70AD3AB1-8E99-4102-9DE0-263632BA6BC0}" destId="{124C30BB-CB52-455D-9AEA-CD261A3A133A}" srcOrd="2" destOrd="0" presId="urn:microsoft.com/office/officeart/2005/8/layout/vList2"/>
    <dgm:cxn modelId="{AB89601A-BCF5-43C8-8B05-9ED5C9BFD74D}" type="presParOf" srcId="{70AD3AB1-8E99-4102-9DE0-263632BA6BC0}" destId="{868841F4-F99E-476D-A729-BB248156450C}" srcOrd="3" destOrd="0" presId="urn:microsoft.com/office/officeart/2005/8/layout/vList2"/>
    <dgm:cxn modelId="{0F3268EB-F353-4E81-A374-950DCE2AA97F}" type="presParOf" srcId="{70AD3AB1-8E99-4102-9DE0-263632BA6BC0}" destId="{B34AC0A7-F0FE-4F5A-85D8-6A525287D8FE}" srcOrd="4" destOrd="0" presId="urn:microsoft.com/office/officeart/2005/8/layout/vList2"/>
    <dgm:cxn modelId="{7CAAD1C9-859D-4586-BB06-B167423E5B17}" type="presParOf" srcId="{70AD3AB1-8E99-4102-9DE0-263632BA6BC0}" destId="{81017509-32C4-419A-8D6E-3BB1FED5C1D2}" srcOrd="5" destOrd="0" presId="urn:microsoft.com/office/officeart/2005/8/layout/vList2"/>
    <dgm:cxn modelId="{BC9652D6-BC3F-4AB0-B54D-39BEE28600F1}" type="presParOf" srcId="{70AD3AB1-8E99-4102-9DE0-263632BA6BC0}" destId="{9D21A4B8-BE9D-49FA-851A-7A7D6982010C}" srcOrd="6" destOrd="0" presId="urn:microsoft.com/office/officeart/2005/8/layout/vList2"/>
    <dgm:cxn modelId="{23B5EA32-FE46-4E6A-BA04-DD695C579D46}" type="presParOf" srcId="{70AD3AB1-8E99-4102-9DE0-263632BA6BC0}" destId="{624ADB40-49A6-486A-9CA6-F6EB23BA9BF3}" srcOrd="7" destOrd="0" presId="urn:microsoft.com/office/officeart/2005/8/layout/vList2"/>
    <dgm:cxn modelId="{1127A58C-C7DF-4B2E-BB56-6926DA3B4C5F}" type="presParOf" srcId="{70AD3AB1-8E99-4102-9DE0-263632BA6BC0}" destId="{E47598DD-CEDA-461B-8842-4F45ABA89EBA}" srcOrd="8" destOrd="0" presId="urn:microsoft.com/office/officeart/2005/8/layout/vList2"/>
    <dgm:cxn modelId="{6CD12825-7C0F-484D-AE2D-B31B412E2D5D}" type="presParOf" srcId="{70AD3AB1-8E99-4102-9DE0-263632BA6BC0}" destId="{2D1886F1-6542-461E-899E-97811D939811}" srcOrd="9" destOrd="0" presId="urn:microsoft.com/office/officeart/2005/8/layout/vList2"/>
    <dgm:cxn modelId="{50FA8AA4-1B28-43F0-9887-E5210D52640F}" type="presParOf" srcId="{70AD3AB1-8E99-4102-9DE0-263632BA6BC0}" destId="{3C662FBF-E230-4659-99B5-C9041B26E082}" srcOrd="10" destOrd="0" presId="urn:microsoft.com/office/officeart/2005/8/layout/vList2"/>
    <dgm:cxn modelId="{C88F5F92-EEC8-406E-ADCE-F977653DF0E6}" type="presParOf" srcId="{70AD3AB1-8E99-4102-9DE0-263632BA6BC0}" destId="{62CC8A93-20C2-4E94-8D5D-45C596F21E65}" srcOrd="11" destOrd="0" presId="urn:microsoft.com/office/officeart/2005/8/layout/vList2"/>
    <dgm:cxn modelId="{9A920ADF-37E6-4B62-B1BF-4A1DE742E93F}" type="presParOf" srcId="{70AD3AB1-8E99-4102-9DE0-263632BA6BC0}" destId="{4DF14BB3-8845-479A-953B-E40E3B93A527}" srcOrd="12" destOrd="0" presId="urn:microsoft.com/office/officeart/2005/8/layout/vList2"/>
    <dgm:cxn modelId="{3D2B1A74-4A33-469A-8791-68A79051B0BC}" type="presParOf" srcId="{70AD3AB1-8E99-4102-9DE0-263632BA6BC0}" destId="{435A47DC-C762-405F-9A1A-8A688EFA303C}" srcOrd="13" destOrd="0" presId="urn:microsoft.com/office/officeart/2005/8/layout/vList2"/>
    <dgm:cxn modelId="{6F7A7DE9-A4BB-4199-A791-4E337009F4D8}" type="presParOf" srcId="{70AD3AB1-8E99-4102-9DE0-263632BA6BC0}" destId="{B845AE55-EEF8-47CC-B1A6-0BDFF92D161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48811-E93B-4394-AFB3-20660BD7310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D6559BF-1745-40FA-9587-628B41032DEB}">
      <dgm:prSet phldrT="[Text]"/>
      <dgm:spPr/>
      <dgm:t>
        <a:bodyPr/>
        <a:lstStyle/>
        <a:p>
          <a:r>
            <a:rPr lang="it-IT" b="1" dirty="0"/>
            <a:t>Avanzamento finanziario</a:t>
          </a:r>
        </a:p>
      </dgm:t>
    </dgm:pt>
    <dgm:pt modelId="{1B53ECB9-1A05-4C16-8E69-6083641E63FD}" type="parTrans" cxnId="{154BDA5A-FC5A-4D70-A3F8-3EF9631F43F1}">
      <dgm:prSet/>
      <dgm:spPr/>
      <dgm:t>
        <a:bodyPr/>
        <a:lstStyle/>
        <a:p>
          <a:endParaRPr lang="it-IT"/>
        </a:p>
      </dgm:t>
    </dgm:pt>
    <dgm:pt modelId="{1318222E-2AE9-40AD-A69A-7437A1F32845}" type="sibTrans" cxnId="{154BDA5A-FC5A-4D70-A3F8-3EF9631F43F1}">
      <dgm:prSet/>
      <dgm:spPr/>
      <dgm:t>
        <a:bodyPr/>
        <a:lstStyle/>
        <a:p>
          <a:endParaRPr lang="it-IT"/>
        </a:p>
      </dgm:t>
    </dgm:pt>
    <dgm:pt modelId="{14521EE6-6795-4521-9957-29A8290EFC23}">
      <dgm:prSet phldrT="[Text]"/>
      <dgm:spPr/>
      <dgm:t>
        <a:bodyPr/>
        <a:lstStyle/>
        <a:p>
          <a:pPr algn="l"/>
          <a:r>
            <a:rPr lang="it-IT" b="1" dirty="0"/>
            <a:t>Le risorse impegnate hanno raggiunto la quota del 47,2%</a:t>
          </a:r>
          <a:r>
            <a:rPr lang="it-IT" dirty="0"/>
            <a:t> della dotazione finanziaria complessiva;</a:t>
          </a:r>
        </a:p>
      </dgm:t>
    </dgm:pt>
    <dgm:pt modelId="{82522075-8396-4FB8-929F-8546A40B9485}" type="parTrans" cxnId="{F19B44C1-52A5-4016-BAB9-A9B8D30856BB}">
      <dgm:prSet/>
      <dgm:spPr/>
      <dgm:t>
        <a:bodyPr/>
        <a:lstStyle/>
        <a:p>
          <a:endParaRPr lang="it-IT"/>
        </a:p>
      </dgm:t>
    </dgm:pt>
    <dgm:pt modelId="{CC5BF2BF-BDD1-4B58-A10C-C36C77A57965}" type="sibTrans" cxnId="{F19B44C1-52A5-4016-BAB9-A9B8D30856BB}">
      <dgm:prSet/>
      <dgm:spPr/>
      <dgm:t>
        <a:bodyPr/>
        <a:lstStyle/>
        <a:p>
          <a:endParaRPr lang="it-IT"/>
        </a:p>
      </dgm:t>
    </dgm:pt>
    <dgm:pt modelId="{E7D6508B-A8AD-4E32-957B-D8639C89E85B}">
      <dgm:prSet phldrT="[Text]"/>
      <dgm:spPr/>
      <dgm:t>
        <a:bodyPr/>
        <a:lstStyle/>
        <a:p>
          <a:pPr algn="l"/>
          <a:r>
            <a:rPr lang="it-IT" dirty="0"/>
            <a:t>la </a:t>
          </a:r>
          <a:r>
            <a:rPr lang="it-IT" b="1" dirty="0"/>
            <a:t>spesa già certificata costituisce il 36%</a:t>
          </a:r>
          <a:r>
            <a:rPr lang="it-IT" dirty="0"/>
            <a:t> dell’ammontare a disposizione del Programma;</a:t>
          </a:r>
        </a:p>
      </dgm:t>
    </dgm:pt>
    <dgm:pt modelId="{049705E8-E387-4C73-AB18-4895928D9521}" type="parTrans" cxnId="{36304BDD-3F1E-46A6-8406-21BF9646A07C}">
      <dgm:prSet/>
      <dgm:spPr/>
      <dgm:t>
        <a:bodyPr/>
        <a:lstStyle/>
        <a:p>
          <a:endParaRPr lang="it-IT"/>
        </a:p>
      </dgm:t>
    </dgm:pt>
    <dgm:pt modelId="{C1C0684E-46C8-48E3-BC12-5B1E4E7CB620}" type="sibTrans" cxnId="{36304BDD-3F1E-46A6-8406-21BF9646A07C}">
      <dgm:prSet/>
      <dgm:spPr/>
      <dgm:t>
        <a:bodyPr/>
        <a:lstStyle/>
        <a:p>
          <a:endParaRPr lang="it-IT"/>
        </a:p>
      </dgm:t>
    </dgm:pt>
    <dgm:pt modelId="{BF60EF7E-1507-4255-B924-B42617360767}">
      <dgm:prSet phldrT="[Text]"/>
      <dgm:spPr/>
      <dgm:t>
        <a:bodyPr/>
        <a:lstStyle/>
        <a:p>
          <a:r>
            <a:rPr lang="it-IT" b="1" dirty="0"/>
            <a:t>Avanzamento procedurale</a:t>
          </a:r>
        </a:p>
      </dgm:t>
    </dgm:pt>
    <dgm:pt modelId="{4346A932-F72B-407A-80C3-1FD2B1932C00}" type="parTrans" cxnId="{814C0160-763E-461A-96E1-3968CECD48BB}">
      <dgm:prSet/>
      <dgm:spPr/>
      <dgm:t>
        <a:bodyPr/>
        <a:lstStyle/>
        <a:p>
          <a:endParaRPr lang="it-IT"/>
        </a:p>
      </dgm:t>
    </dgm:pt>
    <dgm:pt modelId="{A681A981-64EF-431B-86D7-01C2F314CC5F}" type="sibTrans" cxnId="{814C0160-763E-461A-96E1-3968CECD48BB}">
      <dgm:prSet/>
      <dgm:spPr/>
      <dgm:t>
        <a:bodyPr/>
        <a:lstStyle/>
        <a:p>
          <a:endParaRPr lang="it-IT"/>
        </a:p>
      </dgm:t>
    </dgm:pt>
    <dgm:pt modelId="{36A757AD-DCEF-4C93-AE6A-EEBAE41C3CB6}">
      <dgm:prSet phldrT="[Text]"/>
      <dgm:spPr/>
      <dgm:t>
        <a:bodyPr/>
        <a:lstStyle/>
        <a:p>
          <a:r>
            <a:rPr lang="it-IT" dirty="0"/>
            <a:t>Solo un’Azione dell’Asse 8 (8.2.2) non ha avuto ancora attuazione, mentre </a:t>
          </a:r>
          <a:r>
            <a:rPr lang="it-IT" b="1" dirty="0"/>
            <a:t>diverse Azioni hanno esaurito ormai la dotazione finanziaria</a:t>
          </a:r>
          <a:r>
            <a:rPr lang="it-IT" dirty="0"/>
            <a:t> che era stata messa a disposizione;</a:t>
          </a:r>
        </a:p>
      </dgm:t>
    </dgm:pt>
    <dgm:pt modelId="{89AED393-F212-41CF-B0C2-D0100362011C}" type="parTrans" cxnId="{E2BC746E-C6FD-4FD4-85B3-78A2BD297374}">
      <dgm:prSet/>
      <dgm:spPr/>
      <dgm:t>
        <a:bodyPr/>
        <a:lstStyle/>
        <a:p>
          <a:endParaRPr lang="it-IT"/>
        </a:p>
      </dgm:t>
    </dgm:pt>
    <dgm:pt modelId="{0FEBE309-BDC0-4395-9419-FD9BC8C9CED7}" type="sibTrans" cxnId="{E2BC746E-C6FD-4FD4-85B3-78A2BD297374}">
      <dgm:prSet/>
      <dgm:spPr/>
      <dgm:t>
        <a:bodyPr/>
        <a:lstStyle/>
        <a:p>
          <a:endParaRPr lang="it-IT"/>
        </a:p>
      </dgm:t>
    </dgm:pt>
    <dgm:pt modelId="{32EC98DE-AA35-48FB-ABD4-EF625FFD250E}">
      <dgm:prSet phldrT="[Text]"/>
      <dgm:spPr/>
      <dgm:t>
        <a:bodyPr/>
        <a:lstStyle/>
        <a:p>
          <a:r>
            <a:rPr lang="it-IT" dirty="0"/>
            <a:t>il Programma ha saputo </a:t>
          </a:r>
          <a:r>
            <a:rPr lang="it-IT" b="1" dirty="0"/>
            <a:t>reagire prontamente in termini di risposta alla crisi</a:t>
          </a:r>
          <a:r>
            <a:rPr lang="it-IT" dirty="0"/>
            <a:t> economica, finanziaria e sociale causata dalla pandemia da COVID-19.</a:t>
          </a:r>
        </a:p>
      </dgm:t>
    </dgm:pt>
    <dgm:pt modelId="{0F7CD6FC-FA73-4EAB-BE0A-98C7F16949BF}" type="parTrans" cxnId="{BF12E1FA-FF85-4A83-ACDF-6A3216F94180}">
      <dgm:prSet/>
      <dgm:spPr/>
      <dgm:t>
        <a:bodyPr/>
        <a:lstStyle/>
        <a:p>
          <a:endParaRPr lang="it-IT"/>
        </a:p>
      </dgm:t>
    </dgm:pt>
    <dgm:pt modelId="{403F0840-67D1-4B49-8D6D-6BBE1F158E26}" type="sibTrans" cxnId="{BF12E1FA-FF85-4A83-ACDF-6A3216F94180}">
      <dgm:prSet/>
      <dgm:spPr/>
      <dgm:t>
        <a:bodyPr/>
        <a:lstStyle/>
        <a:p>
          <a:endParaRPr lang="it-IT"/>
        </a:p>
      </dgm:t>
    </dgm:pt>
    <dgm:pt modelId="{64D72B75-7AF3-492C-ABC4-5CC75F481B3D}">
      <dgm:prSet phldrT="[Text]"/>
      <dgm:spPr/>
      <dgm:t>
        <a:bodyPr/>
        <a:lstStyle/>
        <a:p>
          <a:r>
            <a:rPr lang="it-IT" b="1" dirty="0"/>
            <a:t>Avanzamento fisico</a:t>
          </a:r>
        </a:p>
      </dgm:t>
    </dgm:pt>
    <dgm:pt modelId="{C4B05DA9-F839-456A-9013-F4AA0607B0B2}" type="parTrans" cxnId="{EAB51287-A43F-4252-B209-45FEC07CB8AF}">
      <dgm:prSet/>
      <dgm:spPr/>
      <dgm:t>
        <a:bodyPr/>
        <a:lstStyle/>
        <a:p>
          <a:endParaRPr lang="it-IT"/>
        </a:p>
      </dgm:t>
    </dgm:pt>
    <dgm:pt modelId="{D1067BC1-90C4-43B9-89D0-3974D246D8E0}" type="sibTrans" cxnId="{EAB51287-A43F-4252-B209-45FEC07CB8AF}">
      <dgm:prSet/>
      <dgm:spPr/>
      <dgm:t>
        <a:bodyPr/>
        <a:lstStyle/>
        <a:p>
          <a:endParaRPr lang="it-IT"/>
        </a:p>
      </dgm:t>
    </dgm:pt>
    <dgm:pt modelId="{7101FB8C-B560-4A99-BBCA-D7F928F862EB}">
      <dgm:prSet phldrT="[Text]"/>
      <dgm:spPr/>
      <dgm:t>
        <a:bodyPr/>
        <a:lstStyle/>
        <a:p>
          <a:r>
            <a:rPr lang="it-IT" dirty="0"/>
            <a:t>Dall’analisi degli indicatori di output emerge un </a:t>
          </a:r>
          <a:r>
            <a:rPr lang="it-IT" b="1" dirty="0"/>
            <a:t>quadro delle realizzazioni incoraggiante</a:t>
          </a:r>
          <a:r>
            <a:rPr lang="it-IT" dirty="0"/>
            <a:t> per il Programma con alcuni indicatori sicuramente da migliorare, ma altri che hanno raggiunto il target di riferimento e, in alcuni casi, lo hanno addirittura superato. </a:t>
          </a:r>
        </a:p>
      </dgm:t>
    </dgm:pt>
    <dgm:pt modelId="{02994F2A-1CDF-4010-9986-464B071D82AF}" type="parTrans" cxnId="{0F8662BD-FF5C-4937-850C-932ACCB9EAAC}">
      <dgm:prSet/>
      <dgm:spPr/>
      <dgm:t>
        <a:bodyPr/>
        <a:lstStyle/>
        <a:p>
          <a:endParaRPr lang="it-IT"/>
        </a:p>
      </dgm:t>
    </dgm:pt>
    <dgm:pt modelId="{51B312A6-BA93-4BBF-B9D3-642901254D06}" type="sibTrans" cxnId="{0F8662BD-FF5C-4937-850C-932ACCB9EAAC}">
      <dgm:prSet/>
      <dgm:spPr/>
      <dgm:t>
        <a:bodyPr/>
        <a:lstStyle/>
        <a:p>
          <a:endParaRPr lang="it-IT"/>
        </a:p>
      </dgm:t>
    </dgm:pt>
    <dgm:pt modelId="{DA6DABC4-D401-4B4F-B853-953F1A54BF14}">
      <dgm:prSet phldrT="[Text]"/>
      <dgm:spPr/>
      <dgm:t>
        <a:bodyPr/>
        <a:lstStyle/>
        <a:p>
          <a:pPr algn="l"/>
          <a:r>
            <a:rPr lang="it-IT" dirty="0"/>
            <a:t>l’avanzamento finanziario ha permesso di </a:t>
          </a:r>
          <a:r>
            <a:rPr lang="it-IT" b="1" dirty="0"/>
            <a:t>raggiungere ampiamente il target di spesa N+3</a:t>
          </a:r>
          <a:r>
            <a:rPr lang="it-IT" dirty="0"/>
            <a:t> (126,3% di conseguimento).</a:t>
          </a:r>
        </a:p>
      </dgm:t>
    </dgm:pt>
    <dgm:pt modelId="{B2D174AF-ACC4-4A30-A2EF-47B7751C1794}" type="parTrans" cxnId="{BFFB61ED-8AC1-444E-A541-97E7175CC81B}">
      <dgm:prSet/>
      <dgm:spPr/>
      <dgm:t>
        <a:bodyPr/>
        <a:lstStyle/>
        <a:p>
          <a:endParaRPr lang="it-IT"/>
        </a:p>
      </dgm:t>
    </dgm:pt>
    <dgm:pt modelId="{624248FB-66CB-4F82-81E8-C6F6A7C8CA24}" type="sibTrans" cxnId="{BFFB61ED-8AC1-444E-A541-97E7175CC81B}">
      <dgm:prSet/>
      <dgm:spPr/>
      <dgm:t>
        <a:bodyPr/>
        <a:lstStyle/>
        <a:p>
          <a:endParaRPr lang="it-IT"/>
        </a:p>
      </dgm:t>
    </dgm:pt>
    <dgm:pt modelId="{43090090-FC4F-410E-8AB2-E4D8B54D628A}" type="pres">
      <dgm:prSet presAssocID="{CF948811-E93B-4394-AFB3-20660BD7310D}" presName="Name0" presStyleCnt="0">
        <dgm:presLayoutVars>
          <dgm:dir/>
          <dgm:animLvl val="lvl"/>
          <dgm:resizeHandles val="exact"/>
        </dgm:presLayoutVars>
      </dgm:prSet>
      <dgm:spPr/>
    </dgm:pt>
    <dgm:pt modelId="{F0FC8138-5BD8-4ACC-839D-4E65960F91B1}" type="pres">
      <dgm:prSet presAssocID="{6D6559BF-1745-40FA-9587-628B41032DEB}" presName="composite" presStyleCnt="0"/>
      <dgm:spPr/>
    </dgm:pt>
    <dgm:pt modelId="{11577851-5DE1-4B30-9EE9-EAF9CB885ECD}" type="pres">
      <dgm:prSet presAssocID="{6D6559BF-1745-40FA-9587-628B41032DE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90293CD-50F5-4C28-8FE4-D7554B63A9B3}" type="pres">
      <dgm:prSet presAssocID="{6D6559BF-1745-40FA-9587-628B41032DEB}" presName="desTx" presStyleLbl="alignAccFollowNode1" presStyleIdx="0" presStyleCnt="3" custScaleY="101213">
        <dgm:presLayoutVars>
          <dgm:bulletEnabled val="1"/>
        </dgm:presLayoutVars>
      </dgm:prSet>
      <dgm:spPr/>
    </dgm:pt>
    <dgm:pt modelId="{81AADAAD-536A-472D-B3EE-9D6DE1D601BF}" type="pres">
      <dgm:prSet presAssocID="{1318222E-2AE9-40AD-A69A-7437A1F32845}" presName="space" presStyleCnt="0"/>
      <dgm:spPr/>
    </dgm:pt>
    <dgm:pt modelId="{E44AEA53-5A67-469A-B7AA-E0F4CF7D1C80}" type="pres">
      <dgm:prSet presAssocID="{BF60EF7E-1507-4255-B924-B42617360767}" presName="composite" presStyleCnt="0"/>
      <dgm:spPr/>
    </dgm:pt>
    <dgm:pt modelId="{4A7FA410-4741-4F83-B145-48612977F077}" type="pres">
      <dgm:prSet presAssocID="{BF60EF7E-1507-4255-B924-B426173607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02BB01C-9D23-4648-A868-73EB74D6A2E4}" type="pres">
      <dgm:prSet presAssocID="{BF60EF7E-1507-4255-B924-B42617360767}" presName="desTx" presStyleLbl="alignAccFollowNode1" presStyleIdx="1" presStyleCnt="3">
        <dgm:presLayoutVars>
          <dgm:bulletEnabled val="1"/>
        </dgm:presLayoutVars>
      </dgm:prSet>
      <dgm:spPr/>
    </dgm:pt>
    <dgm:pt modelId="{ACF3220A-AA32-4818-ABDF-4078586008E6}" type="pres">
      <dgm:prSet presAssocID="{A681A981-64EF-431B-86D7-01C2F314CC5F}" presName="space" presStyleCnt="0"/>
      <dgm:spPr/>
    </dgm:pt>
    <dgm:pt modelId="{69D2D82D-4015-44EB-BE6F-308165DB083C}" type="pres">
      <dgm:prSet presAssocID="{64D72B75-7AF3-492C-ABC4-5CC75F481B3D}" presName="composite" presStyleCnt="0"/>
      <dgm:spPr/>
    </dgm:pt>
    <dgm:pt modelId="{9C35024A-E887-42CF-A4E4-2D3E2A05835F}" type="pres">
      <dgm:prSet presAssocID="{64D72B75-7AF3-492C-ABC4-5CC75F481B3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A7DCD39-1D8E-4DA9-BD8C-B5A905E2A174}" type="pres">
      <dgm:prSet presAssocID="{64D72B75-7AF3-492C-ABC4-5CC75F481B3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62A401-DA0D-4F6F-85F5-3C48C082E6FC}" type="presOf" srcId="{BF60EF7E-1507-4255-B924-B42617360767}" destId="{4A7FA410-4741-4F83-B145-48612977F077}" srcOrd="0" destOrd="0" presId="urn:microsoft.com/office/officeart/2005/8/layout/hList1"/>
    <dgm:cxn modelId="{FBBEE703-76DC-45AE-B90B-1CF42E9D4B6E}" type="presOf" srcId="{32EC98DE-AA35-48FB-ABD4-EF625FFD250E}" destId="{502BB01C-9D23-4648-A868-73EB74D6A2E4}" srcOrd="0" destOrd="1" presId="urn:microsoft.com/office/officeart/2005/8/layout/hList1"/>
    <dgm:cxn modelId="{36B5D52F-3B9A-45BB-89A0-E4004A924A63}" type="presOf" srcId="{E7D6508B-A8AD-4E32-957B-D8639C89E85B}" destId="{390293CD-50F5-4C28-8FE4-D7554B63A9B3}" srcOrd="0" destOrd="1" presId="urn:microsoft.com/office/officeart/2005/8/layout/hList1"/>
    <dgm:cxn modelId="{814C0160-763E-461A-96E1-3968CECD48BB}" srcId="{CF948811-E93B-4394-AFB3-20660BD7310D}" destId="{BF60EF7E-1507-4255-B924-B42617360767}" srcOrd="1" destOrd="0" parTransId="{4346A932-F72B-407A-80C3-1FD2B1932C00}" sibTransId="{A681A981-64EF-431B-86D7-01C2F314CC5F}"/>
    <dgm:cxn modelId="{E2BC746E-C6FD-4FD4-85B3-78A2BD297374}" srcId="{BF60EF7E-1507-4255-B924-B42617360767}" destId="{36A757AD-DCEF-4C93-AE6A-EEBAE41C3CB6}" srcOrd="0" destOrd="0" parTransId="{89AED393-F212-41CF-B0C2-D0100362011C}" sibTransId="{0FEBE309-BDC0-4395-9419-FD9BC8C9CED7}"/>
    <dgm:cxn modelId="{A613CA7A-5D97-462F-9638-C4AB0556387B}" type="presOf" srcId="{6D6559BF-1745-40FA-9587-628B41032DEB}" destId="{11577851-5DE1-4B30-9EE9-EAF9CB885ECD}" srcOrd="0" destOrd="0" presId="urn:microsoft.com/office/officeart/2005/8/layout/hList1"/>
    <dgm:cxn modelId="{154BDA5A-FC5A-4D70-A3F8-3EF9631F43F1}" srcId="{CF948811-E93B-4394-AFB3-20660BD7310D}" destId="{6D6559BF-1745-40FA-9587-628B41032DEB}" srcOrd="0" destOrd="0" parTransId="{1B53ECB9-1A05-4C16-8E69-6083641E63FD}" sibTransId="{1318222E-2AE9-40AD-A69A-7437A1F32845}"/>
    <dgm:cxn modelId="{EAB51287-A43F-4252-B209-45FEC07CB8AF}" srcId="{CF948811-E93B-4394-AFB3-20660BD7310D}" destId="{64D72B75-7AF3-492C-ABC4-5CC75F481B3D}" srcOrd="2" destOrd="0" parTransId="{C4B05DA9-F839-456A-9013-F4AA0607B0B2}" sibTransId="{D1067BC1-90C4-43B9-89D0-3974D246D8E0}"/>
    <dgm:cxn modelId="{5918BE8C-929D-40EA-922F-3DE5D4191830}" type="presOf" srcId="{DA6DABC4-D401-4B4F-B853-953F1A54BF14}" destId="{390293CD-50F5-4C28-8FE4-D7554B63A9B3}" srcOrd="0" destOrd="2" presId="urn:microsoft.com/office/officeart/2005/8/layout/hList1"/>
    <dgm:cxn modelId="{F11569A1-9506-433D-A002-B4994FD64007}" type="presOf" srcId="{CF948811-E93B-4394-AFB3-20660BD7310D}" destId="{43090090-FC4F-410E-8AB2-E4D8B54D628A}" srcOrd="0" destOrd="0" presId="urn:microsoft.com/office/officeart/2005/8/layout/hList1"/>
    <dgm:cxn modelId="{92CE21B3-37EA-404C-A621-9D2954C48C6C}" type="presOf" srcId="{14521EE6-6795-4521-9957-29A8290EFC23}" destId="{390293CD-50F5-4C28-8FE4-D7554B63A9B3}" srcOrd="0" destOrd="0" presId="urn:microsoft.com/office/officeart/2005/8/layout/hList1"/>
    <dgm:cxn modelId="{0F8662BD-FF5C-4937-850C-932ACCB9EAAC}" srcId="{64D72B75-7AF3-492C-ABC4-5CC75F481B3D}" destId="{7101FB8C-B560-4A99-BBCA-D7F928F862EB}" srcOrd="0" destOrd="0" parTransId="{02994F2A-1CDF-4010-9986-464B071D82AF}" sibTransId="{51B312A6-BA93-4BBF-B9D3-642901254D06}"/>
    <dgm:cxn modelId="{F19B44C1-52A5-4016-BAB9-A9B8D30856BB}" srcId="{6D6559BF-1745-40FA-9587-628B41032DEB}" destId="{14521EE6-6795-4521-9957-29A8290EFC23}" srcOrd="0" destOrd="0" parTransId="{82522075-8396-4FB8-929F-8546A40B9485}" sibTransId="{CC5BF2BF-BDD1-4B58-A10C-C36C77A57965}"/>
    <dgm:cxn modelId="{57E927D6-01C6-48D6-8C82-9AD968D68DF7}" type="presOf" srcId="{36A757AD-DCEF-4C93-AE6A-EEBAE41C3CB6}" destId="{502BB01C-9D23-4648-A868-73EB74D6A2E4}" srcOrd="0" destOrd="0" presId="urn:microsoft.com/office/officeart/2005/8/layout/hList1"/>
    <dgm:cxn modelId="{36304BDD-3F1E-46A6-8406-21BF9646A07C}" srcId="{6D6559BF-1745-40FA-9587-628B41032DEB}" destId="{E7D6508B-A8AD-4E32-957B-D8639C89E85B}" srcOrd="1" destOrd="0" parTransId="{049705E8-E387-4C73-AB18-4895928D9521}" sibTransId="{C1C0684E-46C8-48E3-BC12-5B1E4E7CB620}"/>
    <dgm:cxn modelId="{BFFB61ED-8AC1-444E-A541-97E7175CC81B}" srcId="{6D6559BF-1745-40FA-9587-628B41032DEB}" destId="{DA6DABC4-D401-4B4F-B853-953F1A54BF14}" srcOrd="2" destOrd="0" parTransId="{B2D174AF-ACC4-4A30-A2EF-47B7751C1794}" sibTransId="{624248FB-66CB-4F82-81E8-C6F6A7C8CA24}"/>
    <dgm:cxn modelId="{3B4DE0F0-D7AD-4620-B3F3-AC62E7967F69}" type="presOf" srcId="{64D72B75-7AF3-492C-ABC4-5CC75F481B3D}" destId="{9C35024A-E887-42CF-A4E4-2D3E2A05835F}" srcOrd="0" destOrd="0" presId="urn:microsoft.com/office/officeart/2005/8/layout/hList1"/>
    <dgm:cxn modelId="{BF12E1FA-FF85-4A83-ACDF-6A3216F94180}" srcId="{BF60EF7E-1507-4255-B924-B42617360767}" destId="{32EC98DE-AA35-48FB-ABD4-EF625FFD250E}" srcOrd="1" destOrd="0" parTransId="{0F7CD6FC-FA73-4EAB-BE0A-98C7F16949BF}" sibTransId="{403F0840-67D1-4B49-8D6D-6BBE1F158E26}"/>
    <dgm:cxn modelId="{E13CC2FC-E6FD-4600-8EE6-F83D24ADA658}" type="presOf" srcId="{7101FB8C-B560-4A99-BBCA-D7F928F862EB}" destId="{FA7DCD39-1D8E-4DA9-BD8C-B5A905E2A174}" srcOrd="0" destOrd="0" presId="urn:microsoft.com/office/officeart/2005/8/layout/hList1"/>
    <dgm:cxn modelId="{2509430F-F0A2-489E-B388-696E82441B3E}" type="presParOf" srcId="{43090090-FC4F-410E-8AB2-E4D8B54D628A}" destId="{F0FC8138-5BD8-4ACC-839D-4E65960F91B1}" srcOrd="0" destOrd="0" presId="urn:microsoft.com/office/officeart/2005/8/layout/hList1"/>
    <dgm:cxn modelId="{A72F90C6-C692-45F0-A5F2-51C47D9F3686}" type="presParOf" srcId="{F0FC8138-5BD8-4ACC-839D-4E65960F91B1}" destId="{11577851-5DE1-4B30-9EE9-EAF9CB885ECD}" srcOrd="0" destOrd="0" presId="urn:microsoft.com/office/officeart/2005/8/layout/hList1"/>
    <dgm:cxn modelId="{B5C74613-79E0-42C0-8A8C-1ED4174926E8}" type="presParOf" srcId="{F0FC8138-5BD8-4ACC-839D-4E65960F91B1}" destId="{390293CD-50F5-4C28-8FE4-D7554B63A9B3}" srcOrd="1" destOrd="0" presId="urn:microsoft.com/office/officeart/2005/8/layout/hList1"/>
    <dgm:cxn modelId="{194202F4-7779-4BE3-8E5F-9D055888DE62}" type="presParOf" srcId="{43090090-FC4F-410E-8AB2-E4D8B54D628A}" destId="{81AADAAD-536A-472D-B3EE-9D6DE1D601BF}" srcOrd="1" destOrd="0" presId="urn:microsoft.com/office/officeart/2005/8/layout/hList1"/>
    <dgm:cxn modelId="{75798EC7-FB88-4476-8937-1A39478B89FF}" type="presParOf" srcId="{43090090-FC4F-410E-8AB2-E4D8B54D628A}" destId="{E44AEA53-5A67-469A-B7AA-E0F4CF7D1C80}" srcOrd="2" destOrd="0" presId="urn:microsoft.com/office/officeart/2005/8/layout/hList1"/>
    <dgm:cxn modelId="{988E0D80-5080-43FD-8029-AECB860EC26F}" type="presParOf" srcId="{E44AEA53-5A67-469A-B7AA-E0F4CF7D1C80}" destId="{4A7FA410-4741-4F83-B145-48612977F077}" srcOrd="0" destOrd="0" presId="urn:microsoft.com/office/officeart/2005/8/layout/hList1"/>
    <dgm:cxn modelId="{3ACA58ED-7CB1-4613-B0F3-195858DA5BC8}" type="presParOf" srcId="{E44AEA53-5A67-469A-B7AA-E0F4CF7D1C80}" destId="{502BB01C-9D23-4648-A868-73EB74D6A2E4}" srcOrd="1" destOrd="0" presId="urn:microsoft.com/office/officeart/2005/8/layout/hList1"/>
    <dgm:cxn modelId="{F53375D0-AA21-4E1B-B3B1-ACAB8D5898A4}" type="presParOf" srcId="{43090090-FC4F-410E-8AB2-E4D8B54D628A}" destId="{ACF3220A-AA32-4818-ABDF-4078586008E6}" srcOrd="3" destOrd="0" presId="urn:microsoft.com/office/officeart/2005/8/layout/hList1"/>
    <dgm:cxn modelId="{79C12804-63F4-4812-958C-64BEE250D826}" type="presParOf" srcId="{43090090-FC4F-410E-8AB2-E4D8B54D628A}" destId="{69D2D82D-4015-44EB-BE6F-308165DB083C}" srcOrd="4" destOrd="0" presId="urn:microsoft.com/office/officeart/2005/8/layout/hList1"/>
    <dgm:cxn modelId="{E74BCE3D-FEE8-4ABE-A85A-F1E8EEE4D441}" type="presParOf" srcId="{69D2D82D-4015-44EB-BE6F-308165DB083C}" destId="{9C35024A-E887-42CF-A4E4-2D3E2A05835F}" srcOrd="0" destOrd="0" presId="urn:microsoft.com/office/officeart/2005/8/layout/hList1"/>
    <dgm:cxn modelId="{633CA2E8-4C37-4A45-B089-345992738546}" type="presParOf" srcId="{69D2D82D-4015-44EB-BE6F-308165DB083C}" destId="{FA7DCD39-1D8E-4DA9-BD8C-B5A905E2A1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3B9A0-5113-47BC-AC01-F9CDAFDA51A9}">
      <dsp:nvSpPr>
        <dsp:cNvPr id="0" name=""/>
        <dsp:cNvSpPr/>
      </dsp:nvSpPr>
      <dsp:spPr>
        <a:xfrm>
          <a:off x="0" y="4783106"/>
          <a:ext cx="1061882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9E576-EB22-47A5-AFEF-86756578467F}">
      <dsp:nvSpPr>
        <dsp:cNvPr id="0" name=""/>
        <dsp:cNvSpPr/>
      </dsp:nvSpPr>
      <dsp:spPr>
        <a:xfrm>
          <a:off x="0" y="4027875"/>
          <a:ext cx="1061882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771D9-B174-44FA-8D64-59ADE2BDDA25}">
      <dsp:nvSpPr>
        <dsp:cNvPr id="0" name=""/>
        <dsp:cNvSpPr/>
      </dsp:nvSpPr>
      <dsp:spPr>
        <a:xfrm>
          <a:off x="0" y="3272645"/>
          <a:ext cx="1061882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E5071-44FC-4674-9600-4FF56233B952}">
      <dsp:nvSpPr>
        <dsp:cNvPr id="0" name=""/>
        <dsp:cNvSpPr/>
      </dsp:nvSpPr>
      <dsp:spPr>
        <a:xfrm>
          <a:off x="0" y="2517414"/>
          <a:ext cx="1061882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91B09-8FCF-41C4-8A06-DF62606F66C4}">
      <dsp:nvSpPr>
        <dsp:cNvPr id="0" name=""/>
        <dsp:cNvSpPr/>
      </dsp:nvSpPr>
      <dsp:spPr>
        <a:xfrm>
          <a:off x="0" y="1762184"/>
          <a:ext cx="1061882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4FE32-F455-4852-9734-721554D26B3C}">
      <dsp:nvSpPr>
        <dsp:cNvPr id="0" name=""/>
        <dsp:cNvSpPr/>
      </dsp:nvSpPr>
      <dsp:spPr>
        <a:xfrm>
          <a:off x="0" y="1006953"/>
          <a:ext cx="1061882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6A81B-755C-4761-B11C-910CD8726B1E}">
      <dsp:nvSpPr>
        <dsp:cNvPr id="0" name=""/>
        <dsp:cNvSpPr/>
      </dsp:nvSpPr>
      <dsp:spPr>
        <a:xfrm>
          <a:off x="0" y="251722"/>
          <a:ext cx="1061882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C5A15-46C4-4427-ADB0-ED971FA68372}">
      <dsp:nvSpPr>
        <dsp:cNvPr id="0" name=""/>
        <dsp:cNvSpPr/>
      </dsp:nvSpPr>
      <dsp:spPr>
        <a:xfrm>
          <a:off x="2760894" y="4130"/>
          <a:ext cx="7857930" cy="24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Valutazione ex post POR FESR Umbria 2007-2013</a:t>
          </a:r>
        </a:p>
      </dsp:txBody>
      <dsp:txXfrm>
        <a:off x="2760894" y="4130"/>
        <a:ext cx="7857930" cy="247592"/>
      </dsp:txXfrm>
    </dsp:sp>
    <dsp:sp modelId="{D54DCC5D-DA57-4B53-9E3F-99CB570F78B3}">
      <dsp:nvSpPr>
        <dsp:cNvPr id="0" name=""/>
        <dsp:cNvSpPr/>
      </dsp:nvSpPr>
      <dsp:spPr>
        <a:xfrm>
          <a:off x="0" y="0"/>
          <a:ext cx="2760894" cy="2475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1</a:t>
          </a:r>
        </a:p>
      </dsp:txBody>
      <dsp:txXfrm>
        <a:off x="12089" y="12089"/>
        <a:ext cx="2736716" cy="235503"/>
      </dsp:txXfrm>
    </dsp:sp>
    <dsp:sp modelId="{FD0B076A-A546-40DD-98F0-D78CE019243C}">
      <dsp:nvSpPr>
        <dsp:cNvPr id="0" name=""/>
        <dsp:cNvSpPr/>
      </dsp:nvSpPr>
      <dsp:spPr>
        <a:xfrm>
          <a:off x="0" y="251722"/>
          <a:ext cx="10618825" cy="49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>
              <a:latin typeface="+mn-lt"/>
            </a:rPr>
            <a:t>Realizzato nel 2019</a:t>
          </a:r>
          <a:endParaRPr lang="it-IT" sz="1800" kern="1200" dirty="0">
            <a:latin typeface="+mn-lt"/>
          </a:endParaRPr>
        </a:p>
      </dsp:txBody>
      <dsp:txXfrm>
        <a:off x="0" y="251722"/>
        <a:ext cx="10618825" cy="495258"/>
      </dsp:txXfrm>
    </dsp:sp>
    <dsp:sp modelId="{F19E7E88-31DC-4328-A2BC-A74CC8BD4C34}">
      <dsp:nvSpPr>
        <dsp:cNvPr id="0" name=""/>
        <dsp:cNvSpPr/>
      </dsp:nvSpPr>
      <dsp:spPr>
        <a:xfrm>
          <a:off x="2760894" y="759361"/>
          <a:ext cx="7857930" cy="24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Valutazione Strategia di Specializzazione RIS3</a:t>
          </a:r>
        </a:p>
      </dsp:txBody>
      <dsp:txXfrm>
        <a:off x="2760894" y="759361"/>
        <a:ext cx="7857930" cy="247592"/>
      </dsp:txXfrm>
    </dsp:sp>
    <dsp:sp modelId="{DB06836C-807F-4055-99B1-05CB96334DB1}">
      <dsp:nvSpPr>
        <dsp:cNvPr id="0" name=""/>
        <dsp:cNvSpPr/>
      </dsp:nvSpPr>
      <dsp:spPr>
        <a:xfrm>
          <a:off x="0" y="759361"/>
          <a:ext cx="2760894" cy="2475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50000"/>
            <a:hueOff val="83252"/>
            <a:satOff val="-2562"/>
            <a:lumOff val="13275"/>
            <a:alphaOff val="0"/>
          </a:schemeClr>
        </a:solidFill>
        <a:ln w="12700" cap="flat" cmpd="sng" algn="ctr">
          <a:solidFill>
            <a:schemeClr val="accent2">
              <a:shade val="50000"/>
              <a:hueOff val="83252"/>
              <a:satOff val="-2562"/>
              <a:lumOff val="13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2</a:t>
          </a:r>
        </a:p>
      </dsp:txBody>
      <dsp:txXfrm>
        <a:off x="12089" y="771450"/>
        <a:ext cx="2736716" cy="235503"/>
      </dsp:txXfrm>
    </dsp:sp>
    <dsp:sp modelId="{44E783A4-0381-44B3-A819-3AEFDB69578C}">
      <dsp:nvSpPr>
        <dsp:cNvPr id="0" name=""/>
        <dsp:cNvSpPr/>
      </dsp:nvSpPr>
      <dsp:spPr>
        <a:xfrm>
          <a:off x="0" y="1006953"/>
          <a:ext cx="10618825" cy="49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>
              <a:latin typeface="+mn-lt"/>
            </a:rPr>
            <a:t>Realizzato nel 2020</a:t>
          </a:r>
          <a:endParaRPr lang="it-IT" sz="1800" kern="1200" dirty="0">
            <a:latin typeface="+mn-lt"/>
          </a:endParaRPr>
        </a:p>
      </dsp:txBody>
      <dsp:txXfrm>
        <a:off x="0" y="1006953"/>
        <a:ext cx="10618825" cy="495258"/>
      </dsp:txXfrm>
    </dsp:sp>
    <dsp:sp modelId="{AAFF7EC9-A231-43B1-9159-0A9B401C7A34}">
      <dsp:nvSpPr>
        <dsp:cNvPr id="0" name=""/>
        <dsp:cNvSpPr/>
      </dsp:nvSpPr>
      <dsp:spPr>
        <a:xfrm>
          <a:off x="2760894" y="1514591"/>
          <a:ext cx="7857930" cy="24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Valutazione interventi riconducibili alla linea «Agenda Urbana»</a:t>
          </a:r>
        </a:p>
      </dsp:txBody>
      <dsp:txXfrm>
        <a:off x="2760894" y="1514591"/>
        <a:ext cx="7857930" cy="247592"/>
      </dsp:txXfrm>
    </dsp:sp>
    <dsp:sp modelId="{6B79C0FF-6FFE-4B5F-A469-CFD9ED69D30F}">
      <dsp:nvSpPr>
        <dsp:cNvPr id="0" name=""/>
        <dsp:cNvSpPr/>
      </dsp:nvSpPr>
      <dsp:spPr>
        <a:xfrm>
          <a:off x="0" y="1514591"/>
          <a:ext cx="2760894" cy="2475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50000"/>
            <a:hueOff val="166504"/>
            <a:satOff val="-5125"/>
            <a:lumOff val="26549"/>
            <a:alphaOff val="0"/>
          </a:schemeClr>
        </a:solidFill>
        <a:ln w="12700" cap="flat" cmpd="sng" algn="ctr">
          <a:solidFill>
            <a:schemeClr val="accent2">
              <a:shade val="50000"/>
              <a:hueOff val="166504"/>
              <a:satOff val="-5125"/>
              <a:lumOff val="26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3</a:t>
          </a:r>
        </a:p>
      </dsp:txBody>
      <dsp:txXfrm>
        <a:off x="12089" y="1526680"/>
        <a:ext cx="2736716" cy="235503"/>
      </dsp:txXfrm>
    </dsp:sp>
    <dsp:sp modelId="{47C348DD-9F8B-4460-A956-BD1BF6661198}">
      <dsp:nvSpPr>
        <dsp:cNvPr id="0" name=""/>
        <dsp:cNvSpPr/>
      </dsp:nvSpPr>
      <dsp:spPr>
        <a:xfrm>
          <a:off x="0" y="1762184"/>
          <a:ext cx="10618825" cy="49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>
              <a:latin typeface="+mn-lt"/>
            </a:rPr>
            <a:t>Realizzato nel 2020</a:t>
          </a:r>
          <a:endParaRPr lang="it-IT" sz="1800" kern="1200" dirty="0">
            <a:latin typeface="+mn-lt"/>
          </a:endParaRPr>
        </a:p>
      </dsp:txBody>
      <dsp:txXfrm>
        <a:off x="0" y="1762184"/>
        <a:ext cx="10618825" cy="495258"/>
      </dsp:txXfrm>
    </dsp:sp>
    <dsp:sp modelId="{CE400CE7-AB06-4561-A5B7-35E23BCB6933}">
      <dsp:nvSpPr>
        <dsp:cNvPr id="0" name=""/>
        <dsp:cNvSpPr/>
      </dsp:nvSpPr>
      <dsp:spPr>
        <a:xfrm>
          <a:off x="2760894" y="2269822"/>
          <a:ext cx="7857930" cy="24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Valutazione in itinere POR FESR Umbria 2014-2020</a:t>
          </a:r>
        </a:p>
      </dsp:txBody>
      <dsp:txXfrm>
        <a:off x="2760894" y="2269822"/>
        <a:ext cx="7857930" cy="247592"/>
      </dsp:txXfrm>
    </dsp:sp>
    <dsp:sp modelId="{56F1D09D-83F4-4A2F-BB69-0E067F1DE677}">
      <dsp:nvSpPr>
        <dsp:cNvPr id="0" name=""/>
        <dsp:cNvSpPr/>
      </dsp:nvSpPr>
      <dsp:spPr>
        <a:xfrm>
          <a:off x="0" y="2269822"/>
          <a:ext cx="2760894" cy="2475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50000"/>
            <a:hueOff val="249756"/>
            <a:satOff val="-7687"/>
            <a:lumOff val="39824"/>
            <a:alphaOff val="0"/>
          </a:schemeClr>
        </a:solidFill>
        <a:ln w="12700" cap="flat" cmpd="sng" algn="ctr">
          <a:solidFill>
            <a:schemeClr val="accent2">
              <a:shade val="50000"/>
              <a:hueOff val="249756"/>
              <a:satOff val="-7687"/>
              <a:lumOff val="39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4</a:t>
          </a:r>
        </a:p>
      </dsp:txBody>
      <dsp:txXfrm>
        <a:off x="12089" y="2281911"/>
        <a:ext cx="2736716" cy="235503"/>
      </dsp:txXfrm>
    </dsp:sp>
    <dsp:sp modelId="{35C4A06E-A8DA-4C50-95EE-CE75B65A6859}">
      <dsp:nvSpPr>
        <dsp:cNvPr id="0" name=""/>
        <dsp:cNvSpPr/>
      </dsp:nvSpPr>
      <dsp:spPr>
        <a:xfrm>
          <a:off x="0" y="2517414"/>
          <a:ext cx="10618825" cy="49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+mn-lt"/>
            </a:rPr>
            <a:t>Realizzato nel 2021</a:t>
          </a:r>
        </a:p>
      </dsp:txBody>
      <dsp:txXfrm>
        <a:off x="0" y="2517414"/>
        <a:ext cx="10618825" cy="495258"/>
      </dsp:txXfrm>
    </dsp:sp>
    <dsp:sp modelId="{C80F069A-4BE3-4BEF-BECC-4D33EC79FA4D}">
      <dsp:nvSpPr>
        <dsp:cNvPr id="0" name=""/>
        <dsp:cNvSpPr/>
      </dsp:nvSpPr>
      <dsp:spPr>
        <a:xfrm>
          <a:off x="2760894" y="3025053"/>
          <a:ext cx="7857930" cy="24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Valutazione interventi riconducibili alla linea «ITI»</a:t>
          </a:r>
        </a:p>
      </dsp:txBody>
      <dsp:txXfrm>
        <a:off x="2760894" y="3025053"/>
        <a:ext cx="7857930" cy="247592"/>
      </dsp:txXfrm>
    </dsp:sp>
    <dsp:sp modelId="{EA350D9F-95CA-4021-A97A-8BF7E5792425}">
      <dsp:nvSpPr>
        <dsp:cNvPr id="0" name=""/>
        <dsp:cNvSpPr/>
      </dsp:nvSpPr>
      <dsp:spPr>
        <a:xfrm>
          <a:off x="0" y="3025053"/>
          <a:ext cx="2760894" cy="2475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50000"/>
            <a:hueOff val="249756"/>
            <a:satOff val="-7687"/>
            <a:lumOff val="39824"/>
            <a:alphaOff val="0"/>
          </a:schemeClr>
        </a:solidFill>
        <a:ln w="12700" cap="flat" cmpd="sng" algn="ctr">
          <a:solidFill>
            <a:schemeClr val="accent2">
              <a:shade val="50000"/>
              <a:hueOff val="249756"/>
              <a:satOff val="-7687"/>
              <a:lumOff val="39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5</a:t>
          </a:r>
        </a:p>
      </dsp:txBody>
      <dsp:txXfrm>
        <a:off x="12089" y="3037142"/>
        <a:ext cx="2736716" cy="235503"/>
      </dsp:txXfrm>
    </dsp:sp>
    <dsp:sp modelId="{90413A8A-88CF-441A-A194-407D2F99D058}">
      <dsp:nvSpPr>
        <dsp:cNvPr id="0" name=""/>
        <dsp:cNvSpPr/>
      </dsp:nvSpPr>
      <dsp:spPr>
        <a:xfrm>
          <a:off x="0" y="3272645"/>
          <a:ext cx="10618825" cy="49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+mn-lt"/>
            </a:rPr>
            <a:t>In fase di realizzazione</a:t>
          </a:r>
        </a:p>
      </dsp:txBody>
      <dsp:txXfrm>
        <a:off x="0" y="3272645"/>
        <a:ext cx="10618825" cy="495258"/>
      </dsp:txXfrm>
    </dsp:sp>
    <dsp:sp modelId="{A2DB5B51-4D90-41E8-86E4-A786A1053A4E}">
      <dsp:nvSpPr>
        <dsp:cNvPr id="0" name=""/>
        <dsp:cNvSpPr/>
      </dsp:nvSpPr>
      <dsp:spPr>
        <a:xfrm>
          <a:off x="2760894" y="3780283"/>
          <a:ext cx="7857930" cy="24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Valutazione del Piano di Comunicazione del POR FESR 2014-2020</a:t>
          </a:r>
        </a:p>
      </dsp:txBody>
      <dsp:txXfrm>
        <a:off x="2760894" y="3780283"/>
        <a:ext cx="7857930" cy="247592"/>
      </dsp:txXfrm>
    </dsp:sp>
    <dsp:sp modelId="{EA4CCB4A-E33B-4CEE-AD44-FD44C7BAF98F}">
      <dsp:nvSpPr>
        <dsp:cNvPr id="0" name=""/>
        <dsp:cNvSpPr/>
      </dsp:nvSpPr>
      <dsp:spPr>
        <a:xfrm>
          <a:off x="0" y="3780283"/>
          <a:ext cx="2760894" cy="2475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50000"/>
            <a:hueOff val="166504"/>
            <a:satOff val="-5125"/>
            <a:lumOff val="26549"/>
            <a:alphaOff val="0"/>
          </a:schemeClr>
        </a:solidFill>
        <a:ln w="12700" cap="flat" cmpd="sng" algn="ctr">
          <a:solidFill>
            <a:schemeClr val="accent2">
              <a:shade val="50000"/>
              <a:hueOff val="166504"/>
              <a:satOff val="-5125"/>
              <a:lumOff val="26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6</a:t>
          </a:r>
        </a:p>
      </dsp:txBody>
      <dsp:txXfrm>
        <a:off x="12089" y="3792372"/>
        <a:ext cx="2736716" cy="235503"/>
      </dsp:txXfrm>
    </dsp:sp>
    <dsp:sp modelId="{DEF71649-C6A7-4498-B0A0-65F7A36E61AE}">
      <dsp:nvSpPr>
        <dsp:cNvPr id="0" name=""/>
        <dsp:cNvSpPr/>
      </dsp:nvSpPr>
      <dsp:spPr>
        <a:xfrm>
          <a:off x="0" y="4027875"/>
          <a:ext cx="10618825" cy="49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+mn-lt"/>
            </a:rPr>
            <a:t>Da realizzare nel 2022	</a:t>
          </a:r>
        </a:p>
      </dsp:txBody>
      <dsp:txXfrm>
        <a:off x="0" y="4027875"/>
        <a:ext cx="10618825" cy="495258"/>
      </dsp:txXfrm>
    </dsp:sp>
    <dsp:sp modelId="{F41AB3AA-D2F2-4587-BA6F-568752042AB1}">
      <dsp:nvSpPr>
        <dsp:cNvPr id="0" name=""/>
        <dsp:cNvSpPr/>
      </dsp:nvSpPr>
      <dsp:spPr>
        <a:xfrm>
          <a:off x="2760894" y="4535514"/>
          <a:ext cx="7857930" cy="24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Valutazione interventi riconducibili alla linea «Aree interne»</a:t>
          </a:r>
        </a:p>
      </dsp:txBody>
      <dsp:txXfrm>
        <a:off x="2760894" y="4535514"/>
        <a:ext cx="7857930" cy="247592"/>
      </dsp:txXfrm>
    </dsp:sp>
    <dsp:sp modelId="{FCA145B9-BD66-459A-988B-AAC6873A92BD}">
      <dsp:nvSpPr>
        <dsp:cNvPr id="0" name=""/>
        <dsp:cNvSpPr/>
      </dsp:nvSpPr>
      <dsp:spPr>
        <a:xfrm>
          <a:off x="0" y="4535514"/>
          <a:ext cx="2760894" cy="2475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50000"/>
            <a:hueOff val="83252"/>
            <a:satOff val="-2562"/>
            <a:lumOff val="13275"/>
            <a:alphaOff val="0"/>
          </a:schemeClr>
        </a:solidFill>
        <a:ln w="12700" cap="flat" cmpd="sng" algn="ctr">
          <a:solidFill>
            <a:schemeClr val="accent2">
              <a:shade val="50000"/>
              <a:hueOff val="83252"/>
              <a:satOff val="-2562"/>
              <a:lumOff val="13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</a:rPr>
            <a:t>7</a:t>
          </a:r>
        </a:p>
      </dsp:txBody>
      <dsp:txXfrm>
        <a:off x="12089" y="4547603"/>
        <a:ext cx="2736716" cy="235503"/>
      </dsp:txXfrm>
    </dsp:sp>
    <dsp:sp modelId="{7EB053FD-1F05-4ECF-BE5E-0886D8F813E4}">
      <dsp:nvSpPr>
        <dsp:cNvPr id="0" name=""/>
        <dsp:cNvSpPr/>
      </dsp:nvSpPr>
      <dsp:spPr>
        <a:xfrm>
          <a:off x="0" y="4783106"/>
          <a:ext cx="10618825" cy="49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+mn-lt"/>
            </a:rPr>
            <a:t>Da realizzare nel 2022</a:t>
          </a:r>
        </a:p>
      </dsp:txBody>
      <dsp:txXfrm>
        <a:off x="0" y="4783106"/>
        <a:ext cx="10618825" cy="495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E12B1-A30A-4C83-92C9-E5EB46B7531A}">
      <dsp:nvSpPr>
        <dsp:cNvPr id="0" name=""/>
        <dsp:cNvSpPr/>
      </dsp:nvSpPr>
      <dsp:spPr>
        <a:xfrm>
          <a:off x="0" y="68367"/>
          <a:ext cx="11051304" cy="417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I. </a:t>
          </a:r>
          <a:r>
            <a:rPr lang="it-IT" sz="2000" b="1" kern="1200" dirty="0"/>
            <a:t>Approccio e metodologie di valutazione</a:t>
          </a:r>
        </a:p>
      </dsp:txBody>
      <dsp:txXfrm>
        <a:off x="20380" y="88747"/>
        <a:ext cx="11010544" cy="376733"/>
      </dsp:txXfrm>
    </dsp:sp>
    <dsp:sp modelId="{124C30BB-CB52-455D-9AEA-CD261A3A133A}">
      <dsp:nvSpPr>
        <dsp:cNvPr id="0" name=""/>
        <dsp:cNvSpPr/>
      </dsp:nvSpPr>
      <dsp:spPr>
        <a:xfrm>
          <a:off x="0" y="495924"/>
          <a:ext cx="11051304" cy="384537"/>
        </a:xfrm>
        <a:prstGeom prst="roundRect">
          <a:avLst/>
        </a:prstGeom>
        <a:solidFill>
          <a:schemeClr val="accent2">
            <a:hueOff val="368582"/>
            <a:satOff val="146"/>
            <a:lumOff val="-28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II. Analisi del contesto socioeconomico</a:t>
          </a:r>
        </a:p>
      </dsp:txBody>
      <dsp:txXfrm>
        <a:off x="18772" y="514696"/>
        <a:ext cx="11013760" cy="346993"/>
      </dsp:txXfrm>
    </dsp:sp>
    <dsp:sp modelId="{B34AC0A7-F0FE-4F5A-85D8-6A525287D8FE}">
      <dsp:nvSpPr>
        <dsp:cNvPr id="0" name=""/>
        <dsp:cNvSpPr/>
      </dsp:nvSpPr>
      <dsp:spPr>
        <a:xfrm>
          <a:off x="0" y="892696"/>
          <a:ext cx="11051304" cy="374329"/>
        </a:xfrm>
        <a:prstGeom prst="roundRect">
          <a:avLst/>
        </a:prstGeom>
        <a:solidFill>
          <a:schemeClr val="accent2">
            <a:hueOff val="737163"/>
            <a:satOff val="291"/>
            <a:lumOff val="-57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III. Analisi dell’attuazione finanziaria, fisica e procedurale</a:t>
          </a:r>
        </a:p>
      </dsp:txBody>
      <dsp:txXfrm>
        <a:off x="18273" y="910969"/>
        <a:ext cx="11014758" cy="337783"/>
      </dsp:txXfrm>
    </dsp:sp>
    <dsp:sp modelId="{9D21A4B8-BE9D-49FA-851A-7A7D6982010C}">
      <dsp:nvSpPr>
        <dsp:cNvPr id="0" name=""/>
        <dsp:cNvSpPr/>
      </dsp:nvSpPr>
      <dsp:spPr>
        <a:xfrm>
          <a:off x="0" y="1280962"/>
          <a:ext cx="11051304" cy="382145"/>
        </a:xfrm>
        <a:prstGeom prst="roundRect">
          <a:avLst/>
        </a:prstGeom>
        <a:solidFill>
          <a:schemeClr val="accent2">
            <a:hueOff val="1105745"/>
            <a:satOff val="437"/>
            <a:lumOff val="-85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IV. Analisi dei processi di </a:t>
          </a:r>
          <a:r>
            <a:rPr lang="it-IT" sz="2000" b="1" i="1" kern="1200" dirty="0" err="1"/>
            <a:t>governance</a:t>
          </a:r>
          <a:r>
            <a:rPr lang="it-IT" sz="2000" b="1" i="1" kern="1200" dirty="0"/>
            <a:t> </a:t>
          </a:r>
          <a:r>
            <a:rPr lang="it-IT" sz="2000" b="1" kern="1200" dirty="0"/>
            <a:t>e gestione</a:t>
          </a:r>
        </a:p>
      </dsp:txBody>
      <dsp:txXfrm>
        <a:off x="18655" y="1299617"/>
        <a:ext cx="11013994" cy="344835"/>
      </dsp:txXfrm>
    </dsp:sp>
    <dsp:sp modelId="{E47598DD-CEDA-461B-8842-4F45ABA89EBA}">
      <dsp:nvSpPr>
        <dsp:cNvPr id="0" name=""/>
        <dsp:cNvSpPr/>
      </dsp:nvSpPr>
      <dsp:spPr>
        <a:xfrm>
          <a:off x="0" y="1679172"/>
          <a:ext cx="11051304" cy="374329"/>
        </a:xfrm>
        <a:prstGeom prst="roundRect">
          <a:avLst/>
        </a:prstGeom>
        <a:solidFill>
          <a:schemeClr val="accent2">
            <a:hueOff val="1474326"/>
            <a:satOff val="582"/>
            <a:lumOff val="-114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V. Adeguatezza della strategia e suggerimenti</a:t>
          </a:r>
          <a:endParaRPr lang="it-IT" sz="2000" b="1" i="0" kern="1200" dirty="0"/>
        </a:p>
      </dsp:txBody>
      <dsp:txXfrm>
        <a:off x="18273" y="1697445"/>
        <a:ext cx="11014758" cy="337783"/>
      </dsp:txXfrm>
    </dsp:sp>
    <dsp:sp modelId="{3C662FBF-E230-4659-99B5-C9041B26E082}">
      <dsp:nvSpPr>
        <dsp:cNvPr id="0" name=""/>
        <dsp:cNvSpPr/>
      </dsp:nvSpPr>
      <dsp:spPr>
        <a:xfrm>
          <a:off x="0" y="2067405"/>
          <a:ext cx="11051304" cy="374329"/>
        </a:xfrm>
        <a:prstGeom prst="roundRect">
          <a:avLst/>
        </a:prstGeom>
        <a:solidFill>
          <a:schemeClr val="accent2">
            <a:hueOff val="1842908"/>
            <a:satOff val="728"/>
            <a:lumOff val="-142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VI. Analisi delle misure di contrasto alla pandemia messe in atto nel POR FESR Umbria 2014-2020 </a:t>
          </a:r>
        </a:p>
      </dsp:txBody>
      <dsp:txXfrm>
        <a:off x="18273" y="2085678"/>
        <a:ext cx="11014758" cy="337783"/>
      </dsp:txXfrm>
    </dsp:sp>
    <dsp:sp modelId="{4DF14BB3-8845-479A-953B-E40E3B93A527}">
      <dsp:nvSpPr>
        <dsp:cNvPr id="0" name=""/>
        <dsp:cNvSpPr/>
      </dsp:nvSpPr>
      <dsp:spPr>
        <a:xfrm>
          <a:off x="0" y="2453519"/>
          <a:ext cx="11051304" cy="374329"/>
        </a:xfrm>
        <a:prstGeom prst="roundRect">
          <a:avLst/>
        </a:prstGeom>
        <a:solidFill>
          <a:schemeClr val="accent2">
            <a:hueOff val="2211489"/>
            <a:satOff val="873"/>
            <a:lumOff val="-171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VII. Ricostruzione e valutazione dei risultati e dei primi impatti del POR FESR sulle imprese beneficiarie</a:t>
          </a:r>
        </a:p>
      </dsp:txBody>
      <dsp:txXfrm>
        <a:off x="18273" y="2471792"/>
        <a:ext cx="11014758" cy="337783"/>
      </dsp:txXfrm>
    </dsp:sp>
    <dsp:sp modelId="{B845AE55-EEF8-47CC-B1A6-0BDFF92D1616}">
      <dsp:nvSpPr>
        <dsp:cNvPr id="0" name=""/>
        <dsp:cNvSpPr/>
      </dsp:nvSpPr>
      <dsp:spPr>
        <a:xfrm>
          <a:off x="0" y="2839633"/>
          <a:ext cx="11051304" cy="374329"/>
        </a:xfrm>
        <a:prstGeom prst="roundRect">
          <a:avLst/>
        </a:prstGeom>
        <a:solidFill>
          <a:schemeClr val="accent2">
            <a:hueOff val="2580070"/>
            <a:satOff val="1019"/>
            <a:lumOff val="-200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VIII. Conclusioni e raccomandazioni in risposta alle domande di valutazione</a:t>
          </a:r>
        </a:p>
      </dsp:txBody>
      <dsp:txXfrm>
        <a:off x="18273" y="2857906"/>
        <a:ext cx="11014758" cy="337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77851-5DE1-4B30-9EE9-EAF9CB885ECD}">
      <dsp:nvSpPr>
        <dsp:cNvPr id="0" name=""/>
        <dsp:cNvSpPr/>
      </dsp:nvSpPr>
      <dsp:spPr>
        <a:xfrm>
          <a:off x="3202" y="151477"/>
          <a:ext cx="312218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Avanzamento finanziario</a:t>
          </a:r>
        </a:p>
      </dsp:txBody>
      <dsp:txXfrm>
        <a:off x="3202" y="151477"/>
        <a:ext cx="3122187" cy="460800"/>
      </dsp:txXfrm>
    </dsp:sp>
    <dsp:sp modelId="{390293CD-50F5-4C28-8FE4-D7554B63A9B3}">
      <dsp:nvSpPr>
        <dsp:cNvPr id="0" name=""/>
        <dsp:cNvSpPr/>
      </dsp:nvSpPr>
      <dsp:spPr>
        <a:xfrm>
          <a:off x="3202" y="595405"/>
          <a:ext cx="3122187" cy="2815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Le risorse impegnate hanno raggiunto la quota del 47,2%</a:t>
          </a:r>
          <a:r>
            <a:rPr lang="it-IT" sz="1600" kern="1200" dirty="0"/>
            <a:t> della dotazione finanziaria complessiva;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la </a:t>
          </a:r>
          <a:r>
            <a:rPr lang="it-IT" sz="1600" b="1" kern="1200" dirty="0"/>
            <a:t>spesa già certificata costituisce il 36%</a:t>
          </a:r>
          <a:r>
            <a:rPr lang="it-IT" sz="1600" kern="1200" dirty="0"/>
            <a:t> dell’ammontare a disposizione del Programma;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l’avanzamento finanziario ha permesso di </a:t>
          </a:r>
          <a:r>
            <a:rPr lang="it-IT" sz="1600" b="1" kern="1200" dirty="0"/>
            <a:t>raggiungere ampiamente il target di spesa N+3</a:t>
          </a:r>
          <a:r>
            <a:rPr lang="it-IT" sz="1600" kern="1200" dirty="0"/>
            <a:t> (126,3% di conseguimento).</a:t>
          </a:r>
        </a:p>
      </dsp:txBody>
      <dsp:txXfrm>
        <a:off x="3202" y="595405"/>
        <a:ext cx="3122187" cy="2815662"/>
      </dsp:txXfrm>
    </dsp:sp>
    <dsp:sp modelId="{4A7FA410-4741-4F83-B145-48612977F077}">
      <dsp:nvSpPr>
        <dsp:cNvPr id="0" name=""/>
        <dsp:cNvSpPr/>
      </dsp:nvSpPr>
      <dsp:spPr>
        <a:xfrm>
          <a:off x="3562496" y="159913"/>
          <a:ext cx="312218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Avanzamento procedurale</a:t>
          </a:r>
        </a:p>
      </dsp:txBody>
      <dsp:txXfrm>
        <a:off x="3562496" y="159913"/>
        <a:ext cx="3122187" cy="460800"/>
      </dsp:txXfrm>
    </dsp:sp>
    <dsp:sp modelId="{502BB01C-9D23-4648-A868-73EB74D6A2E4}">
      <dsp:nvSpPr>
        <dsp:cNvPr id="0" name=""/>
        <dsp:cNvSpPr/>
      </dsp:nvSpPr>
      <dsp:spPr>
        <a:xfrm>
          <a:off x="3562496" y="620713"/>
          <a:ext cx="3122187" cy="2781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Solo un’Azione dell’Asse 8 (8.2.2) non ha avuto ancora attuazione, mentre </a:t>
          </a:r>
          <a:r>
            <a:rPr lang="it-IT" sz="1600" b="1" kern="1200" dirty="0"/>
            <a:t>diverse Azioni hanno esaurito ormai la dotazione finanziaria</a:t>
          </a:r>
          <a:r>
            <a:rPr lang="it-IT" sz="1600" kern="1200" dirty="0"/>
            <a:t> che era stata messa a disposizione;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il Programma ha saputo </a:t>
          </a:r>
          <a:r>
            <a:rPr lang="it-IT" sz="1600" b="1" kern="1200" dirty="0"/>
            <a:t>reagire prontamente in termini di risposta alla crisi</a:t>
          </a:r>
          <a:r>
            <a:rPr lang="it-IT" sz="1600" kern="1200" dirty="0"/>
            <a:t> economica, finanziaria e sociale causata dalla pandemia da COVID-19.</a:t>
          </a:r>
        </a:p>
      </dsp:txBody>
      <dsp:txXfrm>
        <a:off x="3562496" y="620713"/>
        <a:ext cx="3122187" cy="2781917"/>
      </dsp:txXfrm>
    </dsp:sp>
    <dsp:sp modelId="{9C35024A-E887-42CF-A4E4-2D3E2A05835F}">
      <dsp:nvSpPr>
        <dsp:cNvPr id="0" name=""/>
        <dsp:cNvSpPr/>
      </dsp:nvSpPr>
      <dsp:spPr>
        <a:xfrm>
          <a:off x="7121790" y="159913"/>
          <a:ext cx="312218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Avanzamento fisico</a:t>
          </a:r>
        </a:p>
      </dsp:txBody>
      <dsp:txXfrm>
        <a:off x="7121790" y="159913"/>
        <a:ext cx="3122187" cy="460800"/>
      </dsp:txXfrm>
    </dsp:sp>
    <dsp:sp modelId="{FA7DCD39-1D8E-4DA9-BD8C-B5A905E2A174}">
      <dsp:nvSpPr>
        <dsp:cNvPr id="0" name=""/>
        <dsp:cNvSpPr/>
      </dsp:nvSpPr>
      <dsp:spPr>
        <a:xfrm>
          <a:off x="7121790" y="620713"/>
          <a:ext cx="3122187" cy="2781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Dall’analisi degli indicatori di output emerge un </a:t>
          </a:r>
          <a:r>
            <a:rPr lang="it-IT" sz="1600" b="1" kern="1200" dirty="0"/>
            <a:t>quadro delle realizzazioni incoraggiante</a:t>
          </a:r>
          <a:r>
            <a:rPr lang="it-IT" sz="1600" kern="1200" dirty="0"/>
            <a:t> per il Programma con alcuni indicatori sicuramente da migliorare, ma altri che hanno raggiunto il target di riferimento e, in alcuni casi, lo hanno addirittura superato. </a:t>
          </a:r>
        </a:p>
      </dsp:txBody>
      <dsp:txXfrm>
        <a:off x="7121790" y="620713"/>
        <a:ext cx="3122187" cy="2781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512D7B-15CE-49F7-9B26-A9704C38A8CA}" type="datetime1">
              <a:rPr lang="it-IT" smtClean="0"/>
              <a:t>02/11/2021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8A6FB-9CB3-4CCC-A6F5-E192EE21C976}" type="datetime1">
              <a:rPr lang="it-IT" smtClean="0"/>
              <a:pPr/>
              <a:t>02/11/2021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24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78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113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cxnSp>
        <p:nvCxnSpPr>
          <p:cNvPr id="5" name="Connettore diritto 4" descr="Linea di divisione diapositiva titolo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unti elenco immagine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6079475" y="1485612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6079475" y="3050248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6079475" y="4614884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95254" y="1819511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5254" y="3384147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95254" y="4948783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51" name="Otta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5" name="Segnaposto numero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1618916" y="1501532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1618916" y="3066168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1618916" y="4630804"/>
            <a:ext cx="1133554" cy="11335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3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78460" y="1819511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44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78460" y="3384147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45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78460" y="4948783"/>
            <a:ext cx="272945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i elenco immagine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4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  <p:sp>
        <p:nvSpPr>
          <p:cNvPr id="20" name="Segnaposto immagine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97765" y="2358091"/>
            <a:ext cx="1107962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Segnaposto immagine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45459" y="2358091"/>
            <a:ext cx="1107962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immagine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94550" y="2358090"/>
            <a:ext cx="1107962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sezione</a:t>
            </a:r>
          </a:p>
        </p:txBody>
      </p:sp>
      <p:sp>
        <p:nvSpPr>
          <p:cNvPr id="27" name="Segnaposto testo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it-IT" dirty="0"/>
              <a:t>Intestazione sezione</a:t>
            </a:r>
          </a:p>
        </p:txBody>
      </p:sp>
      <p:sp>
        <p:nvSpPr>
          <p:cNvPr id="28" name="Segnaposto testo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it-IT" dirty="0"/>
              <a:t>Intestazione sezione</a:t>
            </a: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Segnaposto testo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it-IT" dirty="0"/>
              <a:t>1</a:t>
            </a:r>
          </a:p>
        </p:txBody>
      </p:sp>
      <p:sp>
        <p:nvSpPr>
          <p:cNvPr id="32" name="Segnaposto testo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it-IT" dirty="0"/>
              <a:t>2</a:t>
            </a:r>
          </a:p>
        </p:txBody>
      </p:sp>
      <p:sp>
        <p:nvSpPr>
          <p:cNvPr id="33" name="Segnaposto testo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it-IT" dirty="0"/>
              <a:t>3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Descrizione della sezione</a:t>
            </a:r>
          </a:p>
        </p:txBody>
      </p:sp>
      <p:sp>
        <p:nvSpPr>
          <p:cNvPr id="37" name="Segnaposto testo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Descrizione della sezione</a:t>
            </a:r>
          </a:p>
        </p:txBody>
      </p:sp>
      <p:sp>
        <p:nvSpPr>
          <p:cNvPr id="39" name="Segnaposto testo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Descrizione della sezione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  <p:sp>
        <p:nvSpPr>
          <p:cNvPr id="20" name="Segnaposto testo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  <p:sp>
        <p:nvSpPr>
          <p:cNvPr id="21" name="Segnaposto testo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Titolo sezione 1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it-IT" dirty="0"/>
              <a:t>Titolo sezione 2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it-IT" dirty="0"/>
              <a:t>Titolo sezione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4" name="Segnaposto immagin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immagin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6" name="Segnaposto immagin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7" name="Segnaposto immagin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immagin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senza elementi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grande e te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0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i elenc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4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5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8333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immagin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242055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3" name="Segnaposto immagin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5777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4" name="Segnaposto immagin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29499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5" name="Segnaposto immagin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123220" y="2358091"/>
            <a:ext cx="113031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Segnaposto immagin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0806" y="2358091"/>
            <a:ext cx="1225372" cy="854075"/>
          </a:xfrm>
        </p:spPr>
        <p:txBody>
          <a:bodyPr rtlCol="0"/>
          <a:lstStyle>
            <a:lvl1pPr marL="0" indent="0">
              <a:buNone/>
              <a:defRPr sz="17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immagin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94528" y="2358091"/>
            <a:ext cx="1225372" cy="854075"/>
          </a:xfrm>
        </p:spPr>
        <p:txBody>
          <a:bodyPr rtlCol="0"/>
          <a:lstStyle>
            <a:lvl1pPr marL="0" indent="0">
              <a:buNone/>
              <a:defRPr sz="17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9" name="Segnaposto immagin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88250" y="2358091"/>
            <a:ext cx="1225372" cy="854075"/>
          </a:xfrm>
        </p:spPr>
        <p:txBody>
          <a:bodyPr rtlCol="0"/>
          <a:lstStyle>
            <a:lvl1pPr marL="0" indent="0">
              <a:buNone/>
              <a:defRPr sz="17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51" name="Otta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5" name="Segnaposto numero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tagono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9" r:id="rId11"/>
    <p:sldLayoutId id="2147483671" r:id="rId12"/>
    <p:sldLayoutId id="2147483653" r:id="rId13"/>
    <p:sldLayoutId id="2147483672" r:id="rId14"/>
    <p:sldLayoutId id="2147483673" r:id="rId15"/>
    <p:sldLayoutId id="2147483677" r:id="rId16"/>
    <p:sldLayoutId id="2147483654" r:id="rId17"/>
    <p:sldLayoutId id="2147483660" r:id="rId18"/>
    <p:sldLayoutId id="214748366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hyperlink" Target="https://www.maxpixel.net/Check-Ok-Check-Mark-Tick-Mark-Yes-Correct-Green-1292787" TargetMode="External"/><Relationship Id="rId2" Type="http://schemas.openxmlformats.org/officeDocument/2006/relationships/hyperlink" Target="http://guidaaiprestiti.blogspot.com/2011/03/cose-il-patto-per-leuro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https://pixabay.com/es/euro-personajes-3d-s%C3%ADmbolo-europa-1020310/" TargetMode="Externa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sz="3200" dirty="0"/>
              <a:t>Comitato di Sorveglianza POR FESR FSE 2014-2020</a:t>
            </a:r>
          </a:p>
        </p:txBody>
      </p:sp>
      <p:cxnSp>
        <p:nvCxnSpPr>
          <p:cNvPr id="15" name="Connettore diritto 14" descr="Linea di divisione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ttotitolo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Perugia 12 novembre 2021</a:t>
            </a:r>
            <a:br>
              <a:rPr lang="it-IT" dirty="0"/>
            </a:br>
            <a:r>
              <a:rPr lang="it-IT" dirty="0"/>
              <a:t>Sala Fiume | Palazzo </a:t>
            </a:r>
            <a:r>
              <a:rPr lang="it-IT" dirty="0" err="1"/>
              <a:t>Donini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494606" y="4685575"/>
            <a:ext cx="52825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2400" b="1" dirty="0">
                <a:solidFill>
                  <a:schemeClr val="bg1"/>
                </a:solidFill>
                <a:latin typeface="+mj-lt"/>
              </a:rPr>
              <a:t>Punto XX. </a:t>
            </a:r>
          </a:p>
          <a:p>
            <a:pPr algn="r"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2400" b="1" dirty="0">
                <a:solidFill>
                  <a:schemeClr val="bg1"/>
                </a:solidFill>
                <a:latin typeface="+mj-lt"/>
                <a:ea typeface="Abadi MT Condensed Light"/>
                <a:cs typeface="Abadi MT Condensed Light"/>
                <a:sym typeface="Abadi MT Condensed Light"/>
              </a:rPr>
              <a:t>Titolo</a:t>
            </a:r>
          </a:p>
          <a:p>
            <a:pPr algn="r"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2000" dirty="0">
                <a:solidFill>
                  <a:schemeClr val="bg1"/>
                </a:solidFill>
                <a:latin typeface="+mj-lt"/>
                <a:ea typeface="Abadi MT Condensed Light"/>
                <a:cs typeface="Abadi MT Condensed Light"/>
                <a:sym typeface="Abadi MT Condensed Light"/>
              </a:rPr>
              <a:t>Relatore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22" y="2493612"/>
            <a:ext cx="1694424" cy="994599"/>
          </a:xfrm>
        </p:spPr>
      </p:pic>
      <p:pic>
        <p:nvPicPr>
          <p:cNvPr id="18" name="Immagine" descr="Immagine"/>
          <p:cNvPicPr>
            <a:picLocks noChangeAspect="1"/>
          </p:cNvPicPr>
          <p:nvPr/>
        </p:nvPicPr>
        <p:blipFill rotWithShape="1">
          <a:blip r:embed="rId4">
            <a:extLst/>
          </a:blip>
          <a:srcRect l="1713" r="9742"/>
          <a:stretch/>
        </p:blipFill>
        <p:spPr>
          <a:xfrm>
            <a:off x="-31532" y="5418605"/>
            <a:ext cx="12218277" cy="1298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286" y="685140"/>
            <a:ext cx="1154383" cy="1250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7120" y="2700681"/>
            <a:ext cx="1192911" cy="1305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854831" y="4113257"/>
            <a:ext cx="985072" cy="1136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magine" descr="Immagin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96422" y="4006080"/>
            <a:ext cx="1057003" cy="986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magine" descr="Immagin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013687" y="809398"/>
            <a:ext cx="943347" cy="1079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67830" y="685140"/>
            <a:ext cx="1160344" cy="1017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magine" descr="Immagin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31184" y="4697150"/>
            <a:ext cx="997523" cy="860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magin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93" y="240800"/>
            <a:ext cx="1167291" cy="1534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magin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72" y="4646799"/>
            <a:ext cx="1028080" cy="1205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magin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67" y="383216"/>
            <a:ext cx="1407560" cy="165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magin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47" y="4709676"/>
            <a:ext cx="1010463" cy="118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93A6-FD90-43D2-953D-92457C51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876745"/>
            <a:ext cx="5472000" cy="360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METODOLOGIA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AA84E-2097-4B80-BAA6-3D5E802FD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99" y="1576295"/>
            <a:ext cx="11064369" cy="4794895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chemeClr val="tx1"/>
                </a:solidFill>
              </a:rPr>
              <a:t>Indagine diretta alle imprese beneficiarie</a:t>
            </a:r>
            <a:r>
              <a:rPr lang="it-IT" sz="1600" dirty="0">
                <a:solidFill>
                  <a:schemeClr val="tx1"/>
                </a:solidFill>
              </a:rPr>
              <a:t> di alcune tra le principali Azioni del POR FESR dirette alle imprese, sviluppata con tecnica CAWI, con l’obiettivo primario di far emergere i risultati ed i primi impatti riscontrabili in azienda a seguito del contributo regionale.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</a:rPr>
              <a:t>Sono stati analizzati in profondità gli impatti riscontrati in termini di </a:t>
            </a:r>
            <a:r>
              <a:rPr lang="it-IT" sz="1600" b="1" dirty="0">
                <a:solidFill>
                  <a:schemeClr val="tx1"/>
                </a:solidFill>
              </a:rPr>
              <a:t>innovazione di output, sostegno agli investimenti, incidenza sul fatturato e occupazione creata</a:t>
            </a:r>
            <a:r>
              <a:rPr lang="it-IT" sz="16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</a:rPr>
              <a:t>L’indagine avviata dal Valutatore ha coinvolto 100 imprese beneficiarie, di cui </a:t>
            </a:r>
            <a:r>
              <a:rPr lang="it-IT" sz="1600" b="1" dirty="0">
                <a:solidFill>
                  <a:schemeClr val="tx1"/>
                </a:solidFill>
              </a:rPr>
              <a:t>96 hanno compilato interamente</a:t>
            </a:r>
            <a:r>
              <a:rPr lang="it-IT" sz="1600" dirty="0">
                <a:solidFill>
                  <a:schemeClr val="tx1"/>
                </a:solidFill>
              </a:rPr>
              <a:t> il questionario, per un tempo medio di compilazione pari a </a:t>
            </a:r>
            <a:r>
              <a:rPr lang="it-IT" sz="1600" b="1" dirty="0">
                <a:solidFill>
                  <a:schemeClr val="tx1"/>
                </a:solidFill>
              </a:rPr>
              <a:t>poco più di 12 minuti</a:t>
            </a:r>
            <a:r>
              <a:rPr lang="it-IT" sz="1600" dirty="0">
                <a:solidFill>
                  <a:schemeClr val="tx1"/>
                </a:solidFill>
              </a:rPr>
              <a:t>. L’indagine, avviata il 12 maggio 2021, si è conclusa il 31 maggio 2021. 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</a:rPr>
              <a:t>Le imprese coinvolte si distribuiscono su cinque Azioni del POR FESR. 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C6716-2633-4BD0-B5EC-C6B09BD6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10</a:t>
            </a:fld>
            <a:endParaRPr lang="it-IT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B9FE374-F4EE-477D-A172-E120729C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0810"/>
            <a:ext cx="11340000" cy="266385"/>
          </a:xfrm>
        </p:spPr>
        <p:txBody>
          <a:bodyPr/>
          <a:lstStyle/>
          <a:p>
            <a:r>
              <a:rPr lang="it-IT" sz="1500" dirty="0">
                <a:solidFill>
                  <a:schemeClr val="tx1"/>
                </a:solidFill>
              </a:rPr>
              <a:t>Domanda valutativa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4F4573-4275-4FEA-9D8C-991D8161B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3735752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4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DEB7D83-633D-42B0-B7A2-46F1C9254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30" y="4107842"/>
            <a:ext cx="5185839" cy="258206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E557712-718C-4CE7-A49C-FCADA359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171000"/>
            <a:ext cx="11340000" cy="432000"/>
          </a:xfrm>
        </p:spPr>
        <p:txBody>
          <a:bodyPr/>
          <a:lstStyle/>
          <a:p>
            <a:r>
              <a:rPr lang="it-IT" sz="1500" dirty="0">
                <a:solidFill>
                  <a:schemeClr val="tx1"/>
                </a:solidFill>
              </a:rPr>
              <a:t>Domanda valutativa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B57729-C0D7-437B-8D5D-CE2DDDB0BE4D}"/>
              </a:ext>
            </a:extLst>
          </p:cNvPr>
          <p:cNvSpPr/>
          <p:nvPr/>
        </p:nvSpPr>
        <p:spPr>
          <a:xfrm>
            <a:off x="6278492" y="853105"/>
            <a:ext cx="5595295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B88550C-D9E3-4366-AF80-4B21F289A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3616" y="1240587"/>
            <a:ext cx="5019370" cy="24900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23F52-8F7B-4EE6-948B-9DA09EF60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2583C59-07DD-49C5-AB4D-FAE2ACD8E2EB}"/>
              </a:ext>
            </a:extLst>
          </p:cNvPr>
          <p:cNvSpPr txBox="1">
            <a:spLocks/>
          </p:cNvSpPr>
          <p:nvPr/>
        </p:nvSpPr>
        <p:spPr>
          <a:xfrm>
            <a:off x="441510" y="531956"/>
            <a:ext cx="5472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RISPOSTE</a:t>
            </a:r>
            <a:r>
              <a:rPr lang="it-IT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FC29CA-2708-4343-90DC-7109C6D0B4FF}"/>
              </a:ext>
            </a:extLst>
          </p:cNvPr>
          <p:cNvSpPr/>
          <p:nvPr/>
        </p:nvSpPr>
        <p:spPr>
          <a:xfrm>
            <a:off x="6278492" y="847734"/>
            <a:ext cx="5817103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600" b="1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INNOVAZIONE DI OUTPUT </a:t>
            </a:r>
            <a:endParaRPr lang="it-IT" sz="1600" spc="-2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458DFA-1205-487C-A7B6-AD186A3C4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61" y="4132676"/>
            <a:ext cx="5446978" cy="24905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38EFAE-92F9-47E4-9680-506A3510A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65" y="1287982"/>
            <a:ext cx="5409429" cy="23362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4157F1D-BC37-4EF9-8CB6-B25BB839A169}"/>
              </a:ext>
            </a:extLst>
          </p:cNvPr>
          <p:cNvSpPr/>
          <p:nvPr/>
        </p:nvSpPr>
        <p:spPr>
          <a:xfrm>
            <a:off x="274511" y="3760470"/>
            <a:ext cx="5638998" cy="3272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/>
              <a:t>INCIDENZA SUL FATTURATO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0D0F7-E9E7-4ECE-A015-B3B018C818A3}"/>
              </a:ext>
            </a:extLst>
          </p:cNvPr>
          <p:cNvSpPr/>
          <p:nvPr/>
        </p:nvSpPr>
        <p:spPr>
          <a:xfrm>
            <a:off x="327723" y="847142"/>
            <a:ext cx="5409429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/>
              <a:t>SOSTEGNO AGLI INVESTIMENTI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03A0EB-CAD9-4C94-BF28-32355A0D9ADE}"/>
              </a:ext>
            </a:extLst>
          </p:cNvPr>
          <p:cNvSpPr/>
          <p:nvPr/>
        </p:nvSpPr>
        <p:spPr>
          <a:xfrm>
            <a:off x="6278492" y="3758133"/>
            <a:ext cx="5595295" cy="32963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/>
              <a:t>OCCUPAZIONE CREATA</a:t>
            </a:r>
          </a:p>
        </p:txBody>
      </p:sp>
    </p:spTree>
    <p:extLst>
      <p:ext uri="{BB962C8B-B14F-4D97-AF65-F5344CB8AC3E}">
        <p14:creationId xmlns:p14="http://schemas.microsoft.com/office/powerpoint/2010/main" val="234122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5916-DF49-4D8D-9320-8711CC9F0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12</a:t>
            </a:fld>
            <a:endParaRPr lang="it-I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FFFB0-A47A-4802-848A-5F863D0BE2B5}"/>
              </a:ext>
            </a:extLst>
          </p:cNvPr>
          <p:cNvSpPr/>
          <p:nvPr/>
        </p:nvSpPr>
        <p:spPr>
          <a:xfrm>
            <a:off x="546410" y="2620537"/>
            <a:ext cx="10949959" cy="23529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A7AAF-11CA-45C9-9F45-4EE95EE51069}"/>
              </a:ext>
            </a:extLst>
          </p:cNvPr>
          <p:cNvSpPr/>
          <p:nvPr/>
        </p:nvSpPr>
        <p:spPr>
          <a:xfrm>
            <a:off x="724829" y="2755230"/>
            <a:ext cx="10593119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it-IT" sz="2800" b="1" dirty="0"/>
              <a:t>DOMANDA VALUTATIVA 3 </a:t>
            </a:r>
            <a:r>
              <a:rPr lang="it-IT" sz="2800" dirty="0"/>
              <a:t>- Quali possono essere le Azioni dell’attuale POR FESR Umbria 2014-2020 da riproporre nella programmazione 2021-2027, soprattutto in funzione dei nuovi orientamenti comunitari?</a:t>
            </a:r>
          </a:p>
        </p:txBody>
      </p:sp>
    </p:spTree>
    <p:extLst>
      <p:ext uri="{BB962C8B-B14F-4D97-AF65-F5344CB8AC3E}">
        <p14:creationId xmlns:p14="http://schemas.microsoft.com/office/powerpoint/2010/main" val="65677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B9FE374-F4EE-477D-A172-E120729C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270810"/>
            <a:ext cx="11340000" cy="432000"/>
          </a:xfrm>
        </p:spPr>
        <p:txBody>
          <a:bodyPr/>
          <a:lstStyle/>
          <a:p>
            <a:r>
              <a:rPr lang="it-IT" sz="1500" dirty="0">
                <a:solidFill>
                  <a:schemeClr val="tx1"/>
                </a:solidFill>
              </a:rPr>
              <a:t>Domanda valutativa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7DC4AD-DBC5-40DA-A8CE-8C775F71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369" y="683046"/>
            <a:ext cx="5472000" cy="360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METODOLOGIA</a:t>
            </a:r>
            <a:r>
              <a:rPr lang="it-IT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93A6-FD90-43D2-953D-92457C51D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098801"/>
            <a:ext cx="5472000" cy="5145883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/>
          <a:lstStyle/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Analisi di coerenza </a:t>
            </a:r>
            <a:r>
              <a:rPr lang="it-IT" dirty="0">
                <a:solidFill>
                  <a:schemeClr val="tx1"/>
                </a:solidFill>
              </a:rPr>
              <a:t>effettuata tra </a:t>
            </a:r>
            <a:r>
              <a:rPr lang="it-IT" b="1" dirty="0">
                <a:solidFill>
                  <a:schemeClr val="tx1"/>
                </a:solidFill>
              </a:rPr>
              <a:t>le azioni del POR FESR </a:t>
            </a:r>
            <a:r>
              <a:rPr lang="it-IT" dirty="0">
                <a:solidFill>
                  <a:schemeClr val="tx1"/>
                </a:solidFill>
              </a:rPr>
              <a:t>Umbria 2014-2020 e </a:t>
            </a:r>
            <a:r>
              <a:rPr lang="it-IT" b="1" dirty="0">
                <a:solidFill>
                  <a:schemeClr val="tx1"/>
                </a:solidFill>
              </a:rPr>
              <a:t>gli obiettivi della nuova programmazione</a:t>
            </a:r>
            <a:r>
              <a:rPr lang="it-IT" dirty="0">
                <a:solidFill>
                  <a:schemeClr val="tx1"/>
                </a:solidFill>
              </a:rPr>
              <a:t>, le </a:t>
            </a:r>
            <a:r>
              <a:rPr lang="it-IT" b="1" dirty="0">
                <a:solidFill>
                  <a:schemeClr val="tx1"/>
                </a:solidFill>
              </a:rPr>
              <a:t>criticità del contesto</a:t>
            </a:r>
            <a:r>
              <a:rPr lang="it-IT" dirty="0">
                <a:solidFill>
                  <a:schemeClr val="tx1"/>
                </a:solidFill>
              </a:rPr>
              <a:t>, le </a:t>
            </a:r>
            <a:r>
              <a:rPr lang="it-IT" b="1" dirty="0">
                <a:solidFill>
                  <a:schemeClr val="tx1"/>
                </a:solidFill>
              </a:rPr>
              <a:t>raccomandazioni specifiche Paese</a:t>
            </a:r>
            <a:r>
              <a:rPr lang="it-IT" dirty="0">
                <a:solidFill>
                  <a:schemeClr val="tx1"/>
                </a:solidFill>
              </a:rPr>
              <a:t> e gli </a:t>
            </a:r>
            <a:r>
              <a:rPr lang="it-IT" b="1" dirty="0">
                <a:solidFill>
                  <a:schemeClr val="tx1"/>
                </a:solidFill>
              </a:rPr>
              <a:t>indirizzi della Giunta regionale.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it-IT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Interviste a testimoni privilegiati</a:t>
            </a:r>
            <a:r>
              <a:rPr lang="it-IT" dirty="0">
                <a:solidFill>
                  <a:schemeClr val="tx1"/>
                </a:solidFill>
              </a:rPr>
              <a:t>, in particolare ad alcuni Responsabili d’Azione (</a:t>
            </a:r>
            <a:r>
              <a:rPr lang="it-IT" dirty="0" err="1">
                <a:solidFill>
                  <a:schemeClr val="tx1"/>
                </a:solidFill>
              </a:rPr>
              <a:t>RdA</a:t>
            </a:r>
            <a:r>
              <a:rPr lang="it-IT" dirty="0">
                <a:solidFill>
                  <a:schemeClr val="tx1"/>
                </a:solidFill>
              </a:rPr>
              <a:t>), per analizzare i fattori di successo e quelli da migliorare rispetto alla fase di programmazione che si sta concludendo.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C6716-2633-4BD0-B5EC-C6B09BD6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FC00EC-1811-40B5-931F-7D1383E9B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727373"/>
            <a:ext cx="5472000" cy="35877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RISPOSTE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7627DD-740B-4668-820F-E52E8F56DEFE}"/>
              </a:ext>
            </a:extLst>
          </p:cNvPr>
          <p:cNvSpPr txBox="1">
            <a:spLocks/>
          </p:cNvSpPr>
          <p:nvPr/>
        </p:nvSpPr>
        <p:spPr>
          <a:xfrm>
            <a:off x="6288000" y="1098801"/>
            <a:ext cx="5472000" cy="5145883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000" tIns="108000" rIns="108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dirty="0"/>
              <a:t> Co</a:t>
            </a:r>
            <a:r>
              <a:rPr lang="it-IT" sz="1600" dirty="0"/>
              <a:t>nfermata la </a:t>
            </a:r>
            <a:r>
              <a:rPr lang="it-IT" sz="1600" b="1" dirty="0"/>
              <a:t>replicabilità di tutte le Azioni</a:t>
            </a:r>
            <a:r>
              <a:rPr lang="it-IT" sz="1600" dirty="0"/>
              <a:t> 2014-2020 nel nuovo ciclo di programmazione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dirty="0"/>
              <a:t>Una buona parte delle Azioni 2014/20 persegue </a:t>
            </a:r>
            <a:r>
              <a:rPr lang="it-IT" sz="1600" b="1" dirty="0"/>
              <a:t>finalità analoghe</a:t>
            </a:r>
            <a:r>
              <a:rPr lang="it-IT" sz="1600" dirty="0"/>
              <a:t> a quelle delle </a:t>
            </a:r>
            <a:r>
              <a:rPr lang="it-IT" sz="1600" b="1" dirty="0"/>
              <a:t>Misure del PNRR della Regione Umbria</a:t>
            </a:r>
            <a:r>
              <a:rPr lang="it-IT" sz="1600" dirty="0"/>
              <a:t> per cui sarà necessario </a:t>
            </a:r>
            <a:r>
              <a:rPr lang="it-IT" sz="1600" b="1" dirty="0"/>
              <a:t>individuare modalità attuative che</a:t>
            </a:r>
            <a:r>
              <a:rPr lang="it-IT" sz="1600" dirty="0"/>
              <a:t> </a:t>
            </a:r>
            <a:r>
              <a:rPr lang="it-IT" sz="1600" b="1" dirty="0"/>
              <a:t>scongiurino la possibilità di un “effetto spiazzamento”</a:t>
            </a:r>
            <a:endParaRPr lang="it-IT" sz="1600" dirty="0"/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dirty="0"/>
              <a:t>Emerge la necessità di:</a:t>
            </a:r>
          </a:p>
          <a:p>
            <a:pPr lvl="0">
              <a:lnSpc>
                <a:spcPct val="100000"/>
              </a:lnSpc>
            </a:pPr>
            <a:r>
              <a:rPr lang="it-IT" sz="1600" dirty="0"/>
              <a:t>incrementare la</a:t>
            </a:r>
            <a:r>
              <a:rPr lang="it-IT" sz="1600" b="1" dirty="0"/>
              <a:t> dotazione delle Azioni che saranno destinate agli aiuti alle PMI</a:t>
            </a:r>
            <a:r>
              <a:rPr lang="it-IT" sz="1600" dirty="0"/>
              <a:t>;</a:t>
            </a:r>
          </a:p>
          <a:p>
            <a:pPr lvl="0">
              <a:lnSpc>
                <a:spcPct val="100000"/>
              </a:lnSpc>
            </a:pPr>
            <a:r>
              <a:rPr lang="it-IT" sz="1600" dirty="0"/>
              <a:t>incrementare </a:t>
            </a:r>
            <a:r>
              <a:rPr lang="it-IT" sz="1600" b="1" dirty="0"/>
              <a:t>il ricorso alle opzioni di costo semplificato</a:t>
            </a:r>
            <a:r>
              <a:rPr lang="it-IT" sz="1600" dirty="0"/>
              <a:t>;</a:t>
            </a:r>
          </a:p>
          <a:p>
            <a:pPr lvl="0">
              <a:lnSpc>
                <a:spcPct val="100000"/>
              </a:lnSpc>
            </a:pPr>
            <a:r>
              <a:rPr lang="it-IT" sz="1600" dirty="0"/>
              <a:t>supportare gli </a:t>
            </a:r>
            <a:r>
              <a:rPr lang="it-IT" sz="1600" b="1" dirty="0"/>
              <a:t>interventi finalizzati ad incrementare il ricorso a tecnologie digitali</a:t>
            </a:r>
            <a:r>
              <a:rPr lang="it-IT" sz="1600" dirty="0"/>
              <a:t>;</a:t>
            </a:r>
          </a:p>
          <a:p>
            <a:pPr lvl="0">
              <a:lnSpc>
                <a:spcPct val="100000"/>
              </a:lnSpc>
            </a:pPr>
            <a:r>
              <a:rPr lang="it-IT" sz="1600" dirty="0"/>
              <a:t>privilegiare gli </a:t>
            </a:r>
            <a:r>
              <a:rPr lang="it-IT" sz="1600" b="1" dirty="0"/>
              <a:t>investimenti sulla prevenzione sismica in abbinamento all’efficientamento energetico</a:t>
            </a:r>
            <a:r>
              <a:rPr lang="it-IT" sz="1600" dirty="0"/>
              <a:t> degli edifici pubblici;</a:t>
            </a:r>
          </a:p>
          <a:p>
            <a:pPr lvl="0">
              <a:lnSpc>
                <a:spcPct val="100000"/>
              </a:lnSpc>
            </a:pPr>
            <a:r>
              <a:rPr lang="it-IT" sz="1600" dirty="0"/>
              <a:t>garantire un </a:t>
            </a:r>
            <a:r>
              <a:rPr lang="it-IT" sz="1600" b="1" dirty="0"/>
              <a:t>coordinamento regionale più stringente della futura Agenda urbana.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1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5916-DF49-4D8D-9320-8711CC9F0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FFFB0-A47A-4802-848A-5F863D0BE2B5}"/>
              </a:ext>
            </a:extLst>
          </p:cNvPr>
          <p:cNvSpPr/>
          <p:nvPr/>
        </p:nvSpPr>
        <p:spPr>
          <a:xfrm>
            <a:off x="546410" y="2419811"/>
            <a:ext cx="10949959" cy="26428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A7AAF-11CA-45C9-9F45-4EE95EE51069}"/>
              </a:ext>
            </a:extLst>
          </p:cNvPr>
          <p:cNvSpPr/>
          <p:nvPr/>
        </p:nvSpPr>
        <p:spPr>
          <a:xfrm>
            <a:off x="695631" y="2419811"/>
            <a:ext cx="1059311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it-IT" sz="2800" b="1" dirty="0"/>
              <a:t>DOMANDA VALUTATIVA 4 </a:t>
            </a:r>
            <a:r>
              <a:rPr lang="it-IT" sz="2800" dirty="0"/>
              <a:t>- Quali effetti ha prodotto sulle procedure di attuazione l’adozione dello strumento dell’Action Plan, in particolar modo sull’accelerazione della spesa? È uno strumento che potrebbe essere riproposto o migliorato in futuro?</a:t>
            </a:r>
          </a:p>
        </p:txBody>
      </p:sp>
    </p:spTree>
    <p:extLst>
      <p:ext uri="{BB962C8B-B14F-4D97-AF65-F5344CB8AC3E}">
        <p14:creationId xmlns:p14="http://schemas.microsoft.com/office/powerpoint/2010/main" val="36217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7627DD-740B-4668-820F-E52E8F56DEFE}"/>
              </a:ext>
            </a:extLst>
          </p:cNvPr>
          <p:cNvSpPr txBox="1">
            <a:spLocks/>
          </p:cNvSpPr>
          <p:nvPr/>
        </p:nvSpPr>
        <p:spPr>
          <a:xfrm>
            <a:off x="431999" y="2850379"/>
            <a:ext cx="11327999" cy="3059767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000" tIns="108000" rIns="108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sz="1600" dirty="0">
                <a:solidFill>
                  <a:schemeClr val="tx1"/>
                </a:solidFill>
              </a:rPr>
              <a:t>L’adozione dell’Action Plan ha sicuramente avuto </a:t>
            </a:r>
            <a:r>
              <a:rPr lang="it-IT" sz="1600" b="1" dirty="0">
                <a:solidFill>
                  <a:schemeClr val="tx1"/>
                </a:solidFill>
              </a:rPr>
              <a:t>un impatto importante sulla progressione della certificazione delle spese</a:t>
            </a:r>
            <a:r>
              <a:rPr lang="it-IT" sz="1600" dirty="0">
                <a:solidFill>
                  <a:schemeClr val="tx1"/>
                </a:solidFill>
              </a:rPr>
              <a:t> realizzate nell’ambito delle diverse Azioni finanziate dal POR FESR 2014-2020 della Regione Umbria;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</a:rPr>
              <a:t>L’evoluzione del rapporto tra i pagamenti, gli impegni e le allocazioni iniziali dal 2018 evidenzia un </a:t>
            </a:r>
            <a:r>
              <a:rPr lang="it-IT" sz="1600" b="1" dirty="0">
                <a:solidFill>
                  <a:schemeClr val="tx1"/>
                </a:solidFill>
              </a:rPr>
              <a:t>balzo in avanti della percentuale dei pagamenti rispetto agli impegni;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spc="-2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Emerge la </a:t>
            </a:r>
            <a:r>
              <a:rPr lang="it-IT" sz="1600" b="1" spc="-2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necessità di aumentare lo stanziamento regionale </a:t>
            </a:r>
            <a:r>
              <a:rPr lang="it-IT" sz="1600" spc="-2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bilancio per alcune Azioni, mentre </a:t>
            </a:r>
            <a:r>
              <a:rPr lang="it-IT" sz="1600" b="1" spc="-2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 necessità di diminuirlo </a:t>
            </a:r>
            <a:r>
              <a:rPr lang="it-IT" sz="1600" spc="-2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riflette difficoltà e ritardi di attuazione per altre;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</a:rPr>
              <a:t>sebbene </a:t>
            </a:r>
            <a:r>
              <a:rPr lang="it-IT" sz="1600" b="1" dirty="0">
                <a:solidFill>
                  <a:schemeClr val="tx1"/>
                </a:solidFill>
              </a:rPr>
              <a:t>i target di spesa</a:t>
            </a:r>
            <a:r>
              <a:rPr lang="it-IT" sz="1600" dirty="0">
                <a:solidFill>
                  <a:schemeClr val="tx1"/>
                </a:solidFill>
              </a:rPr>
              <a:t> definiti nei diversi Action Plan annuali </a:t>
            </a:r>
            <a:r>
              <a:rPr lang="it-IT" sz="1600" b="1" dirty="0">
                <a:solidFill>
                  <a:schemeClr val="tx1"/>
                </a:solidFill>
              </a:rPr>
              <a:t>siano sempre stati disattesi</a:t>
            </a:r>
            <a:r>
              <a:rPr lang="it-IT" sz="1600" dirty="0">
                <a:solidFill>
                  <a:schemeClr val="tx1"/>
                </a:solidFill>
              </a:rPr>
              <a:t>, il monitoraggio di metà anno ha permesso di </a:t>
            </a:r>
            <a:r>
              <a:rPr lang="it-IT" sz="1600" b="1" dirty="0">
                <a:solidFill>
                  <a:schemeClr val="tx1"/>
                </a:solidFill>
              </a:rPr>
              <a:t>identificare per tempo le criticità esistenti e di adottare adeguate misure di rimodulazione degli stanziamenti in autunno</a:t>
            </a:r>
            <a:r>
              <a:rPr lang="it-IT" sz="1600" dirty="0">
                <a:solidFill>
                  <a:schemeClr val="tx1"/>
                </a:solidFill>
              </a:rPr>
              <a:t>, ma </a:t>
            </a:r>
            <a:r>
              <a:rPr lang="it-IT" sz="1600" b="1" dirty="0">
                <a:solidFill>
                  <a:schemeClr val="tx1"/>
                </a:solidFill>
              </a:rPr>
              <a:t>anche misure immediate</a:t>
            </a:r>
            <a:r>
              <a:rPr lang="it-IT" sz="1600" dirty="0">
                <a:solidFill>
                  <a:schemeClr val="tx1"/>
                </a:solidFill>
              </a:rPr>
              <a:t> al fine di garantire la copertura del fabbisogno di certificazione di spesa. 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B9FE374-F4EE-477D-A172-E120729C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270810"/>
            <a:ext cx="11340000" cy="432000"/>
          </a:xfrm>
        </p:spPr>
        <p:txBody>
          <a:bodyPr/>
          <a:lstStyle/>
          <a:p>
            <a:r>
              <a:rPr lang="it-IT" sz="1500" dirty="0">
                <a:solidFill>
                  <a:schemeClr val="tx1"/>
                </a:solidFill>
              </a:rPr>
              <a:t>Domanda valutativa 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7DC4AD-DBC5-40DA-A8CE-8C775F71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369" y="683046"/>
            <a:ext cx="5472000" cy="360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METODOLOGIA</a:t>
            </a:r>
            <a:r>
              <a:rPr lang="it-IT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93A6-FD90-43D2-953D-92457C51D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098802"/>
            <a:ext cx="11328000" cy="1187198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/>
          <a:lstStyle/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Analisi desk</a:t>
            </a:r>
            <a:r>
              <a:rPr lang="it-IT" dirty="0">
                <a:solidFill>
                  <a:schemeClr val="tx1"/>
                </a:solidFill>
              </a:rPr>
              <a:t>, che hanno preso in considerazione dati provenienti da documentazione di programma e di monitoraggio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Questionario ai </a:t>
            </a:r>
            <a:r>
              <a:rPr lang="it-IT" b="1" dirty="0" err="1">
                <a:solidFill>
                  <a:schemeClr val="tx1"/>
                </a:solidFill>
              </a:rPr>
              <a:t>RdA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specifico sull’Action Plan.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C6716-2633-4BD0-B5EC-C6B09BD6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15</a:t>
            </a:fld>
            <a:endParaRPr lang="it-I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FC00EC-1811-40B5-931F-7D1383E9B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99" y="2491604"/>
            <a:ext cx="5516166" cy="35877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RISPOSTE 1/2</a:t>
            </a:r>
          </a:p>
        </p:txBody>
      </p:sp>
    </p:spTree>
    <p:extLst>
      <p:ext uri="{BB962C8B-B14F-4D97-AF65-F5344CB8AC3E}">
        <p14:creationId xmlns:p14="http://schemas.microsoft.com/office/powerpoint/2010/main" val="372417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7CC70E6-CBED-4EBD-9E15-D99EDD8FD0D3}"/>
              </a:ext>
            </a:extLst>
          </p:cNvPr>
          <p:cNvSpPr/>
          <p:nvPr/>
        </p:nvSpPr>
        <p:spPr>
          <a:xfrm>
            <a:off x="6064338" y="1107723"/>
            <a:ext cx="5472000" cy="34232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90095-6690-4CA6-9311-BC7121714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16</a:t>
            </a:fld>
            <a:endParaRPr lang="it-I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E4F632-12EE-4ECA-BF14-20CC734BB9FC}"/>
              </a:ext>
            </a:extLst>
          </p:cNvPr>
          <p:cNvSpPr/>
          <p:nvPr/>
        </p:nvSpPr>
        <p:spPr>
          <a:xfrm>
            <a:off x="372369" y="1107723"/>
            <a:ext cx="5472000" cy="34232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BAE6AD0-302B-48B6-AA9D-C3BA55E2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270810"/>
            <a:ext cx="11340000" cy="432000"/>
          </a:xfrm>
        </p:spPr>
        <p:txBody>
          <a:bodyPr/>
          <a:lstStyle/>
          <a:p>
            <a:r>
              <a:rPr lang="it-IT" sz="1500" dirty="0">
                <a:solidFill>
                  <a:schemeClr val="tx1"/>
                </a:solidFill>
              </a:rPr>
              <a:t>Domanda valutativa 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BC90F1-8277-4F1A-BE83-CB8ED6A45906}"/>
              </a:ext>
            </a:extLst>
          </p:cNvPr>
          <p:cNvSpPr txBox="1">
            <a:spLocks/>
          </p:cNvSpPr>
          <p:nvPr/>
        </p:nvSpPr>
        <p:spPr>
          <a:xfrm>
            <a:off x="372369" y="702810"/>
            <a:ext cx="5472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RISPOSTE 2/2</a:t>
            </a:r>
            <a:r>
              <a:rPr lang="it-IT" sz="2400" b="1" dirty="0"/>
              <a:t>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7DDEB-217D-48F8-84B3-712C031B8EAD}"/>
              </a:ext>
            </a:extLst>
          </p:cNvPr>
          <p:cNvSpPr/>
          <p:nvPr/>
        </p:nvSpPr>
        <p:spPr>
          <a:xfrm>
            <a:off x="457199" y="1170568"/>
            <a:ext cx="5387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La maggior parte dei </a:t>
            </a:r>
            <a:r>
              <a:rPr lang="it-IT" sz="1600" dirty="0" err="1"/>
              <a:t>RdA</a:t>
            </a:r>
            <a:r>
              <a:rPr lang="it-IT" sz="1600" dirty="0"/>
              <a:t> considera che sia </a:t>
            </a:r>
            <a:r>
              <a:rPr lang="it-IT" sz="1600" b="1" dirty="0"/>
              <a:t>uno strumento utile</a:t>
            </a:r>
            <a:r>
              <a:rPr lang="it-IT" sz="1600" dirty="0"/>
              <a:t>, ma quasi l’80% ha riscontrato qualche difficoltà: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38181F-994B-4C0D-B440-89CF0ACF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62" y="1755343"/>
            <a:ext cx="4734890" cy="25749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120611-E645-4CC3-A51D-4A4089C77FDC}"/>
              </a:ext>
            </a:extLst>
          </p:cNvPr>
          <p:cNvSpPr/>
          <p:nvPr/>
        </p:nvSpPr>
        <p:spPr>
          <a:xfrm>
            <a:off x="358200" y="4628625"/>
            <a:ext cx="11178138" cy="19585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AFC84-E8CF-4AE1-AECC-B268AE9A88C5}"/>
              </a:ext>
            </a:extLst>
          </p:cNvPr>
          <p:cNvSpPr txBox="1"/>
          <p:nvPr/>
        </p:nvSpPr>
        <p:spPr>
          <a:xfrm>
            <a:off x="6127661" y="1170567"/>
            <a:ext cx="5368708" cy="3159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it-IT" sz="1600" dirty="0"/>
              <a:t>Secondo i </a:t>
            </a:r>
            <a:r>
              <a:rPr lang="it-IT" sz="1600" dirty="0" err="1"/>
              <a:t>RdA</a:t>
            </a:r>
            <a:r>
              <a:rPr lang="it-IT" sz="1600" dirty="0"/>
              <a:t>, il </a:t>
            </a:r>
            <a:r>
              <a:rPr lang="it-IT" sz="1600" b="1" dirty="0"/>
              <a:t>progresso degli impegni </a:t>
            </a:r>
            <a:r>
              <a:rPr lang="it-IT" sz="1600" dirty="0"/>
              <a:t>è ritardato </a:t>
            </a:r>
            <a:r>
              <a:rPr lang="it-IT" sz="1600" dirty="0">
                <a:latin typeface="+mn-lt"/>
              </a:rPr>
              <a:t>da: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le </a:t>
            </a:r>
            <a:r>
              <a:rPr lang="it-IT" sz="1600" b="1" dirty="0"/>
              <a:t>difficoltà procedurali</a:t>
            </a:r>
            <a:r>
              <a:rPr lang="it-IT" sz="1600" dirty="0"/>
              <a:t> o derivanti del sistema normativo;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le </a:t>
            </a:r>
            <a:r>
              <a:rPr lang="it-IT" sz="1600" b="1" dirty="0"/>
              <a:t>capacità tecniche</a:t>
            </a:r>
            <a:r>
              <a:rPr lang="it-IT" sz="1600" dirty="0"/>
              <a:t> (di progettazione)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1600" b="1" dirty="0"/>
              <a:t>le capacità finanziarie</a:t>
            </a:r>
            <a:r>
              <a:rPr lang="it-IT" sz="1600" dirty="0"/>
              <a:t> (cofinanziamento) dei potenziali beneficiari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Il raggiungimento degli obiettivi di spesa è ostacolato da: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1600" b="1" dirty="0"/>
              <a:t>carenza di personale</a:t>
            </a:r>
            <a:r>
              <a:rPr lang="it-IT" sz="1600" dirty="0"/>
              <a:t>; 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1600" b="1" dirty="0"/>
              <a:t>procedure</a:t>
            </a:r>
            <a:r>
              <a:rPr lang="it-IT" sz="1600" dirty="0"/>
              <a:t> (es. per la rendicontazione);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1600" b="1" dirty="0"/>
              <a:t>sistema normativo </a:t>
            </a:r>
            <a:r>
              <a:rPr lang="it-IT" sz="1600" dirty="0"/>
              <a:t>(le autorizzazioni, i permessi ecc.); 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1600" b="1" dirty="0"/>
              <a:t>mancanza di circolari;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1600" b="1" dirty="0"/>
              <a:t>capacità amministrative dei potenziali beneficiari</a:t>
            </a:r>
            <a:endParaRPr lang="it-IT" dirty="0"/>
          </a:p>
          <a:p>
            <a:pPr algn="l"/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455F0D-04A9-4E18-B221-D4ECB08EA995}"/>
              </a:ext>
            </a:extLst>
          </p:cNvPr>
          <p:cNvSpPr/>
          <p:nvPr/>
        </p:nvSpPr>
        <p:spPr>
          <a:xfrm>
            <a:off x="457200" y="4649842"/>
            <a:ext cx="1103916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spc="-20" dirty="0">
                <a:ea typeface="Times New Roman" panose="02020603050405020304" pitchFamily="18" charset="0"/>
                <a:cs typeface="Arial" panose="020B0604020202020204" pitchFamily="34" charset="0"/>
              </a:rPr>
              <a:t>Tra le </a:t>
            </a:r>
            <a:r>
              <a:rPr lang="it-IT" sz="1600" b="1" spc="-20" dirty="0">
                <a:ea typeface="Times New Roman" panose="02020603050405020304" pitchFamily="18" charset="0"/>
                <a:cs typeface="Arial" panose="020B0604020202020204" pitchFamily="34" charset="0"/>
              </a:rPr>
              <a:t>misure di rafforzamento e semplificazione amministrativa </a:t>
            </a:r>
            <a:r>
              <a:rPr lang="it-IT" sz="1600" spc="-20" dirty="0">
                <a:ea typeface="Times New Roman" panose="02020603050405020304" pitchFamily="18" charset="0"/>
                <a:cs typeface="Arial" panose="020B0604020202020204" pitchFamily="34" charset="0"/>
              </a:rPr>
              <a:t>in grado di supportare in modo più efficace l’accelerazione della spesa, i </a:t>
            </a:r>
            <a:r>
              <a:rPr lang="it-IT" sz="1600" spc="-20" dirty="0" err="1">
                <a:ea typeface="Times New Roman" panose="02020603050405020304" pitchFamily="18" charset="0"/>
                <a:cs typeface="Arial" panose="020B0604020202020204" pitchFamily="34" charset="0"/>
              </a:rPr>
              <a:t>RdA</a:t>
            </a:r>
            <a:r>
              <a:rPr lang="it-IT" sz="1600" spc="-20" dirty="0">
                <a:ea typeface="Times New Roman" panose="02020603050405020304" pitchFamily="18" charset="0"/>
                <a:cs typeface="Arial" panose="020B0604020202020204" pitchFamily="34" charset="0"/>
              </a:rPr>
              <a:t> hanno posto maggior accento sulle seguenti: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"/>
            </a:pPr>
            <a:r>
              <a:rPr lang="it-IT" sz="1600" b="1" spc="-20" dirty="0">
                <a:ea typeface="Times New Roman" panose="02020603050405020304" pitchFamily="18" charset="0"/>
                <a:cs typeface="Arial" panose="020B0604020202020204" pitchFamily="34" charset="0"/>
              </a:rPr>
              <a:t>Semplificare / sistematizzare</a:t>
            </a:r>
            <a:r>
              <a:rPr lang="it-IT" sz="1600" spc="-20" dirty="0">
                <a:ea typeface="Times New Roman" panose="02020603050405020304" pitchFamily="18" charset="0"/>
                <a:cs typeface="Arial" panose="020B0604020202020204" pitchFamily="34" charset="0"/>
              </a:rPr>
              <a:t> le procedure di rendicontazione e certificazione della spesa (100% dei rispondenti);</a:t>
            </a:r>
          </a:p>
          <a:p>
            <a:pPr marL="342900" lvl="0" indent="-342900" algn="just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"/>
            </a:pPr>
            <a:r>
              <a:rPr lang="it-IT" sz="1600" b="1" spc="-20" dirty="0">
                <a:ea typeface="Times New Roman" panose="02020603050405020304" pitchFamily="18" charset="0"/>
                <a:cs typeface="Arial" panose="020B0604020202020204" pitchFamily="34" charset="0"/>
              </a:rPr>
              <a:t>Migliorare</a:t>
            </a:r>
            <a:r>
              <a:rPr lang="it-IT" sz="1600" spc="-20" dirty="0">
                <a:ea typeface="Times New Roman" panose="02020603050405020304" pitchFamily="18" charset="0"/>
                <a:cs typeface="Arial" panose="020B0604020202020204" pitchFamily="34" charset="0"/>
              </a:rPr>
              <a:t> il sistema informatico (circa 89% dei rispondenti);</a:t>
            </a:r>
          </a:p>
          <a:p>
            <a:pPr marL="342900" lvl="0" indent="-342900" algn="just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"/>
            </a:pPr>
            <a:r>
              <a:rPr lang="it-IT" sz="1600" b="1" spc="-20" dirty="0">
                <a:ea typeface="Times New Roman" panose="02020603050405020304" pitchFamily="18" charset="0"/>
                <a:cs typeface="Arial" panose="020B0604020202020204" pitchFamily="34" charset="0"/>
              </a:rPr>
              <a:t>Migliorare</a:t>
            </a:r>
            <a:r>
              <a:rPr lang="it-IT" sz="1600" spc="-20" dirty="0">
                <a:ea typeface="Times New Roman" panose="02020603050405020304" pitchFamily="18" charset="0"/>
                <a:cs typeface="Arial" panose="020B0604020202020204" pitchFamily="34" charset="0"/>
              </a:rPr>
              <a:t> la programmazione del bilancio regionale (ex. utilizzo delle economie, flessibilità, </a:t>
            </a:r>
            <a:r>
              <a:rPr lang="it-IT" sz="1600" spc="-20" dirty="0" err="1"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r>
              <a:rPr lang="it-IT" sz="1600" spc="-20" dirty="0">
                <a:ea typeface="Times New Roman" panose="02020603050405020304" pitchFamily="18" charset="0"/>
                <a:cs typeface="Arial" panose="020B0604020202020204" pitchFamily="34" charset="0"/>
              </a:rPr>
              <a:t>) nei limiti delle previsioni legislative sottese (78% dei rispondenti);</a:t>
            </a:r>
          </a:p>
          <a:p>
            <a:pPr marL="342900" lvl="0" indent="-342900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"/>
            </a:pPr>
            <a:r>
              <a:rPr lang="it-IT" sz="1600" b="1" spc="-20" dirty="0">
                <a:ea typeface="Times New Roman" panose="02020603050405020304" pitchFamily="18" charset="0"/>
                <a:cs typeface="Arial" panose="020B0604020202020204" pitchFamily="34" charset="0"/>
              </a:rPr>
              <a:t>Rafforzare</a:t>
            </a:r>
            <a:r>
              <a:rPr lang="it-IT" sz="1600" spc="-20" dirty="0">
                <a:ea typeface="Times New Roman" panose="02020603050405020304" pitchFamily="18" charset="0"/>
                <a:cs typeface="Arial" panose="020B0604020202020204" pitchFamily="34" charset="0"/>
              </a:rPr>
              <a:t> l’assistenza a OI e beneficiari (66% dei rispondenti).</a:t>
            </a:r>
          </a:p>
        </p:txBody>
      </p:sp>
    </p:spTree>
    <p:extLst>
      <p:ext uri="{BB962C8B-B14F-4D97-AF65-F5344CB8AC3E}">
        <p14:creationId xmlns:p14="http://schemas.microsoft.com/office/powerpoint/2010/main" val="80075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5916-DF49-4D8D-9320-8711CC9F0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17</a:t>
            </a:fld>
            <a:endParaRPr lang="it-I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FFFB0-A47A-4802-848A-5F863D0BE2B5}"/>
              </a:ext>
            </a:extLst>
          </p:cNvPr>
          <p:cNvSpPr/>
          <p:nvPr/>
        </p:nvSpPr>
        <p:spPr>
          <a:xfrm>
            <a:off x="546410" y="2531327"/>
            <a:ext cx="10949959" cy="25313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A7AAF-11CA-45C9-9F45-4EE95EE51069}"/>
              </a:ext>
            </a:extLst>
          </p:cNvPr>
          <p:cNvSpPr/>
          <p:nvPr/>
        </p:nvSpPr>
        <p:spPr>
          <a:xfrm>
            <a:off x="724829" y="2814732"/>
            <a:ext cx="10593119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it-IT" sz="2800" b="1" dirty="0"/>
              <a:t>DOMANDA VALUTATIVA 5 </a:t>
            </a:r>
            <a:r>
              <a:rPr lang="it-IT" sz="2800" dirty="0"/>
              <a:t>- Quali sono i primi impatti delle misure adottate nell’ambito del POR FESR Umbria 2014-2020 per contrastare gli effetti negativi legati alla crisi pandemica da Covid-19?</a:t>
            </a:r>
          </a:p>
        </p:txBody>
      </p:sp>
    </p:spTree>
    <p:extLst>
      <p:ext uri="{BB962C8B-B14F-4D97-AF65-F5344CB8AC3E}">
        <p14:creationId xmlns:p14="http://schemas.microsoft.com/office/powerpoint/2010/main" val="133841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7627DD-740B-4668-820F-E52E8F56DEFE}"/>
              </a:ext>
            </a:extLst>
          </p:cNvPr>
          <p:cNvSpPr txBox="1">
            <a:spLocks/>
          </p:cNvSpPr>
          <p:nvPr/>
        </p:nvSpPr>
        <p:spPr>
          <a:xfrm>
            <a:off x="263631" y="2892287"/>
            <a:ext cx="11507959" cy="3056996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000" tIns="108000" rIns="108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B9FE374-F4EE-477D-A172-E120729C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270810"/>
            <a:ext cx="11340000" cy="432000"/>
          </a:xfrm>
        </p:spPr>
        <p:txBody>
          <a:bodyPr/>
          <a:lstStyle/>
          <a:p>
            <a:r>
              <a:rPr lang="it-IT" sz="1500" dirty="0">
                <a:solidFill>
                  <a:schemeClr val="tx1"/>
                </a:solidFill>
              </a:rPr>
              <a:t>Domanda valutativa 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7DC4AD-DBC5-40DA-A8CE-8C775F71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369" y="683046"/>
            <a:ext cx="5472000" cy="360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METODOLOGIA</a:t>
            </a:r>
            <a:r>
              <a:rPr lang="it-IT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93A6-FD90-43D2-953D-92457C51D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99" y="1098802"/>
            <a:ext cx="11339999" cy="1097988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/>
          <a:lstStyle/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dirty="0"/>
              <a:t> </a:t>
            </a:r>
            <a:r>
              <a:rPr lang="it-IT" sz="1600" b="1" dirty="0"/>
              <a:t>Analisi desk</a:t>
            </a:r>
            <a:r>
              <a:rPr lang="it-IT" sz="1600" dirty="0"/>
              <a:t>, che hanno preso in considerazione dati provenienti da fonti secondarie pubbliche (es. ISTAT, banca d’Italia, ecc.);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sz="1600" b="1" dirty="0"/>
              <a:t>Interviste a testimoni privilegiati</a:t>
            </a:r>
            <a:r>
              <a:rPr lang="it-IT" sz="1600" dirty="0"/>
              <a:t>, in particolare ad alcuni Responsabili d’Azione (</a:t>
            </a:r>
            <a:r>
              <a:rPr lang="it-IT" sz="1600" dirty="0" err="1"/>
              <a:t>RdA</a:t>
            </a:r>
            <a:r>
              <a:rPr lang="it-IT" sz="1600" dirty="0"/>
              <a:t>), che hanno fornito un contributo prezioso nell’analizzare alcuni aspetti specifici quali le misure adottate dal POR FESR per contrastare gli effetti negativi legati alla pandemia.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C6716-2633-4BD0-B5EC-C6B09BD6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18</a:t>
            </a:fld>
            <a:endParaRPr lang="it-I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FC00EC-1811-40B5-931F-7D1383E9B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410" y="2484083"/>
            <a:ext cx="5472000" cy="35877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RISPOSTE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0FA74-D83D-47AD-847A-80B14E40EF0B}"/>
              </a:ext>
            </a:extLst>
          </p:cNvPr>
          <p:cNvSpPr txBox="1"/>
          <p:nvPr/>
        </p:nvSpPr>
        <p:spPr>
          <a:xfrm>
            <a:off x="1360715" y="6935469"/>
            <a:ext cx="138727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900">
                <a:hlinkClick r:id="rId2" tooltip="http://guidaaiprestiti.blogspot.com/2011/03/cose-il-patto-per-leuro.html"/>
              </a:rPr>
              <a:t>This Photo</a:t>
            </a:r>
            <a:r>
              <a:rPr lang="it-IT" sz="900"/>
              <a:t> by Unknown Author is licensed under </a:t>
            </a:r>
            <a:r>
              <a:rPr lang="it-IT" sz="900">
                <a:hlinkClick r:id="rId3" tooltip="https://creativecommons.org/licenses/by-nc-nd/3.0/"/>
              </a:rPr>
              <a:t>CC BY-NC-ND</a:t>
            </a:r>
            <a:endParaRPr lang="it-IT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B4549-D79F-47C1-9BAC-E585FA7296F7}"/>
              </a:ext>
            </a:extLst>
          </p:cNvPr>
          <p:cNvSpPr/>
          <p:nvPr/>
        </p:nvSpPr>
        <p:spPr>
          <a:xfrm>
            <a:off x="1260748" y="3044493"/>
            <a:ext cx="1045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La Regione Umbria ha </a:t>
            </a:r>
            <a:r>
              <a:rPr lang="it-IT" b="1" dirty="0"/>
              <a:t>garantito un notevole contributo in termini di risorse</a:t>
            </a:r>
            <a:r>
              <a:rPr lang="it-IT" dirty="0"/>
              <a:t>, sia attingendo a risorse finanziarie del POR FESR, sia a quelle del POR FSE.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18CC9404-D816-4399-ABA8-A2DA0966E525}"/>
              </a:ext>
            </a:extLst>
          </p:cNvPr>
          <p:cNvSpPr/>
          <p:nvPr/>
        </p:nvSpPr>
        <p:spPr>
          <a:xfrm>
            <a:off x="515095" y="3991288"/>
            <a:ext cx="696372" cy="512958"/>
          </a:xfrm>
          <a:prstGeom prst="mathMultiply">
            <a:avLst>
              <a:gd name="adj1" fmla="val 126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598B90-948D-4925-9EB8-D8C0F251C054}"/>
              </a:ext>
            </a:extLst>
          </p:cNvPr>
          <p:cNvSpPr/>
          <p:nvPr/>
        </p:nvSpPr>
        <p:spPr>
          <a:xfrm>
            <a:off x="1260747" y="3786102"/>
            <a:ext cx="10451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chemeClr val="tx2"/>
              </a:buClr>
            </a:pPr>
            <a:r>
              <a:rPr lang="it-IT" b="1" dirty="0"/>
              <a:t>La ricostruzione </a:t>
            </a:r>
            <a:r>
              <a:rPr lang="it-IT" dirty="0"/>
              <a:t>delle risorse effettivamente mobilitate in relazione all’emergenza sanitaria </a:t>
            </a:r>
            <a:r>
              <a:rPr lang="it-IT" b="1" dirty="0"/>
              <a:t>non è ancora possibile </a:t>
            </a:r>
            <a:r>
              <a:rPr lang="it-IT" dirty="0"/>
              <a:t>in quanto l’intervento regionale ha continuato a produrre interventi che proseguono anche nel corso del 2021.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2B75F0-3959-4C41-8E73-AAB2F1850451}"/>
              </a:ext>
            </a:extLst>
          </p:cNvPr>
          <p:cNvSpPr/>
          <p:nvPr/>
        </p:nvSpPr>
        <p:spPr>
          <a:xfrm>
            <a:off x="1260746" y="4748954"/>
            <a:ext cx="10451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chemeClr val="tx2"/>
              </a:buClr>
            </a:pPr>
            <a:r>
              <a:rPr lang="it-IT" b="1" dirty="0"/>
              <a:t>La domanda è stata molto alta</a:t>
            </a:r>
            <a:r>
              <a:rPr lang="it-IT" dirty="0"/>
              <a:t> – per quanto </a:t>
            </a:r>
            <a:r>
              <a:rPr lang="it-IT" b="1" dirty="0"/>
              <a:t>non sia ad oggi pienamente valutabile la partecipazione ai bandi attivati</a:t>
            </a:r>
            <a:r>
              <a:rPr lang="it-IT" dirty="0"/>
              <a:t> – ed ha richiesto per alcune azioni </a:t>
            </a:r>
            <a:r>
              <a:rPr lang="it-IT" b="1" dirty="0"/>
              <a:t>l’attivazione di risorse aggiuntive</a:t>
            </a:r>
            <a:r>
              <a:rPr lang="it-IT" dirty="0"/>
              <a:t>. </a:t>
            </a:r>
          </a:p>
          <a:p>
            <a:pPr algn="just">
              <a:lnSpc>
                <a:spcPct val="100000"/>
              </a:lnSpc>
              <a:buClr>
                <a:schemeClr val="tx2"/>
              </a:buClr>
            </a:pPr>
            <a:r>
              <a:rPr lang="it-IT" dirty="0"/>
              <a:t>Si tratta di un insieme di interventi che hanno richiesto un </a:t>
            </a:r>
            <a:r>
              <a:rPr lang="it-IT" b="1" dirty="0"/>
              <a:t>forte sforzo organizzativo</a:t>
            </a:r>
            <a:r>
              <a:rPr lang="it-IT" dirty="0"/>
              <a:t> per massimizzare l’efficacia di un’azione che nella tempestività trovava parte del suo obiettivo strategico.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52E027-C500-42B1-91A1-7E3E6848B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9632" y="3005102"/>
            <a:ext cx="753911" cy="7539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A36F39-2EAC-4ECB-954C-4796F996B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1407" y="4813571"/>
            <a:ext cx="546590" cy="5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80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088DFA-1E70-4EA3-9D27-7B10166F8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19</a:t>
            </a:fld>
            <a:endParaRPr lang="it-IT" dirty="0"/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BBFDE6FC-95FF-451A-9953-9D6F57DC0C32}"/>
              </a:ext>
            </a:extLst>
          </p:cNvPr>
          <p:cNvSpPr/>
          <p:nvPr/>
        </p:nvSpPr>
        <p:spPr>
          <a:xfrm>
            <a:off x="3532025" y="1588607"/>
            <a:ext cx="569505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Grazie per l’attenzione!</a:t>
            </a:r>
          </a:p>
          <a:p>
            <a:pPr algn="ctr"/>
            <a:endParaRPr lang="it-IT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it-IT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Virgilio Buscemi</a:t>
            </a:r>
          </a:p>
          <a:p>
            <a:pPr algn="ctr"/>
            <a:r>
              <a:rPr lang="it-IT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buscemi@lattanziokibs.com</a:t>
            </a:r>
          </a:p>
          <a:p>
            <a:pPr algn="ctr"/>
            <a:endParaRPr lang="it-IT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it-IT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Dario Quatrini</a:t>
            </a:r>
          </a:p>
          <a:p>
            <a:pPr algn="ctr"/>
            <a:r>
              <a:rPr lang="it-IT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quatrini@lattanziokibs.com</a:t>
            </a:r>
          </a:p>
        </p:txBody>
      </p:sp>
      <p:pic>
        <p:nvPicPr>
          <p:cNvPr id="6" name="Immagine" descr="Immagine">
            <a:extLst>
              <a:ext uri="{FF2B5EF4-FFF2-40B4-BE49-F238E27FC236}">
                <a16:creationId xmlns:a16="http://schemas.microsoft.com/office/drawing/2014/main" id="{4612796A-E1D6-4556-A05A-5E041B641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713" r="9742"/>
          <a:stretch/>
        </p:blipFill>
        <p:spPr>
          <a:xfrm>
            <a:off x="-31532" y="5418605"/>
            <a:ext cx="12218277" cy="1298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" descr="Immagine">
            <a:extLst>
              <a:ext uri="{FF2B5EF4-FFF2-40B4-BE49-F238E27FC236}">
                <a16:creationId xmlns:a16="http://schemas.microsoft.com/office/drawing/2014/main" id="{A159AA60-A840-472D-B353-0CE9E17EB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184" y="4697150"/>
            <a:ext cx="997523" cy="8602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843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r>
              <a:rPr lang="it-IT" sz="2600" dirty="0"/>
              <a:t>Valutazione POR FESR 2014-2020 </a:t>
            </a:r>
            <a:br>
              <a:rPr lang="it-IT" sz="2400" dirty="0"/>
            </a:br>
            <a:endParaRPr lang="it-IT" sz="2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it-IT" sz="2000" b="1" dirty="0"/>
              <a:t>Virgilio Buscemi</a:t>
            </a:r>
            <a:br>
              <a:rPr lang="it-IT" sz="2000" b="1" dirty="0"/>
            </a:br>
            <a:r>
              <a:rPr lang="it-IT" sz="2000" b="1" i="1" dirty="0"/>
              <a:t>Lattanzio KIBS Spa</a:t>
            </a:r>
            <a:endParaRPr lang="it-IT" dirty="0"/>
          </a:p>
        </p:txBody>
      </p:sp>
      <p:grpSp>
        <p:nvGrpSpPr>
          <p:cNvPr id="46" name="Gruppo 45" title="gruppo di triangoli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10078160" y="380195"/>
            <a:ext cx="1850209" cy="1915995"/>
            <a:chOff x="9862160" y="831132"/>
            <a:chExt cx="1850209" cy="1915995"/>
          </a:xfrm>
        </p:grpSpPr>
        <p:sp>
          <p:nvSpPr>
            <p:cNvPr id="16" name="Figura a mano libera: Forma 15" title="triangol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Figura a mano libera: Forma 16" title="triangol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8" name="Figura a mano libera: Forma 17" title="triangol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9" name="Figura a mano libera: Forma 18" title="triangol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0" name="Figura a mano libera: Forma 19" title="triangol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1" name="Figura a mano libera: Forma 20" title="triangol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2" name="Figura a mano libera: Forma 21" title="triangol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3" name="Figura a mano libera: Forma 22" title="triangol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4" name="Figura a mano libera: Forma 23" title="triangol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5" name="Figura a mano libera: Forma 24" title="triangol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6" name="Figura a mano libera: Forma 25" title="triangol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7" name="Figura a mano libera: Forma 26" title="triangol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8" name="Figura a mano libera: Forma 27" title="triangol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9" name="Figura a mano libera: Forma 28" title="triangol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19" y="1022742"/>
            <a:ext cx="3912362" cy="2033270"/>
          </a:xfrm>
          <a:prstGeom prst="rect">
            <a:avLst/>
          </a:prstGeom>
        </p:spPr>
      </p:pic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AA68CD3D-9F82-47C2-8BB3-387E978D4B1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9" r="47208" b="42969"/>
          <a:stretch/>
        </p:blipFill>
        <p:spPr>
          <a:xfrm>
            <a:off x="6583680" y="1899674"/>
            <a:ext cx="2950613" cy="1851384"/>
          </a:xfrm>
          <a:prstGeom prst="rect">
            <a:avLst/>
          </a:prstGeom>
        </p:spPr>
      </p:pic>
      <p:pic>
        <p:nvPicPr>
          <p:cNvPr id="31" name="Picture 30" descr="C:\Users\civitella\Downloads\logo_iris.png">
            <a:extLst>
              <a:ext uri="{FF2B5EF4-FFF2-40B4-BE49-F238E27FC236}">
                <a16:creationId xmlns:a16="http://schemas.microsoft.com/office/drawing/2014/main" id="{8CA331DC-A538-4C71-91B0-12DE8420082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 bwMode="auto">
          <a:xfrm>
            <a:off x="6841182" y="4403865"/>
            <a:ext cx="3663267" cy="1490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magine 62" descr="https://gallery.mailchimp.com/49ed782d43cfd2df949904253/images/c5bc4a0e-5151-469d-b953-169e19610743.png">
            <a:extLst>
              <a:ext uri="{FF2B5EF4-FFF2-40B4-BE49-F238E27FC236}">
                <a16:creationId xmlns:a16="http://schemas.microsoft.com/office/drawing/2014/main" id="{8DAD48FF-8BE8-48E2-859A-1D96043EDFA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68" y="3641036"/>
            <a:ext cx="2648135" cy="1286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" y="75810"/>
            <a:ext cx="6012000" cy="863601"/>
          </a:xfrm>
        </p:spPr>
        <p:txBody>
          <a:bodyPr rtlCol="0"/>
          <a:lstStyle/>
          <a:p>
            <a:pPr rtl="0"/>
            <a:r>
              <a:rPr lang="it-IT" sz="2200" dirty="0"/>
              <a:t>OUTPUT DEL SERVIZIO DI VALUTAZIONE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3</a:t>
            </a:fld>
            <a:endParaRPr lang="it-IT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525308"/>
            <a:ext cx="2473772" cy="344429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A9D756-72E4-41A3-9315-67A0779E5592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215976822"/>
              </p:ext>
            </p:extLst>
          </p:nvPr>
        </p:nvGraphicFramePr>
        <p:xfrm>
          <a:off x="365126" y="1349298"/>
          <a:ext cx="10618825" cy="528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rrow: Left 2">
            <a:extLst>
              <a:ext uri="{FF2B5EF4-FFF2-40B4-BE49-F238E27FC236}">
                <a16:creationId xmlns:a16="http://schemas.microsoft.com/office/drawing/2014/main" id="{C50DD492-F00F-4388-B34A-A9709536E41A}"/>
              </a:ext>
            </a:extLst>
          </p:cNvPr>
          <p:cNvSpPr/>
          <p:nvPr/>
        </p:nvSpPr>
        <p:spPr>
          <a:xfrm>
            <a:off x="8022375" y="3537455"/>
            <a:ext cx="471738" cy="26763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886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A0038-3095-437C-8C36-2AB6DE89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Obiettivo e contenuti della Valutazione in itinere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5B754-D58A-408C-B913-764227100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72806-1C73-47C6-9B43-B14CB9BDD05A}"/>
              </a:ext>
            </a:extLst>
          </p:cNvPr>
          <p:cNvSpPr txBox="1">
            <a:spLocks/>
          </p:cNvSpPr>
          <p:nvPr/>
        </p:nvSpPr>
        <p:spPr>
          <a:xfrm>
            <a:off x="559505" y="2029520"/>
            <a:ext cx="10524807" cy="36129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solidFill>
                  <a:schemeClr val="tx1"/>
                </a:solidFill>
              </a:rPr>
              <a:t>Il Rapporto di valutazione in itinere fornisce </a:t>
            </a:r>
            <a:r>
              <a:rPr lang="it-IT" sz="1600" b="1" dirty="0">
                <a:solidFill>
                  <a:schemeClr val="tx1"/>
                </a:solidFill>
              </a:rPr>
              <a:t>il quadro del percorso e della performance attuativa del Programma </a:t>
            </a:r>
            <a:r>
              <a:rPr lang="it-IT" sz="1600" dirty="0">
                <a:solidFill>
                  <a:schemeClr val="tx1"/>
                </a:solidFill>
              </a:rPr>
              <a:t>e permette una </a:t>
            </a:r>
            <a:r>
              <a:rPr lang="it-IT" sz="1600" b="1" dirty="0">
                <a:solidFill>
                  <a:schemeClr val="tx1"/>
                </a:solidFill>
              </a:rPr>
              <a:t>prima quantificazione dei risultati e dei primi impatti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67C7790-DADB-487D-A5DE-12A3F7F1834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32000" y="1212800"/>
            <a:ext cx="94368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Servizio di Valutazione relativo a programmi e azioni</a:t>
            </a:r>
            <a:r>
              <a:rPr lang="it-IT" altLang="it-IT" sz="2000" dirty="0"/>
              <a:t>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cofinanziati dal Fondo Europeo di Sviluppo Regionale</a:t>
            </a:r>
            <a:r>
              <a:rPr lang="it-IT" altLang="it-IT" sz="2000" dirty="0"/>
              <a:t>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(POR FESR 2007-2013 e 2014-2020 Regione Umbria)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DE544E-22D9-42D9-86C9-CCE11DFDB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992459"/>
              </p:ext>
            </p:extLst>
          </p:nvPr>
        </p:nvGraphicFramePr>
        <p:xfrm>
          <a:off x="581191" y="2631689"/>
          <a:ext cx="11051304" cy="328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0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E3606-C6EB-4F44-BBBB-D0B746281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26634"/>
            <a:ext cx="11198722" cy="5199366"/>
          </a:xfrm>
        </p:spPr>
        <p:txBody>
          <a:bodyPr/>
          <a:lstStyle/>
          <a:p>
            <a:pPr lvl="0" algn="just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DOMANDA VALUTATIVA 1 - </a:t>
            </a:r>
            <a:r>
              <a:rPr lang="it-IT" dirty="0">
                <a:solidFill>
                  <a:schemeClr val="tx1"/>
                </a:solidFill>
              </a:rPr>
              <a:t>Gli interventi sono stati indirizzati al soddisfacimento dei fabbisogni più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>
                <a:solidFill>
                  <a:schemeClr val="tx1"/>
                </a:solidFill>
              </a:rPr>
              <a:t>      importanti? In che misura i target e gli obiettivi sono stati raggiunti? Qual è il contributo del Programma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it-IT" dirty="0">
                <a:solidFill>
                  <a:schemeClr val="tx1"/>
                </a:solidFill>
              </a:rPr>
              <a:t>      al raggiungimento degli obiettivi di Europa 2020?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dirty="0">
              <a:solidFill>
                <a:schemeClr val="tx1"/>
              </a:solidFill>
            </a:endParaRP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DOMANDA VALUTATIVA 2 </a:t>
            </a:r>
            <a:r>
              <a:rPr lang="it-IT" dirty="0">
                <a:solidFill>
                  <a:schemeClr val="tx1"/>
                </a:solidFill>
              </a:rPr>
              <a:t>- In che misura gli interventi finanziati hanno contribuito al cambiamento desiderato sul territorio regionale? In particolare, quali sono i primi impatti riscontrabili sul mondo imprenditoriale?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it-IT" dirty="0">
              <a:solidFill>
                <a:schemeClr val="tx1"/>
              </a:solidFill>
            </a:endParaRP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DOMANDA VALUTATIVA 3 </a:t>
            </a:r>
            <a:r>
              <a:rPr lang="it-IT" dirty="0">
                <a:solidFill>
                  <a:schemeClr val="tx1"/>
                </a:solidFill>
              </a:rPr>
              <a:t>- Quali possono essere le Azioni dell’attuale POR FESR Umbria 2014-2020 da riproporre nella programmazione 2021-2027, soprattutto in funzione dei nuovi orientamenti comunitari?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dirty="0">
              <a:solidFill>
                <a:schemeClr val="tx1"/>
              </a:solidFill>
            </a:endParaRP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DOMANDA VALUTATIVA 4 </a:t>
            </a:r>
            <a:r>
              <a:rPr lang="it-IT" dirty="0">
                <a:solidFill>
                  <a:schemeClr val="tx1"/>
                </a:solidFill>
              </a:rPr>
              <a:t>- Quali effetti ha prodotto sulle procedure di attuazione l’adozione dello strumento dell’Action Plan, in particolar modo sull’accelerazione della spesa? È uno strumento che potrebbe essere riproposto o migliorato in futuro?</a:t>
            </a:r>
          </a:p>
          <a:p>
            <a:pPr marL="0" indent="0" algn="just">
              <a:buNone/>
            </a:pPr>
            <a:endParaRPr lang="it-IT" dirty="0">
              <a:solidFill>
                <a:schemeClr val="tx1"/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DOMANDA VALUTATIVA 5 </a:t>
            </a:r>
            <a:r>
              <a:rPr lang="it-IT" dirty="0">
                <a:solidFill>
                  <a:schemeClr val="tx1"/>
                </a:solidFill>
              </a:rPr>
              <a:t>- Quali sono i primi impatti delle misure adottate nell’ambito del POR FESR Umbria 2014-2020 per contrastare gli effetti negativi legati alla crisi pandemica da Covid-19?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5E54A2-28C3-425B-B23E-F6D58DE9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Domande di valutazione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EED8A-CB0C-45CA-BEA2-8FF32F8D5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34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5916-DF49-4D8D-9320-8711CC9F0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FFFB0-A47A-4802-848A-5F863D0BE2B5}"/>
              </a:ext>
            </a:extLst>
          </p:cNvPr>
          <p:cNvSpPr/>
          <p:nvPr/>
        </p:nvSpPr>
        <p:spPr>
          <a:xfrm>
            <a:off x="546410" y="2419811"/>
            <a:ext cx="10949959" cy="26428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A7AAF-11CA-45C9-9F45-4EE95EE51069}"/>
              </a:ext>
            </a:extLst>
          </p:cNvPr>
          <p:cNvSpPr/>
          <p:nvPr/>
        </p:nvSpPr>
        <p:spPr>
          <a:xfrm>
            <a:off x="724829" y="2451807"/>
            <a:ext cx="1059311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sz="2800" b="1" dirty="0"/>
              <a:t>DOMANDA VALUTATIVA 1 - </a:t>
            </a:r>
            <a:r>
              <a:rPr lang="it-IT" sz="2800" dirty="0"/>
              <a:t>Gli interventi sono stati indirizzati al soddisfacimento dei fabbisogni più importanti? In che misura i target e gli obiettivi sono stati raggiunti? Qual è il contributo del Programma al raggiungimento degli obiettivi di Europa 2020?</a:t>
            </a:r>
          </a:p>
        </p:txBody>
      </p:sp>
    </p:spTree>
    <p:extLst>
      <p:ext uri="{BB962C8B-B14F-4D97-AF65-F5344CB8AC3E}">
        <p14:creationId xmlns:p14="http://schemas.microsoft.com/office/powerpoint/2010/main" val="56018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93A6-FD90-43D2-953D-92457C51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876745"/>
            <a:ext cx="5472000" cy="360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METODOLOGIA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AA84E-2097-4B80-BAA6-3D5E802FD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99" y="1576295"/>
            <a:ext cx="11064369" cy="4615705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/>
                </a:solidFill>
              </a:rPr>
              <a:t>Analisi desk</a:t>
            </a:r>
            <a:r>
              <a:rPr lang="it-IT" dirty="0">
                <a:solidFill>
                  <a:schemeClr val="tx1"/>
                </a:solidFill>
              </a:rPr>
              <a:t>, che hanno preso in considerazione dati provenienti da fonti secondarie pubbliche (es. ISTAT, banca d’Italia, ecc.), al fine di realizzare:</a:t>
            </a:r>
          </a:p>
          <a:p>
            <a:pPr lvl="1" algn="just">
              <a:lnSpc>
                <a:spcPct val="150000"/>
              </a:lnSpc>
              <a:buClr>
                <a:schemeClr val="tx2"/>
              </a:buClr>
            </a:pPr>
            <a:r>
              <a:rPr lang="it-IT" sz="1800" dirty="0">
                <a:solidFill>
                  <a:schemeClr val="tx1"/>
                </a:solidFill>
              </a:rPr>
              <a:t>l’analisi di </a:t>
            </a:r>
            <a:r>
              <a:rPr lang="it-IT" sz="1800" b="1" dirty="0">
                <a:solidFill>
                  <a:schemeClr val="tx1"/>
                </a:solidFill>
              </a:rPr>
              <a:t>contesto </a:t>
            </a:r>
            <a:endParaRPr lang="it-IT" sz="1800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2"/>
              </a:buClr>
            </a:pPr>
            <a:r>
              <a:rPr lang="it-IT" sz="1800" dirty="0">
                <a:solidFill>
                  <a:schemeClr val="tx1"/>
                </a:solidFill>
              </a:rPr>
              <a:t>l’analisi di </a:t>
            </a:r>
            <a:r>
              <a:rPr lang="it-IT" sz="1800" b="1" dirty="0">
                <a:solidFill>
                  <a:schemeClr val="tx1"/>
                </a:solidFill>
              </a:rPr>
              <a:t>coerenza</a:t>
            </a:r>
            <a:r>
              <a:rPr lang="it-IT" sz="1800" dirty="0">
                <a:solidFill>
                  <a:schemeClr val="tx1"/>
                </a:solidFill>
              </a:rPr>
              <a:t> tra gli interventi del POR FESR e le carenze strutturali del territorio </a:t>
            </a:r>
          </a:p>
          <a:p>
            <a:pPr lvl="1" algn="just">
              <a:lnSpc>
                <a:spcPct val="150000"/>
              </a:lnSpc>
              <a:buClr>
                <a:schemeClr val="tx2"/>
              </a:buClr>
            </a:pPr>
            <a:r>
              <a:rPr lang="it-IT" sz="1800" dirty="0">
                <a:solidFill>
                  <a:schemeClr val="tx1"/>
                </a:solidFill>
              </a:rPr>
              <a:t>l’analisi del </a:t>
            </a:r>
            <a:r>
              <a:rPr lang="it-IT" sz="1800" b="1" dirty="0">
                <a:solidFill>
                  <a:schemeClr val="tx1"/>
                </a:solidFill>
              </a:rPr>
              <a:t>sistema di monitoraggio </a:t>
            </a:r>
            <a:r>
              <a:rPr lang="it-IT" sz="1800" dirty="0">
                <a:solidFill>
                  <a:schemeClr val="tx1"/>
                </a:solidFill>
              </a:rPr>
              <a:t>regionale SMG per osservare lo stato di avanzamento del programma e gli indicatori connessi dal punto di vista finanziario, fisico e procedurale.</a:t>
            </a:r>
          </a:p>
          <a:p>
            <a:pPr marL="0" indent="0">
              <a:buClr>
                <a:schemeClr val="tx2"/>
              </a:buClr>
              <a:buNone/>
            </a:pP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C6716-2633-4BD0-B5EC-C6B09BD6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B9FE374-F4EE-477D-A172-E120729C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0810"/>
            <a:ext cx="11340000" cy="266385"/>
          </a:xfrm>
        </p:spPr>
        <p:txBody>
          <a:bodyPr/>
          <a:lstStyle/>
          <a:p>
            <a:r>
              <a:rPr lang="it-IT" sz="1500" dirty="0">
                <a:solidFill>
                  <a:schemeClr val="tx1"/>
                </a:solidFill>
              </a:rPr>
              <a:t>Domanda valutativa 1</a:t>
            </a:r>
          </a:p>
        </p:txBody>
      </p:sp>
    </p:spTree>
    <p:extLst>
      <p:ext uri="{BB962C8B-B14F-4D97-AF65-F5344CB8AC3E}">
        <p14:creationId xmlns:p14="http://schemas.microsoft.com/office/powerpoint/2010/main" val="364195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CE557712-718C-4CE7-A49C-FCADA359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194556"/>
            <a:ext cx="11340000" cy="432000"/>
          </a:xfrm>
        </p:spPr>
        <p:txBody>
          <a:bodyPr/>
          <a:lstStyle/>
          <a:p>
            <a:r>
              <a:rPr lang="it-IT" sz="1500" dirty="0">
                <a:solidFill>
                  <a:schemeClr val="tx1"/>
                </a:solidFill>
              </a:rPr>
              <a:t>Domanda valutativa 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5E1553-7B7D-4425-9CBD-1883C827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50" y="1026000"/>
            <a:ext cx="11496369" cy="2104155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/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sz="1600" dirty="0">
                <a:solidFill>
                  <a:schemeClr val="tx1"/>
                </a:solidFill>
              </a:rPr>
              <a:t>Criticità strutturali emerse dall’</a:t>
            </a:r>
            <a:r>
              <a:rPr lang="it-IT" sz="1600" b="1" dirty="0">
                <a:solidFill>
                  <a:schemeClr val="tx1"/>
                </a:solidFill>
              </a:rPr>
              <a:t>analisi di contesto:</a:t>
            </a:r>
          </a:p>
          <a:p>
            <a:pPr algn="just">
              <a:lnSpc>
                <a:spcPct val="100000"/>
              </a:lnSpc>
            </a:pPr>
            <a:r>
              <a:rPr lang="it-IT" sz="1600" b="1" dirty="0">
                <a:solidFill>
                  <a:schemeClr val="tx1"/>
                </a:solidFill>
              </a:rPr>
              <a:t>tasso di crescita delle imprese </a:t>
            </a:r>
            <a:r>
              <a:rPr lang="it-IT" sz="1600" dirty="0">
                <a:solidFill>
                  <a:schemeClr val="tx1"/>
                </a:solidFill>
              </a:rPr>
              <a:t>(saldo tra iscrizioni e cessazioni) inferiore alla media nazionale e del Centro Italia</a:t>
            </a:r>
          </a:p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chemeClr val="tx1"/>
                </a:solidFill>
              </a:rPr>
              <a:t>un basso </a:t>
            </a:r>
            <a:r>
              <a:rPr lang="it-IT" sz="1600" b="1" dirty="0">
                <a:solidFill>
                  <a:schemeClr val="tx1"/>
                </a:solidFill>
              </a:rPr>
              <a:t>indice di efficienza energetica </a:t>
            </a:r>
          </a:p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chemeClr val="tx1"/>
                </a:solidFill>
              </a:rPr>
              <a:t>un </a:t>
            </a:r>
            <a:r>
              <a:rPr lang="it-IT" sz="1600" b="1" dirty="0">
                <a:solidFill>
                  <a:schemeClr val="tx1"/>
                </a:solidFill>
              </a:rPr>
              <a:t>livello di spesa privata in R&amp;S </a:t>
            </a:r>
            <a:r>
              <a:rPr lang="it-IT" sz="1600" dirty="0">
                <a:solidFill>
                  <a:schemeClr val="tx1"/>
                </a:solidFill>
              </a:rPr>
              <a:t>inferiore alla media nazionale e del Centro Italia</a:t>
            </a:r>
            <a:endParaRPr lang="it-IT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600" dirty="0">
                <a:solidFill>
                  <a:schemeClr val="tx1"/>
                </a:solidFill>
              </a:rPr>
              <a:t>Dall’</a:t>
            </a:r>
            <a:r>
              <a:rPr lang="it-IT" sz="1600" b="1" dirty="0">
                <a:solidFill>
                  <a:schemeClr val="tx1"/>
                </a:solidFill>
              </a:rPr>
              <a:t>analisi di coerenza </a:t>
            </a:r>
            <a:r>
              <a:rPr lang="it-IT" sz="1600" dirty="0">
                <a:solidFill>
                  <a:schemeClr val="tx1"/>
                </a:solidFill>
              </a:rPr>
              <a:t>emerge una </a:t>
            </a:r>
            <a:r>
              <a:rPr lang="it-IT" sz="1600" b="1" dirty="0">
                <a:solidFill>
                  <a:schemeClr val="tx1"/>
                </a:solidFill>
              </a:rPr>
              <a:t>corrispondenza sostanziale tra carenze strutturali del sistema e ambiti di intervento </a:t>
            </a:r>
            <a:r>
              <a:rPr lang="it-IT" sz="1600" dirty="0">
                <a:solidFill>
                  <a:schemeClr val="tx1"/>
                </a:solidFill>
              </a:rPr>
              <a:t>prioritari del POR FESR 2014-2020.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23F52-8F7B-4EE6-948B-9DA09EF60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2583C59-07DD-49C5-AB4D-FAE2ACD8E2EB}"/>
              </a:ext>
            </a:extLst>
          </p:cNvPr>
          <p:cNvSpPr txBox="1">
            <a:spLocks/>
          </p:cNvSpPr>
          <p:nvPr/>
        </p:nvSpPr>
        <p:spPr>
          <a:xfrm>
            <a:off x="432000" y="666000"/>
            <a:ext cx="5472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RISPOSTE</a:t>
            </a:r>
            <a:r>
              <a:rPr lang="it-IT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A7F6762-370C-436F-AE52-32D5742C0533}"/>
              </a:ext>
            </a:extLst>
          </p:cNvPr>
          <p:cNvSpPr txBox="1">
            <a:spLocks/>
          </p:cNvSpPr>
          <p:nvPr/>
        </p:nvSpPr>
        <p:spPr>
          <a:xfrm>
            <a:off x="432000" y="1465015"/>
            <a:ext cx="5472000" cy="472698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0FA4CFA-2092-499B-B49D-C5EBE0BCDE76}"/>
              </a:ext>
            </a:extLst>
          </p:cNvPr>
          <p:cNvSpPr txBox="1">
            <a:spLocks/>
          </p:cNvSpPr>
          <p:nvPr/>
        </p:nvSpPr>
        <p:spPr>
          <a:xfrm>
            <a:off x="6300000" y="1181105"/>
            <a:ext cx="5472000" cy="472698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Font typeface="Arial" panose="020B0604020202020204" pitchFamily="34" charset="0"/>
              <a:buNone/>
            </a:pPr>
            <a:endParaRPr lang="it-IT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4CF0506-20C2-4FF8-983C-E1E1FDF90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719583"/>
              </p:ext>
            </p:extLst>
          </p:nvPr>
        </p:nvGraphicFramePr>
        <p:xfrm>
          <a:off x="1092819" y="3285260"/>
          <a:ext cx="10247181" cy="356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45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5916-DF49-4D8D-9320-8711CC9F0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FFFB0-A47A-4802-848A-5F863D0BE2B5}"/>
              </a:ext>
            </a:extLst>
          </p:cNvPr>
          <p:cNvSpPr/>
          <p:nvPr/>
        </p:nvSpPr>
        <p:spPr>
          <a:xfrm>
            <a:off x="546410" y="2419811"/>
            <a:ext cx="10949959" cy="26428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A7AAF-11CA-45C9-9F45-4EE95EE51069}"/>
              </a:ext>
            </a:extLst>
          </p:cNvPr>
          <p:cNvSpPr/>
          <p:nvPr/>
        </p:nvSpPr>
        <p:spPr>
          <a:xfrm>
            <a:off x="724829" y="2419811"/>
            <a:ext cx="1059311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it-IT" sz="2800" b="1" dirty="0"/>
              <a:t>DOMANDA VALUTATIVA 2 </a:t>
            </a:r>
            <a:r>
              <a:rPr lang="it-IT" sz="2800" dirty="0"/>
              <a:t>- In che misura gli interventi finanziati hanno contribuito al cambiamento desiderato sul territorio regionale? In particolare, quali sono i primi impatti riscontrabili sul mondo imprenditoriale?</a:t>
            </a:r>
          </a:p>
        </p:txBody>
      </p:sp>
    </p:spTree>
    <p:extLst>
      <p:ext uri="{BB962C8B-B14F-4D97-AF65-F5344CB8AC3E}">
        <p14:creationId xmlns:p14="http://schemas.microsoft.com/office/powerpoint/2010/main" val="2888224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141_TF16411174.potx" id="{6DC9D0BF-E5AF-45BB-A689-33D287F35DE8}" vid="{7F4869E0-9160-4256-825B-6A89661A4CE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</Template>
  <TotalTime>0</TotalTime>
  <Words>1880</Words>
  <Application>Microsoft Office PowerPoint</Application>
  <PresentationFormat>Widescreen</PresentationFormat>
  <Paragraphs>171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Abadi MT Condensed Light</vt:lpstr>
      <vt:lpstr>Arial</vt:lpstr>
      <vt:lpstr>Calibri</vt:lpstr>
      <vt:lpstr>Calibri Light</vt:lpstr>
      <vt:lpstr>Impact</vt:lpstr>
      <vt:lpstr>Rockwell</vt:lpstr>
      <vt:lpstr>Times New Roman</vt:lpstr>
      <vt:lpstr>Wingdings</vt:lpstr>
      <vt:lpstr>Tema di Office</vt:lpstr>
      <vt:lpstr>Comitato di Sorveglianza POR FESR FSE 2014-2020</vt:lpstr>
      <vt:lpstr>Valutazione POR FESR 2014-2020  </vt:lpstr>
      <vt:lpstr>OUTPUT DEL SERVIZIO DI VALUTAZIONE</vt:lpstr>
      <vt:lpstr>Obiettivo e contenuti della Valutazione in itinere</vt:lpstr>
      <vt:lpstr>Domande di valutazione</vt:lpstr>
      <vt:lpstr>PowerPoint Presentation</vt:lpstr>
      <vt:lpstr>Domanda valutativa 1</vt:lpstr>
      <vt:lpstr>Domanda valutativa 1</vt:lpstr>
      <vt:lpstr>PowerPoint Presentation</vt:lpstr>
      <vt:lpstr>Domanda valutativa 2</vt:lpstr>
      <vt:lpstr>Domanda valutativa 2</vt:lpstr>
      <vt:lpstr>PowerPoint Presentation</vt:lpstr>
      <vt:lpstr>Domanda valutativa 3</vt:lpstr>
      <vt:lpstr>PowerPoint Presentation</vt:lpstr>
      <vt:lpstr>Domanda valutativa 4</vt:lpstr>
      <vt:lpstr>Domanda valutativa 4</vt:lpstr>
      <vt:lpstr>PowerPoint Presentation</vt:lpstr>
      <vt:lpstr>Domanda valutativa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2021-10-05T07:30:28Z</dcterms:created>
  <dcterms:modified xsi:type="dcterms:W3CDTF">2021-11-02T11:29:18Z</dcterms:modified>
</cp:coreProperties>
</file>