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1" r:id="rId3"/>
    <p:sldId id="296" r:id="rId4"/>
    <p:sldId id="295" r:id="rId5"/>
    <p:sldId id="307" r:id="rId6"/>
    <p:sldId id="298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297" r:id="rId15"/>
    <p:sldId id="317" r:id="rId16"/>
    <p:sldId id="320" r:id="rId17"/>
    <p:sldId id="315" r:id="rId18"/>
    <p:sldId id="321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e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187" autoAdjust="0"/>
  </p:normalViewPr>
  <p:slideViewPr>
    <p:cSldViewPr snapToGrid="0">
      <p:cViewPr varScale="1">
        <p:scale>
          <a:sx n="110" d="100"/>
          <a:sy n="110" d="100"/>
        </p:scale>
        <p:origin x="342" y="102"/>
      </p:cViewPr>
      <p:guideLst/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5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Cartel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tambone\Desktop\Umbria\Monitoraggio\Certificazione_C4_C5_C6_C7%20finale%20invio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tambone\Desktop\Umbria\Monitoraggio\Certificazione_C4_C5_C6_C7%20finale%20invio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tambone\Desktop\Umbria\Monitoraggio\Certificazione_C4_C5_C6_C7%20finale%20invio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Numerosità dei progetti per asse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costi ammessi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4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4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4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E76-4339-BBA7-04E214FC86C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6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6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6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E76-4339-BBA7-04E214FC86C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E76-4339-BBA7-04E214FC86C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tint val="9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9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9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E76-4339-BBA7-04E214FC86C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6">
                      <a:shade val="9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9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9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0E76-4339-BBA7-04E214FC86C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0E76-4339-BBA7-04E214FC86C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shade val="61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61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61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0E76-4339-BBA7-04E214FC86C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6">
                      <a:shade val="4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4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4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0E76-4339-BBA7-04E214FC86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Foglio1!$A$2:$A$9</c:f>
              <c:strCache>
                <c:ptCount val="8"/>
                <c:pt idx="0">
                  <c:v>Asse I</c:v>
                </c:pt>
                <c:pt idx="1">
                  <c:v>Asse II</c:v>
                </c:pt>
                <c:pt idx="2">
                  <c:v>Asse III</c:v>
                </c:pt>
                <c:pt idx="3">
                  <c:v>Asse IV</c:v>
                </c:pt>
                <c:pt idx="4">
                  <c:v>Asse V</c:v>
                </c:pt>
                <c:pt idx="5">
                  <c:v>Asse VI</c:v>
                </c:pt>
                <c:pt idx="6">
                  <c:v>Asse VII</c:v>
                </c:pt>
                <c:pt idx="7">
                  <c:v>AsseVIII</c:v>
                </c:pt>
              </c:strCache>
            </c:strRef>
          </c:cat>
          <c:val>
            <c:numRef>
              <c:f>Foglio1!$B$2:$B$9</c:f>
              <c:numCache>
                <c:formatCode>0</c:formatCode>
                <c:ptCount val="8"/>
                <c:pt idx="0">
                  <c:v>393</c:v>
                </c:pt>
                <c:pt idx="1">
                  <c:v>51</c:v>
                </c:pt>
                <c:pt idx="2">
                  <c:v>1643</c:v>
                </c:pt>
                <c:pt idx="3">
                  <c:v>317</c:v>
                </c:pt>
                <c:pt idx="4">
                  <c:v>86</c:v>
                </c:pt>
                <c:pt idx="5">
                  <c:v>52</c:v>
                </c:pt>
                <c:pt idx="6">
                  <c:v>91</c:v>
                </c:pt>
                <c:pt idx="7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E76-4339-BBA7-04E214FC86C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Avanzamento</a:t>
            </a:r>
            <a:r>
              <a:rPr lang="it-IT" b="1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della </a:t>
            </a:r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certificazione per Asse e periodo contabile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'CertificazioneInCorso (4)'!$B$28</c:f>
              <c:strCache>
                <c:ptCount val="1"/>
                <c:pt idx="0">
                  <c:v>Asse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'CertificazioneInCorso (4)'!$A$83:$A$86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'CertificazioneInCorso (4)'!$B$83:$B$86</c:f>
              <c:numCache>
                <c:formatCode>0.00%</c:formatCode>
                <c:ptCount val="4"/>
                <c:pt idx="0">
                  <c:v>0.10566966366603951</c:v>
                </c:pt>
                <c:pt idx="1">
                  <c:v>0.23800866898229847</c:v>
                </c:pt>
                <c:pt idx="2">
                  <c:v>0.28175944574280315</c:v>
                </c:pt>
                <c:pt idx="3">
                  <c:v>0.60905833978397872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1B-4735-A843-99213BA382FB}"/>
            </c:ext>
          </c:extLst>
        </c:ser>
        <c:ser>
          <c:idx val="1"/>
          <c:order val="1"/>
          <c:tx>
            <c:strRef>
              <c:f>'CertificazioneInCorso (4)'!$C$28</c:f>
              <c:strCache>
                <c:ptCount val="1"/>
                <c:pt idx="0">
                  <c:v>Asse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'CertificazioneInCorso (4)'!$A$83:$A$86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'CertificazioneInCorso (4)'!$C$83:$C$86</c:f>
              <c:numCache>
                <c:formatCode>0.00%</c:formatCode>
                <c:ptCount val="4"/>
                <c:pt idx="0">
                  <c:v>8.0183577201574374E-4</c:v>
                </c:pt>
                <c:pt idx="1">
                  <c:v>0.17119600596901322</c:v>
                </c:pt>
                <c:pt idx="2">
                  <c:v>0.34835039346913838</c:v>
                </c:pt>
                <c:pt idx="3">
                  <c:v>0.38504663072489459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1B-4735-A843-99213BA382FB}"/>
            </c:ext>
          </c:extLst>
        </c:ser>
        <c:ser>
          <c:idx val="2"/>
          <c:order val="2"/>
          <c:tx>
            <c:strRef>
              <c:f>'CertificazioneInCorso (4)'!$D$28</c:f>
              <c:strCache>
                <c:ptCount val="1"/>
                <c:pt idx="0">
                  <c:v>Asse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'CertificazioneInCorso (4)'!$A$83:$A$86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'CertificazioneInCorso (4)'!$D$83:$D$86</c:f>
              <c:numCache>
                <c:formatCode>0.00%</c:formatCode>
                <c:ptCount val="4"/>
                <c:pt idx="0">
                  <c:v>8.3598400750940535E-2</c:v>
                </c:pt>
                <c:pt idx="1">
                  <c:v>0.15195170951350992</c:v>
                </c:pt>
                <c:pt idx="2">
                  <c:v>0.21398484043435168</c:v>
                </c:pt>
                <c:pt idx="3">
                  <c:v>0.55851748543624935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1B-4735-A843-99213BA382FB}"/>
            </c:ext>
          </c:extLst>
        </c:ser>
        <c:ser>
          <c:idx val="3"/>
          <c:order val="3"/>
          <c:tx>
            <c:strRef>
              <c:f>'CertificazioneInCorso (4)'!$E$28</c:f>
              <c:strCache>
                <c:ptCount val="1"/>
                <c:pt idx="0">
                  <c:v>Asse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'CertificazioneInCorso (4)'!$A$83:$A$86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'CertificazioneInCorso (4)'!$E$83:$E$86</c:f>
              <c:numCache>
                <c:formatCode>0.00%</c:formatCode>
                <c:ptCount val="4"/>
                <c:pt idx="0">
                  <c:v>5.4279498082833146E-2</c:v>
                </c:pt>
                <c:pt idx="1">
                  <c:v>0.21890510474981245</c:v>
                </c:pt>
                <c:pt idx="2">
                  <c:v>0.30347280571867608</c:v>
                </c:pt>
                <c:pt idx="3">
                  <c:v>0.4511113435678421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1B-4735-A843-99213BA382FB}"/>
            </c:ext>
          </c:extLst>
        </c:ser>
        <c:ser>
          <c:idx val="4"/>
          <c:order val="4"/>
          <c:tx>
            <c:strRef>
              <c:f>'CertificazioneInCorso (4)'!$F$28</c:f>
              <c:strCache>
                <c:ptCount val="1"/>
                <c:pt idx="0">
                  <c:v>Asse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'CertificazioneInCorso (4)'!$A$83:$A$86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'CertificazioneInCorso (4)'!$F$83:$F$86</c:f>
              <c:numCache>
                <c:formatCode>0.00%</c:formatCode>
                <c:ptCount val="4"/>
                <c:pt idx="0">
                  <c:v>5.7552138876906168E-2</c:v>
                </c:pt>
                <c:pt idx="1">
                  <c:v>0.18864112162624908</c:v>
                </c:pt>
                <c:pt idx="2">
                  <c:v>0.20972895677774267</c:v>
                </c:pt>
                <c:pt idx="3">
                  <c:v>0.25348993378131379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91B-4735-A843-99213BA382FB}"/>
            </c:ext>
          </c:extLst>
        </c:ser>
        <c:ser>
          <c:idx val="5"/>
          <c:order val="5"/>
          <c:tx>
            <c:strRef>
              <c:f>'CertificazioneInCorso (4)'!$G$28</c:f>
              <c:strCache>
                <c:ptCount val="1"/>
                <c:pt idx="0">
                  <c:v>Asse 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'CertificazioneInCorso (4)'!$A$83:$A$86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'CertificazioneInCorso (4)'!$G$83:$G$86</c:f>
              <c:numCache>
                <c:formatCode>0.00%</c:formatCode>
                <c:ptCount val="4"/>
                <c:pt idx="0">
                  <c:v>0</c:v>
                </c:pt>
                <c:pt idx="1">
                  <c:v>0.18832071299697564</c:v>
                </c:pt>
                <c:pt idx="2">
                  <c:v>0.25927752755026545</c:v>
                </c:pt>
                <c:pt idx="3">
                  <c:v>0.30535688789086329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91B-4735-A843-99213BA382FB}"/>
            </c:ext>
          </c:extLst>
        </c:ser>
        <c:ser>
          <c:idx val="6"/>
          <c:order val="6"/>
          <c:tx>
            <c:strRef>
              <c:f>'CertificazioneInCorso (4)'!$H$28</c:f>
              <c:strCache>
                <c:ptCount val="1"/>
                <c:pt idx="0">
                  <c:v>Asse 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'CertificazioneInCorso (4)'!$A$83:$A$86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'CertificazioneInCorso (4)'!$H$83:$H$86</c:f>
              <c:numCache>
                <c:formatCode>0.00%</c:formatCode>
                <c:ptCount val="4"/>
                <c:pt idx="0">
                  <c:v>0.12100610724131139</c:v>
                </c:pt>
                <c:pt idx="1">
                  <c:v>0.21263396303042231</c:v>
                </c:pt>
                <c:pt idx="2">
                  <c:v>0.27382593285418921</c:v>
                </c:pt>
                <c:pt idx="3">
                  <c:v>0.47073446883922421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91B-4735-A843-99213BA382FB}"/>
            </c:ext>
          </c:extLst>
        </c:ser>
        <c:ser>
          <c:idx val="7"/>
          <c:order val="7"/>
          <c:tx>
            <c:strRef>
              <c:f>'CertificazioneInCorso (4)'!$I$28</c:f>
              <c:strCache>
                <c:ptCount val="1"/>
                <c:pt idx="0">
                  <c:v>Asse 8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'CertificazioneInCorso (4)'!$A$83:$A$86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'CertificazioneInCorso (4)'!$I$83:$I$86</c:f>
              <c:numCache>
                <c:formatCode>0.00%</c:formatCode>
                <c:ptCount val="4"/>
                <c:pt idx="0">
                  <c:v>0</c:v>
                </c:pt>
                <c:pt idx="1">
                  <c:v>4.8321403749999998E-2</c:v>
                </c:pt>
                <c:pt idx="2">
                  <c:v>5.8470797678571426E-2</c:v>
                </c:pt>
                <c:pt idx="3">
                  <c:v>0.1278491225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91B-4735-A843-99213BA38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934784"/>
        <c:axId val="277935616"/>
      </c:lineChart>
      <c:catAx>
        <c:axId val="27793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7935616"/>
        <c:crosses val="autoZero"/>
        <c:auto val="1"/>
        <c:lblAlgn val="ctr"/>
        <c:lblOffset val="100"/>
        <c:noMultiLvlLbl val="0"/>
      </c:catAx>
      <c:valAx>
        <c:axId val="27793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793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Spesa</a:t>
            </a:r>
            <a:r>
              <a:rPr lang="it-IT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certificata per periodo contabile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8449256342957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B6-4A8A-8F13-4E4EECD8595B}"/>
                </c:ext>
              </c:extLst>
            </c:dLbl>
            <c:dLbl>
              <c:idx val="1"/>
              <c:layout>
                <c:manualLayout>
                  <c:x val="-5.0925337632079971E-17"/>
                  <c:y val="4.56036745406815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B6-4A8A-8F13-4E4EECD8595B}"/>
                </c:ext>
              </c:extLst>
            </c:dLbl>
            <c:dLbl>
              <c:idx val="2"/>
              <c:layout>
                <c:manualLayout>
                  <c:x val="0"/>
                  <c:y val="9.18999708369778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B6-4A8A-8F13-4E4EECD8595B}"/>
                </c:ext>
              </c:extLst>
            </c:dLbl>
            <c:dLbl>
              <c:idx val="3"/>
              <c:layout>
                <c:manualLayout>
                  <c:x val="0"/>
                  <c:y val="9.18999708369787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B6-4A8A-8F13-4E4EECD859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'CertificazioneInCorso (3)'!$A$29:$A$32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'CertificazioneInCorso (3)'!$B$29:$B$32</c:f>
              <c:numCache>
                <c:formatCode>#,##0.00</c:formatCode>
                <c:ptCount val="4"/>
                <c:pt idx="0">
                  <c:v>24.452091549999999</c:v>
                </c:pt>
                <c:pt idx="1">
                  <c:v>46.560852490000002</c:v>
                </c:pt>
                <c:pt idx="2">
                  <c:v>24.310214269999996</c:v>
                </c:pt>
                <c:pt idx="3">
                  <c:v>81.59797008999999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B6-4A8A-8F13-4E4EECD85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42946848"/>
        <c:axId val="2042957248"/>
      </c:barChart>
      <c:catAx>
        <c:axId val="204294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42957248"/>
        <c:crosses val="autoZero"/>
        <c:auto val="1"/>
        <c:lblAlgn val="ctr"/>
        <c:lblOffset val="100"/>
        <c:noMultiLvlLbl val="0"/>
      </c:catAx>
      <c:valAx>
        <c:axId val="204295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4294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Avanzamento della spesa e previsione per il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'CertificazioneInCorso (3)'!$B$93:$B$97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'CertificazioneInCorso (3)'!$C$93:$C$97</c:f>
              <c:numCache>
                <c:formatCode>#,##0.00</c:formatCode>
                <c:ptCount val="5"/>
                <c:pt idx="0">
                  <c:v>24.452091549999999</c:v>
                </c:pt>
                <c:pt idx="1">
                  <c:v>46.560852490000002</c:v>
                </c:pt>
                <c:pt idx="2">
                  <c:v>24.310214269999996</c:v>
                </c:pt>
                <c:pt idx="3">
                  <c:v>81.59797008999999</c:v>
                </c:pt>
                <c:pt idx="4">
                  <c:v>89.94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2-4AE5-AE40-B1EFDB54BE0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368146128100771E-3"/>
                  <c:y val="9.04853591814124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42-4AE5-AE40-B1EFDB54BE00}"/>
                </c:ext>
              </c:extLst>
            </c:dLbl>
            <c:dLbl>
              <c:idx val="1"/>
              <c:layout>
                <c:manualLayout>
                  <c:x val="-6.3877118660296672E-3"/>
                  <c:y val="1.06818553415377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42-4AE5-AE40-B1EFDB54BE00}"/>
                </c:ext>
              </c:extLst>
            </c:dLbl>
            <c:dLbl>
              <c:idx val="2"/>
              <c:layout>
                <c:manualLayout>
                  <c:x val="2.7777722456554413E-3"/>
                  <c:y val="3.22227346935787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444444444444437E-2"/>
                      <c:h val="9.25233304170312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42-4AE5-AE40-B1EFDB54BE00}"/>
                </c:ext>
              </c:extLst>
            </c:dLbl>
            <c:dLbl>
              <c:idx val="3"/>
              <c:layout>
                <c:manualLayout>
                  <c:x val="0"/>
                  <c:y val="2.76243322842136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42-4AE5-AE40-B1EFDB54BE00}"/>
                </c:ext>
              </c:extLst>
            </c:dLbl>
            <c:dLbl>
              <c:idx val="4"/>
              <c:layout>
                <c:manualLayout>
                  <c:x val="-2.8127012149933693E-4"/>
                  <c:y val="1.37042161750602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42-4AE5-AE40-B1EFDB54BE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'CertificazioneInCorso (3)'!$B$93:$B$97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'CertificazioneInCorso (3)'!$D$93:$D$97</c:f>
              <c:numCache>
                <c:formatCode>#,##0.00</c:formatCode>
                <c:ptCount val="5"/>
                <c:pt idx="0">
                  <c:v>24.452091549999999</c:v>
                </c:pt>
                <c:pt idx="1">
                  <c:v>71.012944040000008</c:v>
                </c:pt>
                <c:pt idx="2">
                  <c:v>95.323158309999997</c:v>
                </c:pt>
                <c:pt idx="3">
                  <c:v>176.92112839999999</c:v>
                </c:pt>
                <c:pt idx="4">
                  <c:v>266.86112839999998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42-4AE5-AE40-B1EFDB54BE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032081648"/>
        <c:axId val="2032077072"/>
      </c:barChart>
      <c:catAx>
        <c:axId val="203208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2077072"/>
        <c:crosses val="autoZero"/>
        <c:auto val="1"/>
        <c:lblAlgn val="ctr"/>
        <c:lblOffset val="100"/>
        <c:noMultiLvlLbl val="0"/>
      </c:catAx>
      <c:valAx>
        <c:axId val="2032077072"/>
        <c:scaling>
          <c:orientation val="minMax"/>
          <c:max val="41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03208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56886635094354"/>
          <c:y val="5.1130694318836559E-2"/>
          <c:w val="0.75871193647461388"/>
          <c:h val="0.888366130478564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Dotazione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ITI Trasimeno </c:v>
                </c:pt>
                <c:pt idx="1">
                  <c:v>Aree Interne </c:v>
                </c:pt>
                <c:pt idx="2">
                  <c:v>Agenda Urbana  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15000000</c:v>
                </c:pt>
                <c:pt idx="1">
                  <c:v>36308707</c:v>
                </c:pt>
                <c:pt idx="2">
                  <c:v>35566976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C-4078-8E34-E6B3D87F835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Numero progetti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ITI Trasimeno </c:v>
                </c:pt>
                <c:pt idx="1">
                  <c:v>Aree Interne </c:v>
                </c:pt>
                <c:pt idx="2">
                  <c:v>Agenda Urbana  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3500000</c:v>
                </c:pt>
                <c:pt idx="1">
                  <c:v>5800000</c:v>
                </c:pt>
                <c:pt idx="2">
                  <c:v>6900000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3C-4078-8E34-E6B3D87F835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Importo attivato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ITI Trasimeno </c:v>
                </c:pt>
                <c:pt idx="1">
                  <c:v>Aree Interne </c:v>
                </c:pt>
                <c:pt idx="2">
                  <c:v>Agenda Urbana  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11900648</c:v>
                </c:pt>
                <c:pt idx="1">
                  <c:v>24132917</c:v>
                </c:pt>
                <c:pt idx="2">
                  <c:v>32250576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3C-4078-8E34-E6B3D87F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86502248"/>
        <c:axId val="186503424"/>
      </c:barChart>
      <c:catAx>
        <c:axId val="18650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6503424"/>
        <c:crosses val="autoZero"/>
        <c:auto val="1"/>
        <c:lblAlgn val="ctr"/>
        <c:lblOffset val="100"/>
        <c:noMultiLvlLbl val="0"/>
      </c:catAx>
      <c:valAx>
        <c:axId val="1865034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5022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53552453368725"/>
          <c:y val="0.94547804525458112"/>
          <c:w val="0.55492880890266516"/>
          <c:h val="5.4521992717450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title pos="t" align="ctr" overlay="0">
      <cx:tx>
        <cx:txData>
          <cx:v>Ripartizione delle procedure attivate per importi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400" b="1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Calibri" panose="020F0502020204030204"/>
            </a:rPr>
            <a:t>Ripartizione delle procedure attivate per importi</a:t>
          </a:r>
        </a:p>
      </cx:txPr>
    </cx:title>
    <cx:plotArea>
      <cx:plotAreaRegion/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3">
  <cs:axisTitle>
    <cs:lnRef idx="0"/>
    <cs:fillRef idx="0"/>
    <cs:effectRef idx="0"/>
    <cs:fontRef idx="minor">
      <a:schemeClr val="tx2"/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9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1600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B5EBF-3E03-4EED-88B2-D914CF1AFFA3}" type="doc">
      <dgm:prSet loTypeId="urn:microsoft.com/office/officeart/2005/8/layout/process5" loCatId="process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it-IT"/>
        </a:p>
      </dgm:t>
    </dgm:pt>
    <dgm:pt modelId="{F8BE36AC-089A-4B93-8907-40F6995B9F38}">
      <dgm:prSet phldrT="[Testo]" custT="1"/>
      <dgm:spPr>
        <a:xfrm>
          <a:off x="2115607" y="258495"/>
          <a:ext cx="1507545" cy="9045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shade val="50000"/>
                <a:hueOff val="245616"/>
                <a:satOff val="-10737"/>
                <a:lumOff val="29307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50000"/>
                <a:hueOff val="245616"/>
                <a:satOff val="-10737"/>
                <a:lumOff val="29307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50000"/>
                <a:hueOff val="245616"/>
                <a:satOff val="-10737"/>
                <a:lumOff val="2930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it-IT" sz="20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Luglio 2021</a:t>
          </a:r>
        </a:p>
      </dgm:t>
    </dgm:pt>
    <dgm:pt modelId="{DCFFF778-0463-404D-9575-FEC80EA40CFB}" type="parTrans" cxnId="{2C447D5A-5BB1-4EBC-81FB-63C1FCD2F10D}">
      <dgm:prSet/>
      <dgm:spPr/>
      <dgm:t>
        <a:bodyPr/>
        <a:lstStyle/>
        <a:p>
          <a:endParaRPr lang="it-IT"/>
        </a:p>
      </dgm:t>
    </dgm:pt>
    <dgm:pt modelId="{03187C90-8C44-46D3-A8DC-04463D232F3D}" type="sibTrans" cxnId="{2C447D5A-5BB1-4EBC-81FB-63C1FCD2F10D}">
      <dgm:prSet/>
      <dgm:spPr>
        <a:xfrm>
          <a:off x="3755817" y="523823"/>
          <a:ext cx="319599" cy="37387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it-I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A7558A8-AD04-469C-B349-8DEFEFE34502}">
      <dgm:prSet phldrT="[Testo]" custT="1"/>
      <dgm:spPr>
        <a:xfrm>
          <a:off x="4226171" y="258495"/>
          <a:ext cx="1507545" cy="9045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shade val="50000"/>
                <a:hueOff val="245616"/>
                <a:satOff val="-10737"/>
                <a:lumOff val="29307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50000"/>
                <a:hueOff val="245616"/>
                <a:satOff val="-10737"/>
                <a:lumOff val="29307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50000"/>
                <a:hueOff val="245616"/>
                <a:satOff val="-10737"/>
                <a:lumOff val="2930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it-IT" sz="20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Dicembre 2021</a:t>
          </a:r>
        </a:p>
      </dgm:t>
    </dgm:pt>
    <dgm:pt modelId="{67DA7923-4E73-48E2-BF7A-9FE6D5500E1B}" type="parTrans" cxnId="{F7EC85C8-01C5-4C2F-9FE0-FB5E103A9CF8}">
      <dgm:prSet/>
      <dgm:spPr/>
      <dgm:t>
        <a:bodyPr/>
        <a:lstStyle/>
        <a:p>
          <a:endParaRPr lang="it-IT"/>
        </a:p>
      </dgm:t>
    </dgm:pt>
    <dgm:pt modelId="{DE753CEC-B8A3-48CC-BBA1-32D4B877E209}" type="sibTrans" cxnId="{F7EC85C8-01C5-4C2F-9FE0-FB5E103A9CF8}">
      <dgm:prSet/>
      <dgm:spPr/>
      <dgm:t>
        <a:bodyPr/>
        <a:lstStyle/>
        <a:p>
          <a:endParaRPr lang="it-IT"/>
        </a:p>
      </dgm:t>
    </dgm:pt>
    <dgm:pt modelId="{36A9CAF5-CF9D-4104-B502-1328B2053F5A}" type="pres">
      <dgm:prSet presAssocID="{C75B5EBF-3E03-4EED-88B2-D914CF1AFFA3}" presName="diagram" presStyleCnt="0">
        <dgm:presLayoutVars>
          <dgm:dir/>
          <dgm:resizeHandles val="exact"/>
        </dgm:presLayoutVars>
      </dgm:prSet>
      <dgm:spPr/>
    </dgm:pt>
    <dgm:pt modelId="{1F2B1BE1-66CF-4026-8000-ADFEA97BA40E}" type="pres">
      <dgm:prSet presAssocID="{F8BE36AC-089A-4B93-8907-40F6995B9F38}" presName="node" presStyleLbl="node1" presStyleIdx="0" presStyleCnt="2">
        <dgm:presLayoutVars>
          <dgm:bulletEnabled val="1"/>
        </dgm:presLayoutVars>
      </dgm:prSet>
      <dgm:spPr/>
    </dgm:pt>
    <dgm:pt modelId="{83D165C7-D697-49D7-B992-AE834A779D61}" type="pres">
      <dgm:prSet presAssocID="{03187C90-8C44-46D3-A8DC-04463D232F3D}" presName="sibTrans" presStyleLbl="sibTrans2D1" presStyleIdx="0" presStyleCnt="1"/>
      <dgm:spPr/>
    </dgm:pt>
    <dgm:pt modelId="{7DFC3CE5-26A0-4C84-80C1-4946182E62F4}" type="pres">
      <dgm:prSet presAssocID="{03187C90-8C44-46D3-A8DC-04463D232F3D}" presName="connectorText" presStyleLbl="sibTrans2D1" presStyleIdx="0" presStyleCnt="1"/>
      <dgm:spPr/>
    </dgm:pt>
    <dgm:pt modelId="{0BF8C644-67A5-4867-8A49-277646236DF2}" type="pres">
      <dgm:prSet presAssocID="{EA7558A8-AD04-469C-B349-8DEFEFE34502}" presName="node" presStyleLbl="node1" presStyleIdx="1" presStyleCnt="2">
        <dgm:presLayoutVars>
          <dgm:bulletEnabled val="1"/>
        </dgm:presLayoutVars>
      </dgm:prSet>
      <dgm:spPr/>
    </dgm:pt>
  </dgm:ptLst>
  <dgm:cxnLst>
    <dgm:cxn modelId="{5513581C-EE7E-4E44-8882-6DD141B417D5}" type="presOf" srcId="{F8BE36AC-089A-4B93-8907-40F6995B9F38}" destId="{1F2B1BE1-66CF-4026-8000-ADFEA97BA40E}" srcOrd="0" destOrd="0" presId="urn:microsoft.com/office/officeart/2005/8/layout/process5"/>
    <dgm:cxn modelId="{8750676C-2EC2-46E9-8FE2-3398620425ED}" type="presOf" srcId="{C75B5EBF-3E03-4EED-88B2-D914CF1AFFA3}" destId="{36A9CAF5-CF9D-4104-B502-1328B2053F5A}" srcOrd="0" destOrd="0" presId="urn:microsoft.com/office/officeart/2005/8/layout/process5"/>
    <dgm:cxn modelId="{2C447D5A-5BB1-4EBC-81FB-63C1FCD2F10D}" srcId="{C75B5EBF-3E03-4EED-88B2-D914CF1AFFA3}" destId="{F8BE36AC-089A-4B93-8907-40F6995B9F38}" srcOrd="0" destOrd="0" parTransId="{DCFFF778-0463-404D-9575-FEC80EA40CFB}" sibTransId="{03187C90-8C44-46D3-A8DC-04463D232F3D}"/>
    <dgm:cxn modelId="{A77B2D86-09A4-4769-A98B-B29F245B6292}" type="presOf" srcId="{EA7558A8-AD04-469C-B349-8DEFEFE34502}" destId="{0BF8C644-67A5-4867-8A49-277646236DF2}" srcOrd="0" destOrd="0" presId="urn:microsoft.com/office/officeart/2005/8/layout/process5"/>
    <dgm:cxn modelId="{7FC0AE8E-C2AB-4425-8217-8345A46C32D3}" type="presOf" srcId="{03187C90-8C44-46D3-A8DC-04463D232F3D}" destId="{7DFC3CE5-26A0-4C84-80C1-4946182E62F4}" srcOrd="1" destOrd="0" presId="urn:microsoft.com/office/officeart/2005/8/layout/process5"/>
    <dgm:cxn modelId="{F7EC85C8-01C5-4C2F-9FE0-FB5E103A9CF8}" srcId="{C75B5EBF-3E03-4EED-88B2-D914CF1AFFA3}" destId="{EA7558A8-AD04-469C-B349-8DEFEFE34502}" srcOrd="1" destOrd="0" parTransId="{67DA7923-4E73-48E2-BF7A-9FE6D5500E1B}" sibTransId="{DE753CEC-B8A3-48CC-BBA1-32D4B877E209}"/>
    <dgm:cxn modelId="{B10020F9-5B7F-4A79-88F3-3A8B1DFDFDFB}" type="presOf" srcId="{03187C90-8C44-46D3-A8DC-04463D232F3D}" destId="{83D165C7-D697-49D7-B992-AE834A779D61}" srcOrd="0" destOrd="0" presId="urn:microsoft.com/office/officeart/2005/8/layout/process5"/>
    <dgm:cxn modelId="{2F735F80-C844-4256-B116-E028CEA59B94}" type="presParOf" srcId="{36A9CAF5-CF9D-4104-B502-1328B2053F5A}" destId="{1F2B1BE1-66CF-4026-8000-ADFEA97BA40E}" srcOrd="0" destOrd="0" presId="urn:microsoft.com/office/officeart/2005/8/layout/process5"/>
    <dgm:cxn modelId="{9AAAFD6E-BD6D-4A73-A2E5-A43B76F9CB91}" type="presParOf" srcId="{36A9CAF5-CF9D-4104-B502-1328B2053F5A}" destId="{83D165C7-D697-49D7-B992-AE834A779D61}" srcOrd="1" destOrd="0" presId="urn:microsoft.com/office/officeart/2005/8/layout/process5"/>
    <dgm:cxn modelId="{82D1DF86-A22F-4259-811E-D2CC5138D8F0}" type="presParOf" srcId="{83D165C7-D697-49D7-B992-AE834A779D61}" destId="{7DFC3CE5-26A0-4C84-80C1-4946182E62F4}" srcOrd="0" destOrd="0" presId="urn:microsoft.com/office/officeart/2005/8/layout/process5"/>
    <dgm:cxn modelId="{91C39C0A-1773-4801-9DB2-201C2F42CBCF}" type="presParOf" srcId="{36A9CAF5-CF9D-4104-B502-1328B2053F5A}" destId="{0BF8C644-67A5-4867-8A49-277646236DF2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A0C54-B4D4-4EBE-86B6-EE19E8AC118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1AD5D7E-6845-4843-9B05-DC3367CA3F03}">
      <dgm:prSet phldrT="[Testo]" custT="1"/>
      <dgm:spPr/>
      <dgm:t>
        <a:bodyPr/>
        <a:lstStyle/>
        <a:p>
          <a:pPr algn="ctr"/>
          <a:endParaRPr lang="it-IT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1.5.1</a:t>
          </a:r>
        </a:p>
        <a:p>
          <a:pPr algn="ctr"/>
          <a:r>
            <a:rPr lang="it-IT" sz="1400" b="1" dirty="0">
              <a:solidFill>
                <a:schemeClr val="tx1"/>
              </a:solidFill>
            </a:rPr>
            <a:t>Investimenti in servizi sanitari</a:t>
          </a:r>
        </a:p>
        <a:p>
          <a:pPr algn="ctr"/>
          <a:r>
            <a:rPr lang="it-IT" sz="1400" dirty="0">
              <a:solidFill>
                <a:schemeClr val="tx1"/>
              </a:solidFill>
            </a:rPr>
            <a:t>Dotazione finanziaria:€ 8.000.000,00</a:t>
          </a:r>
        </a:p>
        <a:p>
          <a:pPr algn="ctr"/>
          <a:r>
            <a:rPr lang="it-IT" sz="1400" dirty="0">
              <a:solidFill>
                <a:schemeClr val="tx1"/>
              </a:solidFill>
            </a:rPr>
            <a:t>Importo certificato: € 8.000.000,00</a:t>
          </a:r>
          <a:endParaRPr lang="it-IT" sz="1400" b="1" dirty="0">
            <a:solidFill>
              <a:schemeClr val="tx1"/>
            </a:solidFill>
          </a:endParaRPr>
        </a:p>
      </dgm:t>
    </dgm:pt>
    <dgm:pt modelId="{3850F611-F745-4CBF-AF7A-E24F490F9544}" type="parTrans" cxnId="{E6C09F5D-F533-4ED9-8A19-5BE93A1EAE5F}">
      <dgm:prSet/>
      <dgm:spPr/>
      <dgm:t>
        <a:bodyPr/>
        <a:lstStyle/>
        <a:p>
          <a:endParaRPr lang="it-IT"/>
        </a:p>
      </dgm:t>
    </dgm:pt>
    <dgm:pt modelId="{6297EF53-F956-4389-BC01-C52A8F97DF44}" type="sibTrans" cxnId="{E6C09F5D-F533-4ED9-8A19-5BE93A1EAE5F}">
      <dgm:prSet/>
      <dgm:spPr/>
      <dgm:t>
        <a:bodyPr/>
        <a:lstStyle/>
        <a:p>
          <a:endParaRPr lang="it-IT"/>
        </a:p>
      </dgm:t>
    </dgm:pt>
    <dgm:pt modelId="{EE808741-AE89-40EB-8CD8-695EB01815BD}">
      <dgm:prSet phldrT="[Testo]" custT="1"/>
      <dgm:spPr/>
      <dgm:t>
        <a:bodyPr/>
        <a:lstStyle/>
        <a:p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3.2.1</a:t>
          </a:r>
        </a:p>
        <a:p>
          <a:r>
            <a:rPr lang="it-IT" sz="1400" b="1" kern="1200" dirty="0">
              <a:solidFill>
                <a:schemeClr val="tx1"/>
              </a:solidFill>
              <a:latin typeface="Calibri Light"/>
              <a:ea typeface="+mn-ea"/>
              <a:cs typeface="+mn-cs"/>
            </a:rPr>
            <a:t>Sostegno al capitale circolante delle imprese ricettive colpite dall’emergenza  sanitaria Covid-19 - Bando UMBRIA APERTA</a:t>
          </a:r>
        </a:p>
        <a:p>
          <a:r>
            <a:rPr lang="it-IT" sz="1400" kern="1200" dirty="0">
              <a:solidFill>
                <a:schemeClr val="tx1"/>
              </a:solidFill>
            </a:rPr>
            <a:t>Dotazione finanziaria:€ 10.425.000,00 </a:t>
          </a:r>
        </a:p>
        <a:p>
          <a:r>
            <a:rPr lang="it-IT" sz="1400" kern="1200" dirty="0">
              <a:solidFill>
                <a:schemeClr val="tx1"/>
              </a:solidFill>
            </a:rPr>
            <a:t>Importo certificato: </a:t>
          </a:r>
          <a:r>
            <a:rPr lang="it-IT" sz="1300" kern="1200" dirty="0">
              <a:solidFill>
                <a:schemeClr val="tx1"/>
              </a:solidFill>
            </a:rPr>
            <a:t>-</a:t>
          </a:r>
        </a:p>
      </dgm:t>
    </dgm:pt>
    <dgm:pt modelId="{130CBB48-E2A1-47C6-9ED6-4BD70A4D67E5}" type="parTrans" cxnId="{7398B24B-3332-435F-AB71-43B18C3EBA4A}">
      <dgm:prSet/>
      <dgm:spPr/>
      <dgm:t>
        <a:bodyPr/>
        <a:lstStyle/>
        <a:p>
          <a:endParaRPr lang="it-IT"/>
        </a:p>
      </dgm:t>
    </dgm:pt>
    <dgm:pt modelId="{AF553932-B76F-476A-8383-64191AA760E3}" type="sibTrans" cxnId="{7398B24B-3332-435F-AB71-43B18C3EBA4A}">
      <dgm:prSet/>
      <dgm:spPr/>
      <dgm:t>
        <a:bodyPr/>
        <a:lstStyle/>
        <a:p>
          <a:endParaRPr lang="it-IT"/>
        </a:p>
      </dgm:t>
    </dgm:pt>
    <dgm:pt modelId="{43A64C6B-4F96-4E7C-B9BE-84A0E7363835}">
      <dgm:prSet phldrT="[Testo]" custT="1"/>
      <dgm:spPr/>
      <dgm:t>
        <a:bodyPr/>
        <a:lstStyle/>
        <a:p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5.3.1</a:t>
          </a:r>
        </a:p>
        <a:p>
          <a:r>
            <a:rPr lang="it-IT" sz="1400" b="1" dirty="0">
              <a:solidFill>
                <a:schemeClr val="tx1"/>
              </a:solidFill>
              <a:latin typeface="Calibri Light"/>
              <a:ea typeface="+mn-ea"/>
              <a:cs typeface="+mn-cs"/>
            </a:rPr>
            <a:t>Fruizione e promozione risorse naturali e culturali</a:t>
          </a:r>
        </a:p>
        <a:p>
          <a:r>
            <a:rPr lang="it-IT" sz="1400" dirty="0">
              <a:solidFill>
                <a:schemeClr val="tx1"/>
              </a:solidFill>
            </a:rPr>
            <a:t>Dotazione finanziaria:€ 5.000.0000,00 </a:t>
          </a:r>
        </a:p>
        <a:p>
          <a:r>
            <a:rPr lang="it-IT" sz="1400" dirty="0">
              <a:solidFill>
                <a:schemeClr val="tx1"/>
              </a:solidFill>
            </a:rPr>
            <a:t>Importo certificato: -</a:t>
          </a:r>
        </a:p>
      </dgm:t>
    </dgm:pt>
    <dgm:pt modelId="{6AB45D09-DF9A-4E2F-BAC9-B260CB0BA3AD}" type="parTrans" cxnId="{02454200-FC5E-43FF-8E89-E91BDC02D962}">
      <dgm:prSet/>
      <dgm:spPr/>
      <dgm:t>
        <a:bodyPr/>
        <a:lstStyle/>
        <a:p>
          <a:endParaRPr lang="it-IT"/>
        </a:p>
      </dgm:t>
    </dgm:pt>
    <dgm:pt modelId="{CB15617E-81A7-45C9-A454-C40F2E4473AB}" type="sibTrans" cxnId="{02454200-FC5E-43FF-8E89-E91BDC02D962}">
      <dgm:prSet/>
      <dgm:spPr/>
      <dgm:t>
        <a:bodyPr/>
        <a:lstStyle/>
        <a:p>
          <a:endParaRPr lang="it-IT"/>
        </a:p>
      </dgm:t>
    </dgm:pt>
    <dgm:pt modelId="{DF3ACC9C-5BCF-4E2B-BA72-14464A35DE3A}">
      <dgm:prSet custT="1"/>
      <dgm:spPr/>
      <dgm:t>
        <a:bodyPr/>
        <a:lstStyle/>
        <a:p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3.6.1</a:t>
          </a:r>
        </a:p>
        <a:p>
          <a:r>
            <a:rPr lang="it-IT" sz="1400" b="1" dirty="0">
              <a:solidFill>
                <a:schemeClr val="tx1"/>
              </a:solidFill>
              <a:latin typeface="Calibri Light"/>
              <a:ea typeface="+mn-ea"/>
              <a:cs typeface="+mn-cs"/>
            </a:rPr>
            <a:t>Fondo prestiti Re Start; Re Commerce; Re Start 93</a:t>
          </a:r>
        </a:p>
        <a:p>
          <a:r>
            <a:rPr lang="it-IT" sz="1400" dirty="0">
              <a:solidFill>
                <a:schemeClr val="tx1"/>
              </a:solidFill>
            </a:rPr>
            <a:t>Dotazione finanziaria:€ 33.100.000,00 </a:t>
          </a:r>
        </a:p>
        <a:p>
          <a:r>
            <a:rPr lang="it-IT" sz="1400" dirty="0">
              <a:solidFill>
                <a:schemeClr val="tx1"/>
              </a:solidFill>
            </a:rPr>
            <a:t>Importo certificato: € 25.728.006,64</a:t>
          </a:r>
        </a:p>
      </dgm:t>
    </dgm:pt>
    <dgm:pt modelId="{66E02368-3C27-4985-9C70-6A46D5C6E318}" type="parTrans" cxnId="{4DB68082-54C1-4BAA-92B5-C2104619D87F}">
      <dgm:prSet/>
      <dgm:spPr/>
      <dgm:t>
        <a:bodyPr/>
        <a:lstStyle/>
        <a:p>
          <a:endParaRPr lang="it-IT"/>
        </a:p>
      </dgm:t>
    </dgm:pt>
    <dgm:pt modelId="{F222EB30-2106-43BC-A98B-0B728ADE2F2D}" type="sibTrans" cxnId="{4DB68082-54C1-4BAA-92B5-C2104619D87F}">
      <dgm:prSet/>
      <dgm:spPr/>
      <dgm:t>
        <a:bodyPr/>
        <a:lstStyle/>
        <a:p>
          <a:endParaRPr lang="it-IT"/>
        </a:p>
      </dgm:t>
    </dgm:pt>
    <dgm:pt modelId="{D5112A3F-CACB-45B0-8C6C-FBED41CACE41}">
      <dgm:prSet custT="1"/>
      <dgm:spPr/>
      <dgm:t>
        <a:bodyPr/>
        <a:lstStyle/>
        <a:p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3.6.2</a:t>
          </a:r>
        </a:p>
        <a:p>
          <a:r>
            <a:rPr lang="it-IT" sz="1400" b="1" kern="1200" dirty="0">
              <a:solidFill>
                <a:schemeClr val="tx1"/>
              </a:solidFill>
              <a:latin typeface="Calibri Light"/>
              <a:ea typeface="+mn-ea"/>
              <a:cs typeface="+mn-cs"/>
            </a:rPr>
            <a:t>Fondo per il rafforzamento della struttura patrimoniale delle PMI - Umbria Next</a:t>
          </a:r>
        </a:p>
        <a:p>
          <a:r>
            <a:rPr lang="it-IT" sz="1400" kern="1200" dirty="0">
              <a:solidFill>
                <a:schemeClr val="tx1"/>
              </a:solidFill>
            </a:rPr>
            <a:t>Dotazione finanziaria:€ 1.950.000,00 </a:t>
          </a:r>
        </a:p>
        <a:p>
          <a:r>
            <a:rPr lang="it-IT" sz="1400" kern="1200" dirty="0">
              <a:solidFill>
                <a:schemeClr val="tx1"/>
              </a:solidFill>
            </a:rPr>
            <a:t>Importo certificato: -</a:t>
          </a:r>
        </a:p>
      </dgm:t>
    </dgm:pt>
    <dgm:pt modelId="{B07B86DA-6DD1-4710-8448-28900001BE2D}" type="parTrans" cxnId="{065C70A6-666C-4212-BDE1-D7EB054E0714}">
      <dgm:prSet/>
      <dgm:spPr/>
      <dgm:t>
        <a:bodyPr/>
        <a:lstStyle/>
        <a:p>
          <a:endParaRPr lang="it-IT"/>
        </a:p>
      </dgm:t>
    </dgm:pt>
    <dgm:pt modelId="{166E64BF-DE45-4246-9629-BE93BD56D0EA}" type="sibTrans" cxnId="{065C70A6-666C-4212-BDE1-D7EB054E0714}">
      <dgm:prSet/>
      <dgm:spPr/>
      <dgm:t>
        <a:bodyPr/>
        <a:lstStyle/>
        <a:p>
          <a:endParaRPr lang="it-IT"/>
        </a:p>
      </dgm:t>
    </dgm:pt>
    <dgm:pt modelId="{2B8AE3C0-F1DE-49E5-8BE3-E90B31D90FA5}">
      <dgm:prSet custT="1"/>
      <dgm:spPr/>
      <dgm:t>
        <a:bodyPr/>
        <a:lstStyle/>
        <a:p>
          <a:r>
            <a:rPr 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5.2.1</a:t>
          </a:r>
        </a:p>
        <a:p>
          <a:r>
            <a:rPr lang="it-IT" sz="1350" b="1" dirty="0">
              <a:solidFill>
                <a:schemeClr val="tx1"/>
              </a:solidFill>
              <a:latin typeface="Calibri Light"/>
              <a:ea typeface="+mn-ea"/>
              <a:cs typeface="+mn-cs"/>
            </a:rPr>
            <a:t>Interventi di adeguamento strutturale, impiantistico e funzionale di musei, teatri   storici ed istituti culturali di appartenenza pubblica, legati alla fruizione post COVID 19 </a:t>
          </a:r>
        </a:p>
        <a:p>
          <a:r>
            <a:rPr lang="it-IT" sz="1400" dirty="0">
              <a:solidFill>
                <a:schemeClr val="tx1"/>
              </a:solidFill>
            </a:rPr>
            <a:t>Dotazione finanziaria:€ 4.000.000,00 </a:t>
          </a:r>
        </a:p>
        <a:p>
          <a:r>
            <a:rPr lang="it-IT" sz="1400" dirty="0">
              <a:solidFill>
                <a:schemeClr val="tx1"/>
              </a:solidFill>
            </a:rPr>
            <a:t>Importo certificato: -</a:t>
          </a:r>
        </a:p>
      </dgm:t>
    </dgm:pt>
    <dgm:pt modelId="{15A19E5E-37F0-4082-A0D5-F0F0FD320438}" type="parTrans" cxnId="{A8C4B603-2F2E-438A-8761-DE487306F432}">
      <dgm:prSet/>
      <dgm:spPr/>
      <dgm:t>
        <a:bodyPr/>
        <a:lstStyle/>
        <a:p>
          <a:endParaRPr lang="it-IT"/>
        </a:p>
      </dgm:t>
    </dgm:pt>
    <dgm:pt modelId="{E65FB5FF-528D-41C0-A168-0EF506443C4C}" type="sibTrans" cxnId="{A8C4B603-2F2E-438A-8761-DE487306F432}">
      <dgm:prSet/>
      <dgm:spPr/>
      <dgm:t>
        <a:bodyPr/>
        <a:lstStyle/>
        <a:p>
          <a:endParaRPr lang="it-IT"/>
        </a:p>
      </dgm:t>
    </dgm:pt>
    <dgm:pt modelId="{E22BCE4A-6581-4809-A4DF-B9F2DE3CB53D}">
      <dgm:prSet phldrT="[Testo]"/>
      <dgm:spPr/>
      <dgm:t>
        <a:bodyPr/>
        <a:lstStyle/>
        <a:p>
          <a:pPr algn="l"/>
          <a:endParaRPr lang="it-IT" sz="1000" dirty="0"/>
        </a:p>
      </dgm:t>
    </dgm:pt>
    <dgm:pt modelId="{5C25F588-6B28-4AE2-8907-85E9304B081D}" type="sibTrans" cxnId="{7766401C-1E90-4428-A7ED-9BF112932BF6}">
      <dgm:prSet/>
      <dgm:spPr/>
      <dgm:t>
        <a:bodyPr/>
        <a:lstStyle/>
        <a:p>
          <a:endParaRPr lang="it-IT"/>
        </a:p>
      </dgm:t>
    </dgm:pt>
    <dgm:pt modelId="{82078759-4932-4F8C-AD58-80DBCB56E64A}" type="parTrans" cxnId="{7766401C-1E90-4428-A7ED-9BF112932BF6}">
      <dgm:prSet/>
      <dgm:spPr/>
      <dgm:t>
        <a:bodyPr/>
        <a:lstStyle/>
        <a:p>
          <a:endParaRPr lang="it-IT"/>
        </a:p>
      </dgm:t>
    </dgm:pt>
    <dgm:pt modelId="{075CD193-D9E6-4F2D-ABD9-3F4B2C8E06EC}" type="pres">
      <dgm:prSet presAssocID="{4F0A0C54-B4D4-4EBE-86B6-EE19E8AC118B}" presName="diagram" presStyleCnt="0">
        <dgm:presLayoutVars>
          <dgm:dir/>
          <dgm:resizeHandles val="exact"/>
        </dgm:presLayoutVars>
      </dgm:prSet>
      <dgm:spPr/>
    </dgm:pt>
    <dgm:pt modelId="{4E855F6D-C136-42CC-A05A-124369AC8DE2}" type="pres">
      <dgm:prSet presAssocID="{01AD5D7E-6845-4843-9B05-DC3367CA3F03}" presName="node" presStyleLbl="node1" presStyleIdx="0" presStyleCnt="6" custLinFactNeighborX="15699" custLinFactNeighborY="-10828">
        <dgm:presLayoutVars>
          <dgm:bulletEnabled val="1"/>
        </dgm:presLayoutVars>
      </dgm:prSet>
      <dgm:spPr/>
    </dgm:pt>
    <dgm:pt modelId="{8A3BE4EE-76AB-4251-9BA9-17BDB8F53A15}" type="pres">
      <dgm:prSet presAssocID="{6297EF53-F956-4389-BC01-C52A8F97DF44}" presName="sibTrans" presStyleCnt="0"/>
      <dgm:spPr/>
    </dgm:pt>
    <dgm:pt modelId="{4693C5A3-1ECD-4172-8E80-8C967AE7E3ED}" type="pres">
      <dgm:prSet presAssocID="{EE808741-AE89-40EB-8CD8-695EB01815BD}" presName="node" presStyleLbl="node1" presStyleIdx="1" presStyleCnt="6" custLinFactNeighborX="7805" custLinFactNeighborY="-11132">
        <dgm:presLayoutVars>
          <dgm:bulletEnabled val="1"/>
        </dgm:presLayoutVars>
      </dgm:prSet>
      <dgm:spPr/>
    </dgm:pt>
    <dgm:pt modelId="{6D4C7DD6-FB44-477B-8E33-66CBA340007F}" type="pres">
      <dgm:prSet presAssocID="{AF553932-B76F-476A-8383-64191AA760E3}" presName="sibTrans" presStyleCnt="0"/>
      <dgm:spPr/>
    </dgm:pt>
    <dgm:pt modelId="{D7199067-8AD1-40E9-A748-7D00DCB01EB3}" type="pres">
      <dgm:prSet presAssocID="{DF3ACC9C-5BCF-4E2B-BA72-14464A35DE3A}" presName="node" presStyleLbl="node1" presStyleIdx="2" presStyleCnt="6" custLinFactNeighborX="5063" custLinFactNeighborY="-11728">
        <dgm:presLayoutVars>
          <dgm:bulletEnabled val="1"/>
        </dgm:presLayoutVars>
      </dgm:prSet>
      <dgm:spPr/>
    </dgm:pt>
    <dgm:pt modelId="{58543C82-EF29-4A6C-A83B-A9E284ABEC0F}" type="pres">
      <dgm:prSet presAssocID="{F222EB30-2106-43BC-A98B-0B728ADE2F2D}" presName="sibTrans" presStyleCnt="0"/>
      <dgm:spPr/>
    </dgm:pt>
    <dgm:pt modelId="{EE05CE4E-1DA9-4535-8434-E41AB0AED967}" type="pres">
      <dgm:prSet presAssocID="{D5112A3F-CACB-45B0-8C6C-FBED41CACE41}" presName="node" presStyleLbl="node1" presStyleIdx="3" presStyleCnt="6" custLinFactNeighborX="15681" custLinFactNeighborY="-23697">
        <dgm:presLayoutVars>
          <dgm:bulletEnabled val="1"/>
        </dgm:presLayoutVars>
      </dgm:prSet>
      <dgm:spPr/>
    </dgm:pt>
    <dgm:pt modelId="{056CBB82-1042-48A5-8F69-309895466621}" type="pres">
      <dgm:prSet presAssocID="{166E64BF-DE45-4246-9629-BE93BD56D0EA}" presName="sibTrans" presStyleCnt="0"/>
      <dgm:spPr/>
    </dgm:pt>
    <dgm:pt modelId="{273D8D5F-D5F2-4173-9440-056A6742BD18}" type="pres">
      <dgm:prSet presAssocID="{2B8AE3C0-F1DE-49E5-8BE3-E90B31D90FA5}" presName="node" presStyleLbl="node1" presStyleIdx="4" presStyleCnt="6" custLinFactX="12071" custLinFactNeighborX="100000" custLinFactNeighborY="-22875">
        <dgm:presLayoutVars>
          <dgm:bulletEnabled val="1"/>
        </dgm:presLayoutVars>
      </dgm:prSet>
      <dgm:spPr/>
    </dgm:pt>
    <dgm:pt modelId="{8962236E-C6D1-4E1F-A940-F95A31C6F321}" type="pres">
      <dgm:prSet presAssocID="{E65FB5FF-528D-41C0-A168-0EF506443C4C}" presName="sibTrans" presStyleCnt="0"/>
      <dgm:spPr/>
    </dgm:pt>
    <dgm:pt modelId="{C5AAF8B1-CE2B-42B8-A857-27585C4294CC}" type="pres">
      <dgm:prSet presAssocID="{43A64C6B-4F96-4E7C-B9BE-84A0E7363835}" presName="node" presStyleLbl="node1" presStyleIdx="5" presStyleCnt="6" custLinFactX="-2165" custLinFactNeighborX="-100000" custLinFactNeighborY="-23150">
        <dgm:presLayoutVars>
          <dgm:bulletEnabled val="1"/>
        </dgm:presLayoutVars>
      </dgm:prSet>
      <dgm:spPr/>
    </dgm:pt>
  </dgm:ptLst>
  <dgm:cxnLst>
    <dgm:cxn modelId="{02454200-FC5E-43FF-8E89-E91BDC02D962}" srcId="{4F0A0C54-B4D4-4EBE-86B6-EE19E8AC118B}" destId="{43A64C6B-4F96-4E7C-B9BE-84A0E7363835}" srcOrd="5" destOrd="0" parTransId="{6AB45D09-DF9A-4E2F-BAC9-B260CB0BA3AD}" sibTransId="{CB15617E-81A7-45C9-A454-C40F2E4473AB}"/>
    <dgm:cxn modelId="{FA0CF101-8981-4659-A01C-52573CD4DD17}" type="presOf" srcId="{4F0A0C54-B4D4-4EBE-86B6-EE19E8AC118B}" destId="{075CD193-D9E6-4F2D-ABD9-3F4B2C8E06EC}" srcOrd="0" destOrd="0" presId="urn:microsoft.com/office/officeart/2005/8/layout/default"/>
    <dgm:cxn modelId="{A8C4B603-2F2E-438A-8761-DE487306F432}" srcId="{4F0A0C54-B4D4-4EBE-86B6-EE19E8AC118B}" destId="{2B8AE3C0-F1DE-49E5-8BE3-E90B31D90FA5}" srcOrd="4" destOrd="0" parTransId="{15A19E5E-37F0-4082-A0D5-F0F0FD320438}" sibTransId="{E65FB5FF-528D-41C0-A168-0EF506443C4C}"/>
    <dgm:cxn modelId="{7766401C-1E90-4428-A7ED-9BF112932BF6}" srcId="{01AD5D7E-6845-4843-9B05-DC3367CA3F03}" destId="{E22BCE4A-6581-4809-A4DF-B9F2DE3CB53D}" srcOrd="0" destOrd="0" parTransId="{82078759-4932-4F8C-AD58-80DBCB56E64A}" sibTransId="{5C25F588-6B28-4AE2-8907-85E9304B081D}"/>
    <dgm:cxn modelId="{04757C36-0EBC-482E-92F7-3DFE5D640899}" type="presOf" srcId="{D5112A3F-CACB-45B0-8C6C-FBED41CACE41}" destId="{EE05CE4E-1DA9-4535-8434-E41AB0AED967}" srcOrd="0" destOrd="0" presId="urn:microsoft.com/office/officeart/2005/8/layout/default"/>
    <dgm:cxn modelId="{99E2963A-7E4D-448B-8A52-19B5C82AC256}" type="presOf" srcId="{EE808741-AE89-40EB-8CD8-695EB01815BD}" destId="{4693C5A3-1ECD-4172-8E80-8C967AE7E3ED}" srcOrd="0" destOrd="0" presId="urn:microsoft.com/office/officeart/2005/8/layout/default"/>
    <dgm:cxn modelId="{E6C09F5D-F533-4ED9-8A19-5BE93A1EAE5F}" srcId="{4F0A0C54-B4D4-4EBE-86B6-EE19E8AC118B}" destId="{01AD5D7E-6845-4843-9B05-DC3367CA3F03}" srcOrd="0" destOrd="0" parTransId="{3850F611-F745-4CBF-AF7A-E24F490F9544}" sibTransId="{6297EF53-F956-4389-BC01-C52A8F97DF44}"/>
    <dgm:cxn modelId="{0B227641-A3CF-47FA-85F5-F8DE4F5F1F28}" type="presOf" srcId="{DF3ACC9C-5BCF-4E2B-BA72-14464A35DE3A}" destId="{D7199067-8AD1-40E9-A748-7D00DCB01EB3}" srcOrd="0" destOrd="0" presId="urn:microsoft.com/office/officeart/2005/8/layout/default"/>
    <dgm:cxn modelId="{7398B24B-3332-435F-AB71-43B18C3EBA4A}" srcId="{4F0A0C54-B4D4-4EBE-86B6-EE19E8AC118B}" destId="{EE808741-AE89-40EB-8CD8-695EB01815BD}" srcOrd="1" destOrd="0" parTransId="{130CBB48-E2A1-47C6-9ED6-4BD70A4D67E5}" sibTransId="{AF553932-B76F-476A-8383-64191AA760E3}"/>
    <dgm:cxn modelId="{2DD84674-6C17-48B8-8733-CAA66F7757D7}" type="presOf" srcId="{2B8AE3C0-F1DE-49E5-8BE3-E90B31D90FA5}" destId="{273D8D5F-D5F2-4173-9440-056A6742BD18}" srcOrd="0" destOrd="0" presId="urn:microsoft.com/office/officeart/2005/8/layout/default"/>
    <dgm:cxn modelId="{4DB68082-54C1-4BAA-92B5-C2104619D87F}" srcId="{4F0A0C54-B4D4-4EBE-86B6-EE19E8AC118B}" destId="{DF3ACC9C-5BCF-4E2B-BA72-14464A35DE3A}" srcOrd="2" destOrd="0" parTransId="{66E02368-3C27-4985-9C70-6A46D5C6E318}" sibTransId="{F222EB30-2106-43BC-A98B-0B728ADE2F2D}"/>
    <dgm:cxn modelId="{065C70A6-666C-4212-BDE1-D7EB054E0714}" srcId="{4F0A0C54-B4D4-4EBE-86B6-EE19E8AC118B}" destId="{D5112A3F-CACB-45B0-8C6C-FBED41CACE41}" srcOrd="3" destOrd="0" parTransId="{B07B86DA-6DD1-4710-8448-28900001BE2D}" sibTransId="{166E64BF-DE45-4246-9629-BE93BD56D0EA}"/>
    <dgm:cxn modelId="{B2E8ACAF-3098-4C42-ABFB-6E117B40BC2F}" type="presOf" srcId="{01AD5D7E-6845-4843-9B05-DC3367CA3F03}" destId="{4E855F6D-C136-42CC-A05A-124369AC8DE2}" srcOrd="0" destOrd="0" presId="urn:microsoft.com/office/officeart/2005/8/layout/default"/>
    <dgm:cxn modelId="{B5D46AD7-F636-4C00-B1BB-0FCE6F48D0D3}" type="presOf" srcId="{E22BCE4A-6581-4809-A4DF-B9F2DE3CB53D}" destId="{4E855F6D-C136-42CC-A05A-124369AC8DE2}" srcOrd="0" destOrd="1" presId="urn:microsoft.com/office/officeart/2005/8/layout/default"/>
    <dgm:cxn modelId="{29898EE6-677C-4E4C-A4C1-373DFC37512E}" type="presOf" srcId="{43A64C6B-4F96-4E7C-B9BE-84A0E7363835}" destId="{C5AAF8B1-CE2B-42B8-A857-27585C4294CC}" srcOrd="0" destOrd="0" presId="urn:microsoft.com/office/officeart/2005/8/layout/default"/>
    <dgm:cxn modelId="{C9C29804-FDD2-48A5-BAA5-F91FB747F738}" type="presParOf" srcId="{075CD193-D9E6-4F2D-ABD9-3F4B2C8E06EC}" destId="{4E855F6D-C136-42CC-A05A-124369AC8DE2}" srcOrd="0" destOrd="0" presId="urn:microsoft.com/office/officeart/2005/8/layout/default"/>
    <dgm:cxn modelId="{338E256F-81F4-499D-9B17-F70AFEE1FCC0}" type="presParOf" srcId="{075CD193-D9E6-4F2D-ABD9-3F4B2C8E06EC}" destId="{8A3BE4EE-76AB-4251-9BA9-17BDB8F53A15}" srcOrd="1" destOrd="0" presId="urn:microsoft.com/office/officeart/2005/8/layout/default"/>
    <dgm:cxn modelId="{5E76582A-E1AD-493D-967C-D4B882DEFDF1}" type="presParOf" srcId="{075CD193-D9E6-4F2D-ABD9-3F4B2C8E06EC}" destId="{4693C5A3-1ECD-4172-8E80-8C967AE7E3ED}" srcOrd="2" destOrd="0" presId="urn:microsoft.com/office/officeart/2005/8/layout/default"/>
    <dgm:cxn modelId="{AF7BE771-E112-49CF-9341-4F549A96E8EA}" type="presParOf" srcId="{075CD193-D9E6-4F2D-ABD9-3F4B2C8E06EC}" destId="{6D4C7DD6-FB44-477B-8E33-66CBA340007F}" srcOrd="3" destOrd="0" presId="urn:microsoft.com/office/officeart/2005/8/layout/default"/>
    <dgm:cxn modelId="{47E8C7C7-09EF-4479-81CE-FF912F2AB71E}" type="presParOf" srcId="{075CD193-D9E6-4F2D-ABD9-3F4B2C8E06EC}" destId="{D7199067-8AD1-40E9-A748-7D00DCB01EB3}" srcOrd="4" destOrd="0" presId="urn:microsoft.com/office/officeart/2005/8/layout/default"/>
    <dgm:cxn modelId="{38CA2027-8799-4EA9-B86E-3C491706E047}" type="presParOf" srcId="{075CD193-D9E6-4F2D-ABD9-3F4B2C8E06EC}" destId="{58543C82-EF29-4A6C-A83B-A9E284ABEC0F}" srcOrd="5" destOrd="0" presId="urn:microsoft.com/office/officeart/2005/8/layout/default"/>
    <dgm:cxn modelId="{01D36923-A738-464B-892D-D6FAAD1E8351}" type="presParOf" srcId="{075CD193-D9E6-4F2D-ABD9-3F4B2C8E06EC}" destId="{EE05CE4E-1DA9-4535-8434-E41AB0AED967}" srcOrd="6" destOrd="0" presId="urn:microsoft.com/office/officeart/2005/8/layout/default"/>
    <dgm:cxn modelId="{82CDC21C-1C47-48E7-9BB6-E5C84A66C146}" type="presParOf" srcId="{075CD193-D9E6-4F2D-ABD9-3F4B2C8E06EC}" destId="{056CBB82-1042-48A5-8F69-309895466621}" srcOrd="7" destOrd="0" presId="urn:microsoft.com/office/officeart/2005/8/layout/default"/>
    <dgm:cxn modelId="{25A8A440-F909-42D4-B691-D4128087E3A1}" type="presParOf" srcId="{075CD193-D9E6-4F2D-ABD9-3F4B2C8E06EC}" destId="{273D8D5F-D5F2-4173-9440-056A6742BD18}" srcOrd="8" destOrd="0" presId="urn:microsoft.com/office/officeart/2005/8/layout/default"/>
    <dgm:cxn modelId="{FB92FA07-08AF-4934-A185-1C0F5F83326E}" type="presParOf" srcId="{075CD193-D9E6-4F2D-ABD9-3F4B2C8E06EC}" destId="{8962236E-C6D1-4E1F-A940-F95A31C6F321}" srcOrd="9" destOrd="0" presId="urn:microsoft.com/office/officeart/2005/8/layout/default"/>
    <dgm:cxn modelId="{EE81282A-8012-41B5-B50B-8C75321D646F}" type="presParOf" srcId="{075CD193-D9E6-4F2D-ABD9-3F4B2C8E06EC}" destId="{C5AAF8B1-CE2B-42B8-A857-27585C4294CC}" srcOrd="10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B1BE1-66CF-4026-8000-ADFEA97BA40E}">
      <dsp:nvSpPr>
        <dsp:cNvPr id="0" name=""/>
        <dsp:cNvSpPr/>
      </dsp:nvSpPr>
      <dsp:spPr>
        <a:xfrm>
          <a:off x="828" y="78510"/>
          <a:ext cx="1765726" cy="10594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shade val="50000"/>
                <a:hueOff val="245616"/>
                <a:satOff val="-10737"/>
                <a:lumOff val="29307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50000"/>
                <a:hueOff val="245616"/>
                <a:satOff val="-10737"/>
                <a:lumOff val="29307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50000"/>
                <a:hueOff val="245616"/>
                <a:satOff val="-10737"/>
                <a:lumOff val="2930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Luglio 2021</a:t>
          </a:r>
        </a:p>
      </dsp:txBody>
      <dsp:txXfrm>
        <a:off x="31858" y="109540"/>
        <a:ext cx="1703666" cy="997375"/>
      </dsp:txXfrm>
    </dsp:sp>
    <dsp:sp modelId="{83D165C7-D697-49D7-B992-AE834A779D61}">
      <dsp:nvSpPr>
        <dsp:cNvPr id="0" name=""/>
        <dsp:cNvSpPr/>
      </dsp:nvSpPr>
      <dsp:spPr>
        <a:xfrm>
          <a:off x="1921938" y="389278"/>
          <a:ext cx="374333" cy="43790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921938" y="476858"/>
        <a:ext cx="262033" cy="262740"/>
      </dsp:txXfrm>
    </dsp:sp>
    <dsp:sp modelId="{0BF8C644-67A5-4867-8A49-277646236DF2}">
      <dsp:nvSpPr>
        <dsp:cNvPr id="0" name=""/>
        <dsp:cNvSpPr/>
      </dsp:nvSpPr>
      <dsp:spPr>
        <a:xfrm>
          <a:off x="2472844" y="78510"/>
          <a:ext cx="1765726" cy="10594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shade val="50000"/>
                <a:hueOff val="245616"/>
                <a:satOff val="-10737"/>
                <a:lumOff val="29307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50000"/>
                <a:hueOff val="245616"/>
                <a:satOff val="-10737"/>
                <a:lumOff val="29307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50000"/>
                <a:hueOff val="245616"/>
                <a:satOff val="-10737"/>
                <a:lumOff val="2930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Dicembre 2021</a:t>
          </a:r>
        </a:p>
      </dsp:txBody>
      <dsp:txXfrm>
        <a:off x="2503874" y="109540"/>
        <a:ext cx="1703666" cy="997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55F6D-C136-42CC-A05A-124369AC8DE2}">
      <dsp:nvSpPr>
        <dsp:cNvPr id="0" name=""/>
        <dsp:cNvSpPr/>
      </dsp:nvSpPr>
      <dsp:spPr>
        <a:xfrm>
          <a:off x="477947" y="519412"/>
          <a:ext cx="3044442" cy="1826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1.5.1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</a:rPr>
            <a:t>Investimenti in servizi sanitari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/>
              </a:solidFill>
            </a:rPr>
            <a:t>Dotazione finanziaria:€ 8.000.000,00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/>
              </a:solidFill>
            </a:rPr>
            <a:t>Importo certificato: € 8.000.000,00</a:t>
          </a:r>
          <a:endParaRPr lang="it-IT" sz="1400" b="1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000" kern="1200" dirty="0"/>
        </a:p>
      </dsp:txBody>
      <dsp:txXfrm>
        <a:off x="477947" y="519412"/>
        <a:ext cx="3044442" cy="1826665"/>
      </dsp:txXfrm>
    </dsp:sp>
    <dsp:sp modelId="{4693C5A3-1ECD-4172-8E80-8C967AE7E3ED}">
      <dsp:nvSpPr>
        <dsp:cNvPr id="0" name=""/>
        <dsp:cNvSpPr/>
      </dsp:nvSpPr>
      <dsp:spPr>
        <a:xfrm>
          <a:off x="3586505" y="513859"/>
          <a:ext cx="3044442" cy="1826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3.2.1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Calibri Light"/>
              <a:ea typeface="+mn-ea"/>
              <a:cs typeface="+mn-cs"/>
            </a:rPr>
            <a:t>Sostegno al capitale circolante delle imprese ricettive colpite dall’emergenza  sanitaria Covid-19 - Bando UMBRIA APERTA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/>
              </a:solidFill>
            </a:rPr>
            <a:t>Dotazione finanziaria:€ 10.425.000,00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/>
              </a:solidFill>
            </a:rPr>
            <a:t>Importo certificato: </a:t>
          </a:r>
          <a:r>
            <a:rPr lang="it-IT" sz="1300" kern="1200" dirty="0">
              <a:solidFill>
                <a:schemeClr val="tx1"/>
              </a:solidFill>
            </a:rPr>
            <a:t>-</a:t>
          </a:r>
        </a:p>
      </dsp:txBody>
      <dsp:txXfrm>
        <a:off x="3586505" y="513859"/>
        <a:ext cx="3044442" cy="1826665"/>
      </dsp:txXfrm>
    </dsp:sp>
    <dsp:sp modelId="{D7199067-8AD1-40E9-A748-7D00DCB01EB3}">
      <dsp:nvSpPr>
        <dsp:cNvPr id="0" name=""/>
        <dsp:cNvSpPr/>
      </dsp:nvSpPr>
      <dsp:spPr>
        <a:xfrm>
          <a:off x="6697774" y="502972"/>
          <a:ext cx="3044442" cy="1826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3.6.1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Calibri Light"/>
              <a:ea typeface="+mn-ea"/>
              <a:cs typeface="+mn-cs"/>
            </a:rPr>
            <a:t>Fondo prestiti Re Start; Re Commerce; Re Start 93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/>
              </a:solidFill>
            </a:rPr>
            <a:t>Dotazione finanziaria:€ 33.100.000,00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/>
              </a:solidFill>
            </a:rPr>
            <a:t>Importo certificato: € 25.728.006,64</a:t>
          </a:r>
        </a:p>
      </dsp:txBody>
      <dsp:txXfrm>
        <a:off x="6697774" y="502972"/>
        <a:ext cx="3044442" cy="1826665"/>
      </dsp:txXfrm>
    </dsp:sp>
    <dsp:sp modelId="{EE05CE4E-1DA9-4535-8434-E41AB0AED967}">
      <dsp:nvSpPr>
        <dsp:cNvPr id="0" name=""/>
        <dsp:cNvSpPr/>
      </dsp:nvSpPr>
      <dsp:spPr>
        <a:xfrm>
          <a:off x="477399" y="2415448"/>
          <a:ext cx="3044442" cy="1826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3.6.2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Calibri Light"/>
              <a:ea typeface="+mn-ea"/>
              <a:cs typeface="+mn-cs"/>
            </a:rPr>
            <a:t>Fondo per il rafforzamento della struttura patrimoniale delle PMI - Umbria Next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/>
              </a:solidFill>
            </a:rPr>
            <a:t>Dotazione finanziaria:€ 1.950.000,00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/>
              </a:solidFill>
            </a:rPr>
            <a:t>Importo certificato: -</a:t>
          </a:r>
        </a:p>
      </dsp:txBody>
      <dsp:txXfrm>
        <a:off x="477399" y="2415448"/>
        <a:ext cx="3044442" cy="1826665"/>
      </dsp:txXfrm>
    </dsp:sp>
    <dsp:sp modelId="{273D8D5F-D5F2-4173-9440-056A6742BD18}">
      <dsp:nvSpPr>
        <dsp:cNvPr id="0" name=""/>
        <dsp:cNvSpPr/>
      </dsp:nvSpPr>
      <dsp:spPr>
        <a:xfrm>
          <a:off x="6697774" y="2430463"/>
          <a:ext cx="3044442" cy="1826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5.2.1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50" b="1" kern="1200" dirty="0">
              <a:solidFill>
                <a:schemeClr val="tx1"/>
              </a:solidFill>
              <a:latin typeface="Calibri Light"/>
              <a:ea typeface="+mn-ea"/>
              <a:cs typeface="+mn-cs"/>
            </a:rPr>
            <a:t>Interventi di adeguamento strutturale, impiantistico e funzionale di musei, teatri   storici ed istituti culturali di appartenenza pubblica, legati alla fruizione post COVID 19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/>
              </a:solidFill>
            </a:rPr>
            <a:t>Dotazione finanziaria:€ 4.000.000,00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/>
              </a:solidFill>
            </a:rPr>
            <a:t>Importo certificato: -</a:t>
          </a:r>
        </a:p>
      </dsp:txBody>
      <dsp:txXfrm>
        <a:off x="6697774" y="2430463"/>
        <a:ext cx="3044442" cy="1826665"/>
      </dsp:txXfrm>
    </dsp:sp>
    <dsp:sp modelId="{C5AAF8B1-CE2B-42B8-A857-27585C4294CC}">
      <dsp:nvSpPr>
        <dsp:cNvPr id="0" name=""/>
        <dsp:cNvSpPr/>
      </dsp:nvSpPr>
      <dsp:spPr>
        <a:xfrm>
          <a:off x="3587419" y="2425440"/>
          <a:ext cx="3044442" cy="1826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5.3.1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Calibri Light"/>
              <a:ea typeface="+mn-ea"/>
              <a:cs typeface="+mn-cs"/>
            </a:rPr>
            <a:t>Fruizione e promozione risorse naturali e culturali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/>
              </a:solidFill>
            </a:rPr>
            <a:t>Dotazione finanziaria:€ 5.000.0000,00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/>
              </a:solidFill>
            </a:rPr>
            <a:t>Importo certificato: -</a:t>
          </a:r>
        </a:p>
      </dsp:txBody>
      <dsp:txXfrm>
        <a:off x="3587419" y="2425440"/>
        <a:ext cx="3044442" cy="1826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0.81099</cdr:x>
      <cdr:y>0.09476</cdr:y>
    </cdr:from>
    <cdr:to>
      <cdr:x>0.97808</cdr:x>
      <cdr:y>0.19806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709966" y="466582"/>
          <a:ext cx="1176442" cy="5086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n-lt"/>
              <a:ea typeface="+mj-ea"/>
              <a:cs typeface="+mj-cs"/>
              <a:sym typeface="Calibri"/>
            </a:rPr>
            <a:t>€ 32,2 mln </a:t>
          </a:r>
        </a:p>
      </cdr:txBody>
    </cdr:sp>
  </cdr:relSizeAnchor>
  <cdr:relSizeAnchor xmlns:cdr="http://schemas.openxmlformats.org/drawingml/2006/chartDrawing">
    <cdr:from>
      <cdr:x>0.83292</cdr:x>
      <cdr:y>0.20153</cdr:y>
    </cdr:from>
    <cdr:to>
      <cdr:x>1</cdr:x>
      <cdr:y>0.30484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5864396" y="992277"/>
          <a:ext cx="1176372" cy="5086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n-lt"/>
              <a:ea typeface="+mj-ea"/>
              <a:cs typeface="+mj-cs"/>
              <a:sym typeface="Calibri"/>
            </a:rPr>
            <a:t>€ </a:t>
          </a:r>
          <a:r>
            <a: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  <a:sym typeface="Calibri"/>
            </a:rPr>
            <a:t>35,5</a:t>
          </a:r>
          <a:r>
            <a:rPr kumimoji="0" lang="it-IT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n-lt"/>
              <a:ea typeface="+mj-ea"/>
              <a:cs typeface="+mj-cs"/>
              <a:sym typeface="Calibri"/>
            </a:rPr>
            <a:t> mln </a:t>
          </a:r>
        </a:p>
      </cdr:txBody>
    </cdr:sp>
  </cdr:relSizeAnchor>
  <cdr:relSizeAnchor xmlns:cdr="http://schemas.openxmlformats.org/drawingml/2006/chartDrawing">
    <cdr:from>
      <cdr:x>0.31608</cdr:x>
      <cdr:y>0.44676</cdr:y>
    </cdr:from>
    <cdr:to>
      <cdr:x>0.48317</cdr:x>
      <cdr:y>0.55007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2225425" y="2199793"/>
          <a:ext cx="1176442" cy="5086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  <a:sym typeface="Calibri"/>
            </a:rPr>
            <a:t>58</a:t>
          </a:r>
          <a:r>
            <a:rPr kumimoji="0" lang="it-IT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n-lt"/>
              <a:ea typeface="+mj-ea"/>
              <a:cs typeface="+mj-cs"/>
              <a:sym typeface="Calibri"/>
            </a:rPr>
            <a:t> progetti</a:t>
          </a:r>
          <a:r>
            <a:rPr kumimoji="0" lang="it-IT" sz="1600" b="0" i="0" u="none" strike="noStrike" cap="none" spc="0" normalizeH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n-lt"/>
              <a:ea typeface="+mj-ea"/>
              <a:cs typeface="+mj-cs"/>
              <a:sym typeface="Calibri"/>
            </a:rPr>
            <a:t> </a:t>
          </a:r>
          <a:endParaRPr kumimoji="0" lang="it-IT" sz="1600" b="0" i="0" u="none" strike="noStrike" cap="none" spc="0" normalizeH="0" baseline="0" dirty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FillTx/>
            <a:latin typeface="+mn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0.65907</cdr:x>
      <cdr:y>0.39155</cdr:y>
    </cdr:from>
    <cdr:to>
      <cdr:x>0.82616</cdr:x>
      <cdr:y>0.49486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4640353" y="1927904"/>
          <a:ext cx="1176442" cy="5086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n-lt"/>
              <a:ea typeface="+mj-ea"/>
              <a:cs typeface="+mj-cs"/>
              <a:sym typeface="Calibri"/>
            </a:rPr>
            <a:t>€ 24,1 mln </a:t>
          </a:r>
        </a:p>
      </cdr:txBody>
    </cdr:sp>
  </cdr:relSizeAnchor>
  <cdr:relSizeAnchor xmlns:cdr="http://schemas.openxmlformats.org/drawingml/2006/chartDrawing">
    <cdr:from>
      <cdr:x>0.33759</cdr:x>
      <cdr:y>0.14908</cdr:y>
    </cdr:from>
    <cdr:to>
      <cdr:x>0.50468</cdr:x>
      <cdr:y>0.25239</cdr:y>
    </cdr:to>
    <cdr:sp macro="" textlink="">
      <cdr:nvSpPr>
        <cdr:cNvPr id="6" name="CasellaDiTesto 1"/>
        <cdr:cNvSpPr txBox="1"/>
      </cdr:nvSpPr>
      <cdr:spPr>
        <a:xfrm xmlns:a="http://schemas.openxmlformats.org/drawingml/2006/main">
          <a:off x="2376896" y="734045"/>
          <a:ext cx="1176442" cy="5086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n-lt"/>
              <a:ea typeface="+mj-ea"/>
              <a:cs typeface="+mj-cs"/>
              <a:sym typeface="Calibri"/>
            </a:rPr>
            <a:t>69 progetti</a:t>
          </a:r>
          <a:r>
            <a:rPr kumimoji="0" lang="it-IT" sz="1600" b="0" i="0" u="none" strike="noStrike" cap="none" spc="0" normalizeH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n-lt"/>
              <a:ea typeface="+mj-ea"/>
              <a:cs typeface="+mj-cs"/>
              <a:sym typeface="Calibri"/>
            </a:rPr>
            <a:t> </a:t>
          </a:r>
          <a:endParaRPr kumimoji="0" lang="it-IT" sz="1600" b="0" i="0" u="none" strike="noStrike" cap="none" spc="0" normalizeH="0" baseline="0" dirty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FillTx/>
            <a:latin typeface="+mn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0.83292</cdr:x>
      <cdr:y>0.49777</cdr:y>
    </cdr:from>
    <cdr:to>
      <cdr:x>1</cdr:x>
      <cdr:y>0.60108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5864396" y="2450944"/>
          <a:ext cx="1176372" cy="5086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n-lt"/>
              <a:ea typeface="+mj-ea"/>
              <a:cs typeface="+mj-cs"/>
              <a:sym typeface="Calibri"/>
            </a:rPr>
            <a:t>€ </a:t>
          </a:r>
          <a:r>
            <a: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  <a:sym typeface="Calibri"/>
            </a:rPr>
            <a:t>36,3 </a:t>
          </a:r>
          <a:r>
            <a:rPr kumimoji="0" lang="it-IT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n-lt"/>
              <a:ea typeface="+mj-ea"/>
              <a:cs typeface="+mj-cs"/>
              <a:sym typeface="Calibri"/>
            </a:rPr>
            <a:t>mln </a:t>
          </a:r>
        </a:p>
      </cdr:txBody>
    </cdr:sp>
  </cdr:relSizeAnchor>
  <cdr:relSizeAnchor xmlns:cdr="http://schemas.openxmlformats.org/drawingml/2006/chartDrawing">
    <cdr:from>
      <cdr:x>0.4245</cdr:x>
      <cdr:y>0.68531</cdr:y>
    </cdr:from>
    <cdr:to>
      <cdr:x>0.59159</cdr:x>
      <cdr:y>0.78862</cdr:y>
    </cdr:to>
    <cdr:sp macro="" textlink="">
      <cdr:nvSpPr>
        <cdr:cNvPr id="8" name="CasellaDiTesto 1"/>
        <cdr:cNvSpPr txBox="1"/>
      </cdr:nvSpPr>
      <cdr:spPr>
        <a:xfrm xmlns:a="http://schemas.openxmlformats.org/drawingml/2006/main">
          <a:off x="2988806" y="3374344"/>
          <a:ext cx="1176442" cy="5086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n-lt"/>
              <a:ea typeface="+mj-ea"/>
              <a:cs typeface="+mj-cs"/>
              <a:sym typeface="Calibri"/>
            </a:rPr>
            <a:t>€ </a:t>
          </a:r>
          <a:r>
            <a: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  <a:sym typeface="Calibri"/>
            </a:rPr>
            <a:t>11,9</a:t>
          </a:r>
          <a:r>
            <a:rPr kumimoji="0" lang="it-IT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n-lt"/>
              <a:ea typeface="+mj-ea"/>
              <a:cs typeface="+mj-cs"/>
              <a:sym typeface="Calibri"/>
            </a:rPr>
            <a:t> mln </a:t>
          </a:r>
        </a:p>
      </cdr:txBody>
    </cdr:sp>
  </cdr:relSizeAnchor>
  <cdr:relSizeAnchor xmlns:cdr="http://schemas.openxmlformats.org/drawingml/2006/chartDrawing">
    <cdr:from>
      <cdr:x>0.26204</cdr:x>
      <cdr:y>0.74148</cdr:y>
    </cdr:from>
    <cdr:to>
      <cdr:x>0.42912</cdr:x>
      <cdr:y>0.84479</cdr:y>
    </cdr:to>
    <cdr:sp macro="" textlink="">
      <cdr:nvSpPr>
        <cdr:cNvPr id="9" name="CasellaDiTesto 1"/>
        <cdr:cNvSpPr txBox="1"/>
      </cdr:nvSpPr>
      <cdr:spPr>
        <a:xfrm xmlns:a="http://schemas.openxmlformats.org/drawingml/2006/main">
          <a:off x="1844963" y="3650905"/>
          <a:ext cx="1176371" cy="5086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n-lt"/>
              <a:ea typeface="+mj-ea"/>
              <a:cs typeface="+mj-cs"/>
              <a:sym typeface="Calibri"/>
            </a:rPr>
            <a:t>35 progetti</a:t>
          </a:r>
          <a:r>
            <a:rPr kumimoji="0" lang="it-IT" sz="1600" b="0" i="0" u="none" strike="noStrike" cap="none" spc="0" normalizeH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n-lt"/>
              <a:ea typeface="+mj-ea"/>
              <a:cs typeface="+mj-cs"/>
              <a:sym typeface="Calibri"/>
            </a:rPr>
            <a:t> </a:t>
          </a:r>
          <a:endParaRPr kumimoji="0" lang="it-IT" sz="1600" b="0" i="0" u="none" strike="noStrike" cap="none" spc="0" normalizeH="0" baseline="0" dirty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FillTx/>
            <a:latin typeface="+mn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0.48452</cdr:x>
      <cdr:y>0.79554</cdr:y>
    </cdr:from>
    <cdr:to>
      <cdr:x>0.65161</cdr:x>
      <cdr:y>0.89885</cdr:y>
    </cdr:to>
    <cdr:sp macro="" textlink="">
      <cdr:nvSpPr>
        <cdr:cNvPr id="10" name="CasellaDiTesto 1"/>
        <cdr:cNvSpPr txBox="1"/>
      </cdr:nvSpPr>
      <cdr:spPr>
        <a:xfrm xmlns:a="http://schemas.openxmlformats.org/drawingml/2006/main">
          <a:off x="3411393" y="3917128"/>
          <a:ext cx="1176442" cy="5086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n-lt"/>
              <a:ea typeface="+mj-ea"/>
              <a:cs typeface="+mj-cs"/>
              <a:sym typeface="Calibri"/>
            </a:rPr>
            <a:t>€ </a:t>
          </a:r>
          <a:r>
            <a: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  <a:sym typeface="Calibri"/>
            </a:rPr>
            <a:t>15 </a:t>
          </a:r>
          <a:r>
            <a:rPr kumimoji="0" lang="it-IT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n-lt"/>
              <a:ea typeface="+mj-ea"/>
              <a:cs typeface="+mj-cs"/>
              <a:sym typeface="Calibri"/>
            </a:rPr>
            <a:t>mln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512D7B-15CE-49F7-9B26-A9704C38A8CA}" type="datetime1">
              <a:rPr lang="it-IT" smtClean="0"/>
              <a:t>10/11/2021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8A6FB-9CB3-4CCC-A6F5-E192EE21C976}" type="datetime1">
              <a:rPr lang="it-IT" smtClean="0"/>
              <a:pPr/>
              <a:t>10/11/2021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241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9529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2599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5839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661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6703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1895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6417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9773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113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78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743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113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884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452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928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9292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339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l'immagine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cxnSp>
        <p:nvCxnSpPr>
          <p:cNvPr id="5" name="Connettore diritto 4" descr="Linea di divisione diapositiva titolo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unti elenco immagine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e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6079475" y="1485612"/>
            <a:ext cx="1133554" cy="11335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6079475" y="3050248"/>
            <a:ext cx="1133554" cy="11335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6079475" y="4614884"/>
            <a:ext cx="1133554" cy="11335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95254" y="1819511"/>
            <a:ext cx="2729455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1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95254" y="3384147"/>
            <a:ext cx="2729455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95254" y="4948783"/>
            <a:ext cx="2729455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3</a:t>
            </a:r>
          </a:p>
        </p:txBody>
      </p:sp>
      <p:sp>
        <p:nvSpPr>
          <p:cNvPr id="51" name="Ottagono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5" name="Segnaposto numero diapositiva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1618916" y="1501532"/>
            <a:ext cx="1133554" cy="11335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1618916" y="3066168"/>
            <a:ext cx="1133554" cy="11335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1618916" y="4630804"/>
            <a:ext cx="1133554" cy="11335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43" name="Segnaposto tes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78460" y="1819511"/>
            <a:ext cx="2729455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1</a:t>
            </a:r>
          </a:p>
        </p:txBody>
      </p:sp>
      <p:sp>
        <p:nvSpPr>
          <p:cNvPr id="44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78460" y="3384147"/>
            <a:ext cx="2729455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45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78460" y="4948783"/>
            <a:ext cx="2729455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3</a:t>
            </a:r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ti elenco immagine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3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4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Intestazione secondaria</a:t>
            </a:r>
          </a:p>
        </p:txBody>
      </p:sp>
      <p:sp>
        <p:nvSpPr>
          <p:cNvPr id="20" name="Segnaposto immagine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597765" y="2358091"/>
            <a:ext cx="1107962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Segnaposto immagine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45459" y="2358091"/>
            <a:ext cx="1107962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immagine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94550" y="2358090"/>
            <a:ext cx="1107962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zione numeri grand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Intestazione sezione</a:t>
            </a:r>
          </a:p>
        </p:txBody>
      </p:sp>
      <p:sp>
        <p:nvSpPr>
          <p:cNvPr id="27" name="Segnaposto testo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it-IT" dirty="0"/>
              <a:t>Intestazione sezione</a:t>
            </a:r>
          </a:p>
        </p:txBody>
      </p:sp>
      <p:sp>
        <p:nvSpPr>
          <p:cNvPr id="28" name="Segnaposto testo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it-IT" dirty="0"/>
              <a:t>Intestazione sezione</a:t>
            </a: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1" name="Segnaposto testo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it-IT" dirty="0"/>
              <a:t>1</a:t>
            </a:r>
          </a:p>
        </p:txBody>
      </p:sp>
      <p:sp>
        <p:nvSpPr>
          <p:cNvPr id="32" name="Segnaposto testo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it-IT" dirty="0"/>
              <a:t>2</a:t>
            </a:r>
          </a:p>
        </p:txBody>
      </p:sp>
      <p:sp>
        <p:nvSpPr>
          <p:cNvPr id="33" name="Segnaposto testo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it-IT" dirty="0"/>
              <a:t>3</a:t>
            </a: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Descrizione della sezione</a:t>
            </a:r>
          </a:p>
        </p:txBody>
      </p:sp>
      <p:sp>
        <p:nvSpPr>
          <p:cNvPr id="37" name="Segnaposto testo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it-IT" dirty="0"/>
              <a:t>Descrizione della sezione</a:t>
            </a:r>
          </a:p>
        </p:txBody>
      </p:sp>
      <p:sp>
        <p:nvSpPr>
          <p:cNvPr id="39" name="Segnaposto testo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it-IT" dirty="0"/>
              <a:t>Descrizione della sezione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zio di merc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 quadrante</a:t>
            </a:r>
          </a:p>
        </p:txBody>
      </p:sp>
      <p:sp>
        <p:nvSpPr>
          <p:cNvPr id="20" name="Segnaposto testo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 quadrante</a:t>
            </a:r>
          </a:p>
        </p:txBody>
      </p:sp>
      <p:sp>
        <p:nvSpPr>
          <p:cNvPr id="21" name="Segnaposto testo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 quadrante</a:t>
            </a:r>
          </a:p>
        </p:txBody>
      </p:sp>
      <p:sp>
        <p:nvSpPr>
          <p:cNvPr id="22" name="Segnaposto testo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 quadrante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 con riquad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Intestazione secondaria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it-IT" dirty="0"/>
              <a:t>Titolo sezione 1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it-IT" dirty="0"/>
              <a:t>Titolo sezione 2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it-IT" dirty="0"/>
              <a:t>Titolo sezione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4" name="Segnaposto immagin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immagin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6" name="Segnaposto immagin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7" name="Segnaposto immagine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immagine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Intestazione secondaria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senza elementi 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l'immagine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6" name="Casella di tes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grande e tes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0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6" name="Casella di tes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l'immagine qui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6" name="Figura a mano libera: Form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ti elenc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1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3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4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5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8333" y="2358091"/>
            <a:ext cx="1130318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2" name="Segnaposto immagine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242055" y="2358091"/>
            <a:ext cx="1130318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3" name="Segnaposto immagine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5777" y="2358091"/>
            <a:ext cx="1130318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4" name="Segnaposto immagine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829499" y="2358091"/>
            <a:ext cx="1130318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5" name="Segnaposto immagine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123220" y="2358091"/>
            <a:ext cx="1130318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i elenco 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7" name="Segnaposto immagine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0806" y="2358091"/>
            <a:ext cx="1225372" cy="854075"/>
          </a:xfrm>
        </p:spPr>
        <p:txBody>
          <a:bodyPr rtlCol="0"/>
          <a:lstStyle>
            <a:lvl1pPr marL="0" indent="0">
              <a:buNone/>
              <a:defRPr sz="17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immagine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194528" y="2358091"/>
            <a:ext cx="1225372" cy="854075"/>
          </a:xfrm>
        </p:spPr>
        <p:txBody>
          <a:bodyPr rtlCol="0"/>
          <a:lstStyle>
            <a:lvl1pPr marL="0" indent="0">
              <a:buNone/>
              <a:defRPr sz="17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9" name="Segnaposto immagine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88250" y="2358091"/>
            <a:ext cx="1225372" cy="854075"/>
          </a:xfrm>
        </p:spPr>
        <p:txBody>
          <a:bodyPr rtlCol="0"/>
          <a:lstStyle>
            <a:lvl1pPr marL="0" indent="0">
              <a:buNone/>
              <a:defRPr sz="17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o trascinare l'immagine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1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3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51" name="Ottagono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5" name="Segnaposto numero diapositiva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tagono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9" r:id="rId11"/>
    <p:sldLayoutId id="2147483671" r:id="rId12"/>
    <p:sldLayoutId id="2147483653" r:id="rId13"/>
    <p:sldLayoutId id="2147483672" r:id="rId14"/>
    <p:sldLayoutId id="2147483673" r:id="rId15"/>
    <p:sldLayoutId id="2147483677" r:id="rId16"/>
    <p:sldLayoutId id="2147483654" r:id="rId17"/>
    <p:sldLayoutId id="2147483660" r:id="rId18"/>
    <p:sldLayoutId id="214748366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38.em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40.em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42.e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emf"/><Relationship Id="rId5" Type="http://schemas.openxmlformats.org/officeDocument/2006/relationships/image" Target="../media/image4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6.jpe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17.e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14/relationships/chartEx" Target="../charts/chartEx1.xml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chart" Target="../charts/chart1.xml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sz="3200" dirty="0"/>
              <a:t>Comitato di Sorveglianza POR FESR FSE 2014-2020</a:t>
            </a:r>
          </a:p>
        </p:txBody>
      </p:sp>
      <p:cxnSp>
        <p:nvCxnSpPr>
          <p:cNvPr id="15" name="Connettore diritto 14" descr="Linea di divisione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ottotitolo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/>
              <a:t>Perugia 12 novembre 2021</a:t>
            </a:r>
            <a:br>
              <a:rPr lang="it-IT" dirty="0"/>
            </a:br>
            <a:r>
              <a:rPr lang="it-IT" dirty="0"/>
              <a:t>Sala Fiume | Palazzo </a:t>
            </a:r>
            <a:r>
              <a:rPr lang="it-IT" dirty="0" err="1"/>
              <a:t>Donini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2494606" y="4685575"/>
            <a:ext cx="52825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9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lang="it-IT" sz="2400" b="1" dirty="0">
                <a:solidFill>
                  <a:schemeClr val="bg1"/>
                </a:solidFill>
                <a:latin typeface="+mj-lt"/>
              </a:rPr>
              <a:t>Punto XX. </a:t>
            </a:r>
          </a:p>
          <a:p>
            <a:pPr algn="r">
              <a:defRPr sz="9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lang="it-IT" sz="2400" b="1" dirty="0">
                <a:solidFill>
                  <a:schemeClr val="bg1"/>
                </a:solidFill>
                <a:latin typeface="+mj-lt"/>
                <a:ea typeface="Abadi MT Condensed Light"/>
                <a:cs typeface="Abadi MT Condensed Light"/>
                <a:sym typeface="Abadi MT Condensed Light"/>
              </a:rPr>
              <a:t>Titolo</a:t>
            </a:r>
          </a:p>
          <a:p>
            <a:pPr algn="r">
              <a:defRPr sz="9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lang="it-IT" sz="2000" dirty="0">
                <a:solidFill>
                  <a:schemeClr val="bg1"/>
                </a:solidFill>
                <a:latin typeface="+mj-lt"/>
                <a:ea typeface="Abadi MT Condensed Light"/>
                <a:cs typeface="Abadi MT Condensed Light"/>
                <a:sym typeface="Abadi MT Condensed Light"/>
              </a:rPr>
              <a:t>Relatore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22" y="2493612"/>
            <a:ext cx="1694424" cy="994599"/>
          </a:xfrm>
        </p:spPr>
      </p:pic>
      <p:pic>
        <p:nvPicPr>
          <p:cNvPr id="18" name="Immagine" descr="Immagine"/>
          <p:cNvPicPr>
            <a:picLocks noChangeAspect="1"/>
          </p:cNvPicPr>
          <p:nvPr/>
        </p:nvPicPr>
        <p:blipFill rotWithShape="1">
          <a:blip r:embed="rId4"/>
          <a:srcRect l="1713" r="9742"/>
          <a:stretch/>
        </p:blipFill>
        <p:spPr>
          <a:xfrm>
            <a:off x="-31532" y="5418605"/>
            <a:ext cx="12218277" cy="1298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86" y="685140"/>
            <a:ext cx="1154383" cy="1250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magine" descr="Immagi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120" y="2700681"/>
            <a:ext cx="1192911" cy="1305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magine" descr="Immagin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4831" y="4113257"/>
            <a:ext cx="985072" cy="1136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magine" descr="Immagin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6422" y="4006080"/>
            <a:ext cx="1057003" cy="986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magine" descr="Immagin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3687" y="809398"/>
            <a:ext cx="943347" cy="1079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7830" y="685140"/>
            <a:ext cx="1160344" cy="1017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magine" descr="Immagin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184" y="4697150"/>
            <a:ext cx="997523" cy="860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magin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93" y="240800"/>
            <a:ext cx="1167291" cy="1534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magin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72" y="4646799"/>
            <a:ext cx="1028080" cy="1205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magin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67" y="383216"/>
            <a:ext cx="1407560" cy="1650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magin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47" y="4709676"/>
            <a:ext cx="1010463" cy="1184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CDD7695-EB98-4B2C-9FA3-91FD79B91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2341"/>
            <a:ext cx="12192000" cy="26706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2" y="75810"/>
            <a:ext cx="6012000" cy="863601"/>
          </a:xfrm>
        </p:spPr>
        <p:txBody>
          <a:bodyPr rtlCol="0"/>
          <a:lstStyle/>
          <a:p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Cruscotto di monitoraggio -  Asse  V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10</a:t>
            </a:fld>
            <a:endParaRPr lang="it-IT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525308"/>
            <a:ext cx="2473772" cy="344429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2740E23-C4AB-433B-9E3A-52105DC9D75A}"/>
              </a:ext>
            </a:extLst>
          </p:cNvPr>
          <p:cNvSpPr txBox="1"/>
          <p:nvPr/>
        </p:nvSpPr>
        <p:spPr>
          <a:xfrm>
            <a:off x="754384" y="2922877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B859B99-D8AA-4A2F-AC6B-1C0C8A84CC4E}"/>
              </a:ext>
            </a:extLst>
          </p:cNvPr>
          <p:cNvSpPr txBox="1"/>
          <p:nvPr/>
        </p:nvSpPr>
        <p:spPr>
          <a:xfrm>
            <a:off x="2311835" y="2922877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€ 44.972.200,00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CE364E0-B74E-4D9F-B2BD-7496D545EE14}"/>
              </a:ext>
            </a:extLst>
          </p:cNvPr>
          <p:cNvSpPr txBox="1"/>
          <p:nvPr/>
        </p:nvSpPr>
        <p:spPr>
          <a:xfrm>
            <a:off x="3633997" y="2922877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0780878-4F1C-4C2A-8964-203037C0655C}"/>
              </a:ext>
            </a:extLst>
          </p:cNvPr>
          <p:cNvSpPr txBox="1"/>
          <p:nvPr/>
        </p:nvSpPr>
        <p:spPr>
          <a:xfrm>
            <a:off x="5191448" y="2922877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€ 44.972.200,00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71CB029-93D1-4E20-AE32-541FA54E525B}"/>
              </a:ext>
            </a:extLst>
          </p:cNvPr>
          <p:cNvSpPr txBox="1"/>
          <p:nvPr/>
        </p:nvSpPr>
        <p:spPr>
          <a:xfrm>
            <a:off x="6527192" y="2922877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2A395C-1492-4B64-85E1-B0FBE6A918EC}"/>
              </a:ext>
            </a:extLst>
          </p:cNvPr>
          <p:cNvSpPr txBox="1"/>
          <p:nvPr/>
        </p:nvSpPr>
        <p:spPr>
          <a:xfrm>
            <a:off x="8084643" y="2922877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€ 44.972.200,00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60FB53F-167E-4152-A247-6A940FA34871}"/>
              </a:ext>
            </a:extLst>
          </p:cNvPr>
          <p:cNvSpPr txBox="1"/>
          <p:nvPr/>
        </p:nvSpPr>
        <p:spPr>
          <a:xfrm>
            <a:off x="9388139" y="2922877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945BF0F-1C77-424B-AC1C-DD9640B0705B}"/>
              </a:ext>
            </a:extLst>
          </p:cNvPr>
          <p:cNvSpPr txBox="1"/>
          <p:nvPr/>
        </p:nvSpPr>
        <p:spPr>
          <a:xfrm>
            <a:off x="10945590" y="2922877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€ 44.972.200,00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6F646C27-D07E-4178-BA87-BCEFA0FAB47A}"/>
              </a:ext>
            </a:extLst>
          </p:cNvPr>
          <p:cNvSpPr txBox="1"/>
          <p:nvPr/>
        </p:nvSpPr>
        <p:spPr>
          <a:xfrm>
            <a:off x="1313790" y="2513493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29.002.075,29 €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400165D-AB62-40D2-B62B-0CA127B81B3F}"/>
              </a:ext>
            </a:extLst>
          </p:cNvPr>
          <p:cNvSpPr txBox="1"/>
          <p:nvPr/>
        </p:nvSpPr>
        <p:spPr>
          <a:xfrm>
            <a:off x="4203694" y="2482715"/>
            <a:ext cx="1597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21.052.712, 26</a:t>
            </a:r>
            <a:r>
              <a:rPr lang="it-IT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€ </a:t>
            </a:r>
            <a:endParaRPr lang="it-IT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7023C2D-CF7F-4669-B202-0C203265784A}"/>
              </a:ext>
            </a:extLst>
          </p:cNvPr>
          <p:cNvSpPr txBox="1"/>
          <p:nvPr/>
        </p:nvSpPr>
        <p:spPr>
          <a:xfrm>
            <a:off x="7157424" y="2513493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11.857.808,56 €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169980A5-6F97-462F-B349-FC82E097DF1A}"/>
              </a:ext>
            </a:extLst>
          </p:cNvPr>
          <p:cNvSpPr txBox="1"/>
          <p:nvPr/>
        </p:nvSpPr>
        <p:spPr>
          <a:xfrm>
            <a:off x="9920882" y="2513493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11.396.963,97 €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2F0EEDD0-CBE7-4EF7-A806-F37B0398AB04}"/>
              </a:ext>
            </a:extLst>
          </p:cNvPr>
          <p:cNvSpPr txBox="1"/>
          <p:nvPr/>
        </p:nvSpPr>
        <p:spPr>
          <a:xfrm>
            <a:off x="1561985" y="3034801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64,49%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02E03F9-E292-4FF0-B7D7-1AD96A88B908}"/>
              </a:ext>
            </a:extLst>
          </p:cNvPr>
          <p:cNvSpPr txBox="1"/>
          <p:nvPr/>
        </p:nvSpPr>
        <p:spPr>
          <a:xfrm>
            <a:off x="4540468" y="3034801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46,81%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BCE4231-F710-4301-BB85-752E20D84E20}"/>
              </a:ext>
            </a:extLst>
          </p:cNvPr>
          <p:cNvSpPr txBox="1"/>
          <p:nvPr/>
        </p:nvSpPr>
        <p:spPr>
          <a:xfrm>
            <a:off x="7407052" y="3015215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26,37%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C0BF5E3-8F6D-456D-B97E-CFBD6997F8B4}"/>
              </a:ext>
            </a:extLst>
          </p:cNvPr>
          <p:cNvSpPr txBox="1"/>
          <p:nvPr/>
        </p:nvSpPr>
        <p:spPr>
          <a:xfrm>
            <a:off x="10200382" y="3015215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25,34%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95FA82-4B54-4417-8E5C-ABFC8D9C6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153" y="4138155"/>
            <a:ext cx="8134350" cy="19558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4D79E6C7-728C-42A7-A8FE-5BB58D3922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489" t="5708" r="405" b="3867"/>
          <a:stretch/>
        </p:blipFill>
        <p:spPr>
          <a:xfrm>
            <a:off x="115832" y="4138155"/>
            <a:ext cx="3710824" cy="23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2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653CEFE-94A8-412F-BD0A-B1FA9D13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1958"/>
            <a:ext cx="12192000" cy="26706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2" y="75810"/>
            <a:ext cx="6012000" cy="863601"/>
          </a:xfrm>
        </p:spPr>
        <p:txBody>
          <a:bodyPr rtlCol="0"/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ruscotto di monitoraggio -  Asse VI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11</a:t>
            </a:fld>
            <a:endParaRPr lang="it-IT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525308"/>
            <a:ext cx="2473772" cy="344429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C5EBBB0-C589-4C9C-9152-5F46A65AC851}"/>
              </a:ext>
            </a:extLst>
          </p:cNvPr>
          <p:cNvSpPr txBox="1"/>
          <p:nvPr/>
        </p:nvSpPr>
        <p:spPr>
          <a:xfrm>
            <a:off x="2311835" y="3062494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€ 30.816.400,00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E448B95-D11C-432C-A948-E4AE02FAB077}"/>
              </a:ext>
            </a:extLst>
          </p:cNvPr>
          <p:cNvSpPr txBox="1"/>
          <p:nvPr/>
        </p:nvSpPr>
        <p:spPr>
          <a:xfrm>
            <a:off x="3633997" y="3062494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7DDD5BC-9BA8-4080-9C43-1F0A8B1B65AB}"/>
              </a:ext>
            </a:extLst>
          </p:cNvPr>
          <p:cNvSpPr txBox="1"/>
          <p:nvPr/>
        </p:nvSpPr>
        <p:spPr>
          <a:xfrm>
            <a:off x="5191448" y="3062494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€ 30.816.400,00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0500228-2382-43D5-A766-66E460C402A4}"/>
              </a:ext>
            </a:extLst>
          </p:cNvPr>
          <p:cNvSpPr txBox="1"/>
          <p:nvPr/>
        </p:nvSpPr>
        <p:spPr>
          <a:xfrm>
            <a:off x="6527192" y="3062494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59A10AD-0302-40CC-99EA-DF640436D83D}"/>
              </a:ext>
            </a:extLst>
          </p:cNvPr>
          <p:cNvSpPr txBox="1"/>
          <p:nvPr/>
        </p:nvSpPr>
        <p:spPr>
          <a:xfrm>
            <a:off x="8084643" y="3062494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€ 30.816.400,00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92EEDA0-9772-415E-8585-55EDD23E273B}"/>
              </a:ext>
            </a:extLst>
          </p:cNvPr>
          <p:cNvSpPr txBox="1"/>
          <p:nvPr/>
        </p:nvSpPr>
        <p:spPr>
          <a:xfrm>
            <a:off x="9388139" y="3062494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28BECAC-3AC5-49E0-8EBF-F2BCB7654969}"/>
              </a:ext>
            </a:extLst>
          </p:cNvPr>
          <p:cNvSpPr txBox="1"/>
          <p:nvPr/>
        </p:nvSpPr>
        <p:spPr>
          <a:xfrm>
            <a:off x="10945590" y="3062494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€ 30.816.400,00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8021745-042F-4FB4-BC01-EE11178FEE2D}"/>
              </a:ext>
            </a:extLst>
          </p:cNvPr>
          <p:cNvSpPr txBox="1"/>
          <p:nvPr/>
        </p:nvSpPr>
        <p:spPr>
          <a:xfrm>
            <a:off x="769939" y="3062494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D6D610F-135A-41FF-94E3-C128861CA3A4}"/>
              </a:ext>
            </a:extLst>
          </p:cNvPr>
          <p:cNvSpPr txBox="1"/>
          <p:nvPr/>
        </p:nvSpPr>
        <p:spPr>
          <a:xfrm>
            <a:off x="1313790" y="2653110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26.855.043,91 €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67FEDB1-622E-4D07-890F-5C826A768091}"/>
              </a:ext>
            </a:extLst>
          </p:cNvPr>
          <p:cNvSpPr txBox="1"/>
          <p:nvPr/>
        </p:nvSpPr>
        <p:spPr>
          <a:xfrm>
            <a:off x="4203694" y="2622332"/>
            <a:ext cx="1597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14.156.166,96</a:t>
            </a:r>
            <a:r>
              <a:rPr lang="it-IT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€ </a:t>
            </a:r>
            <a:endParaRPr lang="it-IT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1335265-16C6-432E-9AA3-6A6CAD1CB4FF}"/>
              </a:ext>
            </a:extLst>
          </p:cNvPr>
          <p:cNvSpPr txBox="1"/>
          <p:nvPr/>
        </p:nvSpPr>
        <p:spPr>
          <a:xfrm>
            <a:off x="7157424" y="2653110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11.811.132,69 €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A467872-7481-4360-82EE-6BE8EDE20D54}"/>
              </a:ext>
            </a:extLst>
          </p:cNvPr>
          <p:cNvSpPr txBox="1"/>
          <p:nvPr/>
        </p:nvSpPr>
        <p:spPr>
          <a:xfrm>
            <a:off x="9920882" y="2653110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  9.413.073,92 €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6DB69C3F-4ADA-4639-9D5E-3D02228F6EE2}"/>
              </a:ext>
            </a:extLst>
          </p:cNvPr>
          <p:cNvSpPr txBox="1"/>
          <p:nvPr/>
        </p:nvSpPr>
        <p:spPr>
          <a:xfrm>
            <a:off x="1561985" y="3174418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87,14%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C26F19-AB32-417A-B9BD-78934AE8C6EC}"/>
              </a:ext>
            </a:extLst>
          </p:cNvPr>
          <p:cNvSpPr txBox="1"/>
          <p:nvPr/>
        </p:nvSpPr>
        <p:spPr>
          <a:xfrm>
            <a:off x="4540468" y="3174418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45,94%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F608DD50-13D8-429A-BE7F-F266CCD182AC}"/>
              </a:ext>
            </a:extLst>
          </p:cNvPr>
          <p:cNvSpPr txBox="1"/>
          <p:nvPr/>
        </p:nvSpPr>
        <p:spPr>
          <a:xfrm>
            <a:off x="7407052" y="3154832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38,33%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2B4A390E-8FA2-40B7-8F48-40946A4D42D0}"/>
              </a:ext>
            </a:extLst>
          </p:cNvPr>
          <p:cNvSpPr txBox="1"/>
          <p:nvPr/>
        </p:nvSpPr>
        <p:spPr>
          <a:xfrm>
            <a:off x="10200382" y="3154832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30,55%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F93B560-6611-4E80-B89F-20D04AFC4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656" y="4138155"/>
            <a:ext cx="8134350" cy="19558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298F5C56-5926-4F5A-AFDE-A1EE7963C3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489" t="5708" r="405" b="3867"/>
          <a:stretch/>
        </p:blipFill>
        <p:spPr>
          <a:xfrm>
            <a:off x="115832" y="4138155"/>
            <a:ext cx="3710824" cy="23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78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4745C1E-AEB0-4284-A4AB-DFA415DCB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6667"/>
            <a:ext cx="12192000" cy="26706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2" y="75810"/>
            <a:ext cx="6012000" cy="863601"/>
          </a:xfrm>
        </p:spPr>
        <p:txBody>
          <a:bodyPr rtlCol="0"/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ruscotto di monitoraggio -  Asse  VII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12</a:t>
            </a:fld>
            <a:endParaRPr lang="it-IT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525308"/>
            <a:ext cx="2473772" cy="344429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058ECE3-1E3C-4BE0-9F7E-4110F3548D4C}"/>
              </a:ext>
            </a:extLst>
          </p:cNvPr>
          <p:cNvSpPr txBox="1"/>
          <p:nvPr/>
        </p:nvSpPr>
        <p:spPr>
          <a:xfrm>
            <a:off x="754384" y="2956693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B439C6C-5A6D-4825-8888-178AA5633263}"/>
              </a:ext>
            </a:extLst>
          </p:cNvPr>
          <p:cNvSpPr txBox="1"/>
          <p:nvPr/>
        </p:nvSpPr>
        <p:spPr>
          <a:xfrm>
            <a:off x="2311835" y="2956693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€ 16.251.200,00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F06F878-F445-4081-8ACE-0BA35AB0CFAD}"/>
              </a:ext>
            </a:extLst>
          </p:cNvPr>
          <p:cNvSpPr txBox="1"/>
          <p:nvPr/>
        </p:nvSpPr>
        <p:spPr>
          <a:xfrm>
            <a:off x="3633997" y="2956693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94C2E75-1C86-40B6-B403-AFF7CEA4726E}"/>
              </a:ext>
            </a:extLst>
          </p:cNvPr>
          <p:cNvSpPr txBox="1"/>
          <p:nvPr/>
        </p:nvSpPr>
        <p:spPr>
          <a:xfrm>
            <a:off x="5191448" y="2956693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€ 16.251.200,00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E6DE0BD-D0DC-4E6A-AF30-2218AD64C26C}"/>
              </a:ext>
            </a:extLst>
          </p:cNvPr>
          <p:cNvSpPr txBox="1"/>
          <p:nvPr/>
        </p:nvSpPr>
        <p:spPr>
          <a:xfrm>
            <a:off x="6527192" y="2956693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15AD6E5-4594-4E0D-B9A2-5A414FF06705}"/>
              </a:ext>
            </a:extLst>
          </p:cNvPr>
          <p:cNvSpPr txBox="1"/>
          <p:nvPr/>
        </p:nvSpPr>
        <p:spPr>
          <a:xfrm>
            <a:off x="8084643" y="2956693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€ 16.251.200,00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02194B8-B2A5-45D5-93CB-5EF557613447}"/>
              </a:ext>
            </a:extLst>
          </p:cNvPr>
          <p:cNvSpPr txBox="1"/>
          <p:nvPr/>
        </p:nvSpPr>
        <p:spPr>
          <a:xfrm>
            <a:off x="9388139" y="2956693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EF0ACAA-B02D-4249-A074-2B40A443B524}"/>
              </a:ext>
            </a:extLst>
          </p:cNvPr>
          <p:cNvSpPr txBox="1"/>
          <p:nvPr/>
        </p:nvSpPr>
        <p:spPr>
          <a:xfrm>
            <a:off x="10945590" y="2956693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€ 16.251.200,00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42A4E02-8951-42F0-AA6B-77A1BC661979}"/>
              </a:ext>
            </a:extLst>
          </p:cNvPr>
          <p:cNvSpPr txBox="1"/>
          <p:nvPr/>
        </p:nvSpPr>
        <p:spPr>
          <a:xfrm>
            <a:off x="1303280" y="2515779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10.314.092,30 €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9905CC50-015C-4764-A33B-3BF56763FA2D}"/>
              </a:ext>
            </a:extLst>
          </p:cNvPr>
          <p:cNvSpPr txBox="1"/>
          <p:nvPr/>
        </p:nvSpPr>
        <p:spPr>
          <a:xfrm>
            <a:off x="4193184" y="2485001"/>
            <a:ext cx="1597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10.127.612,88</a:t>
            </a:r>
            <a:r>
              <a:rPr lang="it-IT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€ </a:t>
            </a:r>
            <a:endParaRPr lang="it-IT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A54E683-4253-45CB-8604-53B232909AFA}"/>
              </a:ext>
            </a:extLst>
          </p:cNvPr>
          <p:cNvSpPr txBox="1"/>
          <p:nvPr/>
        </p:nvSpPr>
        <p:spPr>
          <a:xfrm>
            <a:off x="7146914" y="2515779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 8.086.276,91 €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11D2BE6-0420-40DA-8C28-CA48503D33CE}"/>
              </a:ext>
            </a:extLst>
          </p:cNvPr>
          <p:cNvSpPr txBox="1"/>
          <p:nvPr/>
        </p:nvSpPr>
        <p:spPr>
          <a:xfrm>
            <a:off x="9910372" y="2515779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  7.654.129,65 €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F5B50CC1-F037-4270-B83B-71FF6E12D982}"/>
              </a:ext>
            </a:extLst>
          </p:cNvPr>
          <p:cNvSpPr txBox="1"/>
          <p:nvPr/>
        </p:nvSpPr>
        <p:spPr>
          <a:xfrm>
            <a:off x="1551475" y="3037087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63,46%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E559FADE-56A9-4B1C-98A8-C2894258985D}"/>
              </a:ext>
            </a:extLst>
          </p:cNvPr>
          <p:cNvSpPr txBox="1"/>
          <p:nvPr/>
        </p:nvSpPr>
        <p:spPr>
          <a:xfrm>
            <a:off x="4529958" y="3037087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62,32%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644C595-266F-48EE-941A-CAB223EE8762}"/>
              </a:ext>
            </a:extLst>
          </p:cNvPr>
          <p:cNvSpPr txBox="1"/>
          <p:nvPr/>
        </p:nvSpPr>
        <p:spPr>
          <a:xfrm>
            <a:off x="7396542" y="3017501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49,76%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AF0C7E8-A202-4CFC-B202-7071E8E95C83}"/>
              </a:ext>
            </a:extLst>
          </p:cNvPr>
          <p:cNvSpPr txBox="1"/>
          <p:nvPr/>
        </p:nvSpPr>
        <p:spPr>
          <a:xfrm>
            <a:off x="10189872" y="3017501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47,10%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8FF4D5-2549-453B-B8D0-FE7666113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818" y="4138155"/>
            <a:ext cx="8134350" cy="19558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8F485135-F5EE-44FA-B050-89520B18CE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489" t="5708" r="405" b="3867"/>
          <a:stretch/>
        </p:blipFill>
        <p:spPr>
          <a:xfrm>
            <a:off x="115832" y="4138155"/>
            <a:ext cx="3710824" cy="23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7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2A1029F-9955-43A5-ABFF-ACDD4CFE5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0067"/>
            <a:ext cx="12192000" cy="26706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2" y="75810"/>
            <a:ext cx="6012000" cy="863601"/>
          </a:xfrm>
        </p:spPr>
        <p:txBody>
          <a:bodyPr rtlCol="0"/>
          <a:lstStyle/>
          <a:p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Cruscotto di monitoraggio -  Asse  VIII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13</a:t>
            </a:fld>
            <a:endParaRPr lang="it-IT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525308"/>
            <a:ext cx="2473772" cy="344429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1320096-B7E3-4294-9C43-D5090EAFAAAA}"/>
              </a:ext>
            </a:extLst>
          </p:cNvPr>
          <p:cNvSpPr txBox="1"/>
          <p:nvPr/>
        </p:nvSpPr>
        <p:spPr>
          <a:xfrm>
            <a:off x="764894" y="2934465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FD9AE35-4380-4CB2-A794-3A8F89151DE6}"/>
              </a:ext>
            </a:extLst>
          </p:cNvPr>
          <p:cNvSpPr txBox="1"/>
          <p:nvPr/>
        </p:nvSpPr>
        <p:spPr>
          <a:xfrm>
            <a:off x="2322345" y="2934465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€ 56.000.000,00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907C404-26C0-43A4-B043-97B79590EA8C}"/>
              </a:ext>
            </a:extLst>
          </p:cNvPr>
          <p:cNvSpPr txBox="1"/>
          <p:nvPr/>
        </p:nvSpPr>
        <p:spPr>
          <a:xfrm>
            <a:off x="3644507" y="2934465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6B3423A-6DA0-4FB1-A0A3-92A63475357F}"/>
              </a:ext>
            </a:extLst>
          </p:cNvPr>
          <p:cNvSpPr txBox="1"/>
          <p:nvPr/>
        </p:nvSpPr>
        <p:spPr>
          <a:xfrm>
            <a:off x="6537702" y="2934465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A156AF9-F8A9-4B9A-B036-6BE4B2D5D1F7}"/>
              </a:ext>
            </a:extLst>
          </p:cNvPr>
          <p:cNvSpPr txBox="1"/>
          <p:nvPr/>
        </p:nvSpPr>
        <p:spPr>
          <a:xfrm>
            <a:off x="9398649" y="2934465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3540423-EEC0-4C7B-9D3D-626DA74C6FFE}"/>
              </a:ext>
            </a:extLst>
          </p:cNvPr>
          <p:cNvSpPr txBox="1"/>
          <p:nvPr/>
        </p:nvSpPr>
        <p:spPr>
          <a:xfrm>
            <a:off x="5074468" y="2934465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€ 56.000.000,00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FF5E2AD-807B-47A6-A098-C2C39354C0D9}"/>
              </a:ext>
            </a:extLst>
          </p:cNvPr>
          <p:cNvSpPr txBox="1"/>
          <p:nvPr/>
        </p:nvSpPr>
        <p:spPr>
          <a:xfrm>
            <a:off x="8263092" y="2934465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€ 56.000.000,00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A4BCD16-5649-406F-802A-2AA0943E0915}"/>
              </a:ext>
            </a:extLst>
          </p:cNvPr>
          <p:cNvSpPr txBox="1"/>
          <p:nvPr/>
        </p:nvSpPr>
        <p:spPr>
          <a:xfrm>
            <a:off x="10980070" y="2934465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€ 56.000.000,00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C0221D7-E481-44CA-98E4-A4733FBA37B4}"/>
              </a:ext>
            </a:extLst>
          </p:cNvPr>
          <p:cNvSpPr txBox="1"/>
          <p:nvPr/>
        </p:nvSpPr>
        <p:spPr>
          <a:xfrm>
            <a:off x="1271750" y="2470199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44.684.746,19 €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3880E3D-873D-442F-B000-7CCF6658B0B8}"/>
              </a:ext>
            </a:extLst>
          </p:cNvPr>
          <p:cNvSpPr txBox="1"/>
          <p:nvPr/>
        </p:nvSpPr>
        <p:spPr>
          <a:xfrm>
            <a:off x="4161654" y="2439421"/>
            <a:ext cx="1597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14.663.071,79</a:t>
            </a:r>
            <a:r>
              <a:rPr lang="it-IT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€ </a:t>
            </a:r>
            <a:endParaRPr lang="it-IT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1D4459D-C46E-4A0F-89CD-2C7209443933}"/>
              </a:ext>
            </a:extLst>
          </p:cNvPr>
          <p:cNvSpPr txBox="1"/>
          <p:nvPr/>
        </p:nvSpPr>
        <p:spPr>
          <a:xfrm>
            <a:off x="7115384" y="2470199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8.971.158,76 €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90E4493-78A3-4EF2-A9F9-F0FE3AF8899D}"/>
              </a:ext>
            </a:extLst>
          </p:cNvPr>
          <p:cNvSpPr txBox="1"/>
          <p:nvPr/>
        </p:nvSpPr>
        <p:spPr>
          <a:xfrm>
            <a:off x="9878842" y="2470199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 7.159.550,86 €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8A85CF72-3779-447F-B27F-2AA2F4865228}"/>
              </a:ext>
            </a:extLst>
          </p:cNvPr>
          <p:cNvSpPr txBox="1"/>
          <p:nvPr/>
        </p:nvSpPr>
        <p:spPr>
          <a:xfrm>
            <a:off x="1519945" y="2991507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79,79%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A8819FD-7E32-4FF7-809F-E4D4BACA9CAA}"/>
              </a:ext>
            </a:extLst>
          </p:cNvPr>
          <p:cNvSpPr txBox="1"/>
          <p:nvPr/>
        </p:nvSpPr>
        <p:spPr>
          <a:xfrm>
            <a:off x="4445263" y="2991507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26,18%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86BC771-871B-49C5-B821-50A071D39B3A}"/>
              </a:ext>
            </a:extLst>
          </p:cNvPr>
          <p:cNvSpPr txBox="1"/>
          <p:nvPr/>
        </p:nvSpPr>
        <p:spPr>
          <a:xfrm>
            <a:off x="7365012" y="2971921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16,02%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9634671-DBCC-49CB-AE03-F94D7BB4B6E9}"/>
              </a:ext>
            </a:extLst>
          </p:cNvPr>
          <p:cNvSpPr txBox="1"/>
          <p:nvPr/>
        </p:nvSpPr>
        <p:spPr>
          <a:xfrm>
            <a:off x="10158342" y="2971921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12,78%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014C9C1-59B6-4481-8BE2-74F272BA84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10" t="5734" r="3596" b="9224"/>
          <a:stretch/>
        </p:blipFill>
        <p:spPr>
          <a:xfrm>
            <a:off x="101432" y="4199390"/>
            <a:ext cx="3478386" cy="19558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E2825EA-3B74-43BD-9AD6-7AEB659ED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634" y="4029895"/>
            <a:ext cx="813435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1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2" y="75810"/>
            <a:ext cx="6012000" cy="863601"/>
          </a:xfrm>
        </p:spPr>
        <p:txBody>
          <a:bodyPr rtlCol="0"/>
          <a:lstStyle/>
          <a:p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 2021: target di spesa PO FESR UMBRIA 2014-2020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14</a:t>
            </a:fld>
            <a:endParaRPr lang="it-IT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525308"/>
            <a:ext cx="2473772" cy="344429"/>
          </a:xfrm>
          <a:prstGeom prst="rect">
            <a:avLst/>
          </a:prstGeom>
        </p:spPr>
      </p:pic>
      <p:pic>
        <p:nvPicPr>
          <p:cNvPr id="18" name="Picture 2" descr="Image result for logo segno verde ok">
            <a:extLst>
              <a:ext uri="{FF2B5EF4-FFF2-40B4-BE49-F238E27FC236}">
                <a16:creationId xmlns:a16="http://schemas.microsoft.com/office/drawing/2014/main" id="{C441668A-296C-4067-96CF-FE3DA654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0" y="4148593"/>
            <a:ext cx="905926" cy="1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D888865-6967-4059-80FF-61A16B6A8B47}"/>
              </a:ext>
            </a:extLst>
          </p:cNvPr>
          <p:cNvSpPr txBox="1"/>
          <p:nvPr/>
        </p:nvSpPr>
        <p:spPr>
          <a:xfrm>
            <a:off x="324465" y="2340077"/>
            <a:ext cx="329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target n+3 2021:  194,43 mln €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BB2A3FE-A29E-46D4-824F-3B46E5367586}"/>
              </a:ext>
            </a:extLst>
          </p:cNvPr>
          <p:cNvSpPr txBox="1"/>
          <p:nvPr/>
        </p:nvSpPr>
        <p:spPr>
          <a:xfrm>
            <a:off x="324465" y="3336858"/>
            <a:ext cx="352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target giugno 2021:  166,43 mln €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9CCB2381-9AE0-41DB-AF46-57531666881D}"/>
              </a:ext>
            </a:extLst>
          </p:cNvPr>
          <p:cNvCxnSpPr/>
          <p:nvPr/>
        </p:nvCxnSpPr>
        <p:spPr>
          <a:xfrm>
            <a:off x="3962400" y="2524743"/>
            <a:ext cx="6803923" cy="0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7049FD4-C511-4B7F-95A4-2AB8C85BDD21}"/>
              </a:ext>
            </a:extLst>
          </p:cNvPr>
          <p:cNvCxnSpPr/>
          <p:nvPr/>
        </p:nvCxnSpPr>
        <p:spPr>
          <a:xfrm>
            <a:off x="3962400" y="3562046"/>
            <a:ext cx="6803923" cy="0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Diagramma 22">
            <a:extLst>
              <a:ext uri="{FF2B5EF4-FFF2-40B4-BE49-F238E27FC236}">
                <a16:creationId xmlns:a16="http://schemas.microsoft.com/office/drawing/2014/main" id="{11137CAC-A707-4748-9CC8-3C384A83B1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462481"/>
              </p:ext>
            </p:extLst>
          </p:nvPr>
        </p:nvGraphicFramePr>
        <p:xfrm>
          <a:off x="6864331" y="5408870"/>
          <a:ext cx="4239399" cy="121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Callout: freccia in giù 23">
            <a:extLst>
              <a:ext uri="{FF2B5EF4-FFF2-40B4-BE49-F238E27FC236}">
                <a16:creationId xmlns:a16="http://schemas.microsoft.com/office/drawing/2014/main" id="{BFCE18A3-86E0-4333-987F-8055822760DA}"/>
              </a:ext>
            </a:extLst>
          </p:cNvPr>
          <p:cNvSpPr/>
          <p:nvPr/>
        </p:nvSpPr>
        <p:spPr>
          <a:xfrm>
            <a:off x="9547460" y="2043848"/>
            <a:ext cx="1268361" cy="3403209"/>
          </a:xfrm>
          <a:prstGeom prst="downArrowCallout">
            <a:avLst>
              <a:gd name="adj1" fmla="val 6110"/>
              <a:gd name="adj2" fmla="val 10598"/>
              <a:gd name="adj3" fmla="val 18798"/>
              <a:gd name="adj4" fmla="val 17248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195,87 mln €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llout: freccia in giù 24">
            <a:extLst>
              <a:ext uri="{FF2B5EF4-FFF2-40B4-BE49-F238E27FC236}">
                <a16:creationId xmlns:a16="http://schemas.microsoft.com/office/drawing/2014/main" id="{3A2A0F57-725C-4956-8BC3-8657F0EC20F2}"/>
              </a:ext>
            </a:extLst>
          </p:cNvPr>
          <p:cNvSpPr/>
          <p:nvPr/>
        </p:nvSpPr>
        <p:spPr>
          <a:xfrm>
            <a:off x="7063064" y="2609983"/>
            <a:ext cx="1268361" cy="2837087"/>
          </a:xfrm>
          <a:prstGeom prst="downArrowCallout">
            <a:avLst>
              <a:gd name="adj1" fmla="val 6110"/>
              <a:gd name="adj2" fmla="val 10598"/>
              <a:gd name="adj3" fmla="val 18798"/>
              <a:gd name="adj4" fmla="val 18914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176.92 mln €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E241F5D-C5F4-4461-A1DE-DA4E42CF9EC6}"/>
              </a:ext>
            </a:extLst>
          </p:cNvPr>
          <p:cNvSpPr txBox="1"/>
          <p:nvPr/>
        </p:nvSpPr>
        <p:spPr>
          <a:xfrm>
            <a:off x="334295" y="4262318"/>
            <a:ext cx="5314001" cy="173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it-IT" sz="14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	Si prevede il raggiungimento del target (N+3) 2021, in 	quanto le previsioni di spese inducono ad 	affermare che l’importo totale delle spese sostenute risulterebbe pari a 195.877.393,77 euro rispetto all’obiettivo di 194.436.486,44 euro, con un delta positivo di circa 1,44 milioni di euro. </a:t>
            </a:r>
            <a:r>
              <a:rPr lang="it-IT" sz="14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Attualmente è in corso di elaborazione una ulteriore attestazione della spesa di circa 18,96 milioni di euro</a:t>
            </a:r>
            <a:r>
              <a:rPr lang="it-IT" sz="14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400" dirty="0"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806E6E19-E346-4007-9D9F-F85431DA4FAB}"/>
              </a:ext>
            </a:extLst>
          </p:cNvPr>
          <p:cNvSpPr/>
          <p:nvPr/>
        </p:nvSpPr>
        <p:spPr>
          <a:xfrm>
            <a:off x="292651" y="4159102"/>
            <a:ext cx="5355645" cy="1964549"/>
          </a:xfrm>
          <a:prstGeom prst="roundRect">
            <a:avLst>
              <a:gd name="adj" fmla="val 17142"/>
            </a:avLst>
          </a:prstGeom>
          <a:noFill/>
          <a:ln w="19050" cap="flat" cmpd="sng" algn="ctr">
            <a:solidFill>
              <a:srgbClr val="70AD47">
                <a:lumMod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52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2" y="75810"/>
            <a:ext cx="6012000" cy="863601"/>
          </a:xfrm>
        </p:spPr>
        <p:txBody>
          <a:bodyPr rtlCol="0"/>
          <a:lstStyle/>
          <a:p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dell’avanzamento della spesa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15</a:t>
            </a:fld>
            <a:endParaRPr lang="it-IT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525308"/>
            <a:ext cx="2473772" cy="344429"/>
          </a:xfrm>
          <a:prstGeom prst="rect">
            <a:avLst/>
          </a:prstGeom>
        </p:spPr>
      </p:pic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895C385B-530B-4C3B-8F1A-28D43514C6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458964"/>
              </p:ext>
            </p:extLst>
          </p:nvPr>
        </p:nvGraphicFramePr>
        <p:xfrm>
          <a:off x="279070" y="1322790"/>
          <a:ext cx="5633800" cy="383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52C8473D-4E9D-44C7-8FAA-DE479309AD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84507"/>
              </p:ext>
            </p:extLst>
          </p:nvPr>
        </p:nvGraphicFramePr>
        <p:xfrm>
          <a:off x="6084538" y="1322790"/>
          <a:ext cx="5388868" cy="383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7B32CEA-E309-4212-9FB0-2BC984E25EFE}"/>
              </a:ext>
            </a:extLst>
          </p:cNvPr>
          <p:cNvSpPr/>
          <p:nvPr/>
        </p:nvSpPr>
        <p:spPr>
          <a:xfrm>
            <a:off x="589403" y="5378585"/>
            <a:ext cx="10576192" cy="954107"/>
          </a:xfrm>
          <a:prstGeom prst="roundRect">
            <a:avLst>
              <a:gd name="adj" fmla="val 17142"/>
            </a:avLst>
          </a:prstGeom>
          <a:noFill/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1FEEB68-252F-4C5D-B762-D31EC18B4E33}"/>
              </a:ext>
            </a:extLst>
          </p:cNvPr>
          <p:cNvSpPr txBox="1"/>
          <p:nvPr/>
        </p:nvSpPr>
        <p:spPr>
          <a:xfrm>
            <a:off x="589403" y="5378585"/>
            <a:ext cx="105761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risorse nazionali di cofinanziamento, non più necessarie in effetto della revisione del tasso di cofinanziamento per il periodo di riferimento, confluiranno in un </a:t>
            </a:r>
            <a:r>
              <a:rPr lang="it-IT" sz="1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Programma Operativo Complementare (POC)</a:t>
            </a:r>
            <a:r>
              <a:rPr lang="it-IT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da istituire, di cui il </a:t>
            </a:r>
            <a:r>
              <a:rPr lang="it-IT" sz="1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70% a valere sulle risorse nazionali e il 30% su quelle regionali</a:t>
            </a:r>
            <a:r>
              <a:rPr lang="it-IT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 potranno essere destinate a ulteriore salvaguardia e implementazione delle iniziative già attivate nel programma dei fondi strutturali europei di riferimento. </a:t>
            </a:r>
            <a:endParaRPr lang="it-IT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3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2" y="75810"/>
            <a:ext cx="6012000" cy="863601"/>
          </a:xfrm>
        </p:spPr>
        <p:txBody>
          <a:bodyPr rtlCol="0"/>
          <a:lstStyle/>
          <a:p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Previsione di spesa per l’annualità 2022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16</a:t>
            </a:fld>
            <a:endParaRPr lang="it-IT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525308"/>
            <a:ext cx="2473772" cy="344429"/>
          </a:xfrm>
          <a:prstGeom prst="rect">
            <a:avLst/>
          </a:prstGeom>
        </p:spPr>
      </p:pic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62B9C739-312B-4444-974D-D327EB5432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934061"/>
              </p:ext>
            </p:extLst>
          </p:nvPr>
        </p:nvGraphicFramePr>
        <p:xfrm>
          <a:off x="1145408" y="1328286"/>
          <a:ext cx="7536580" cy="482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Image result for logo segno verde ok">
            <a:extLst>
              <a:ext uri="{FF2B5EF4-FFF2-40B4-BE49-F238E27FC236}">
                <a16:creationId xmlns:a16="http://schemas.microsoft.com/office/drawing/2014/main" id="{E3FED033-BF64-4DE5-AF4A-2C69BF816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663" y="2265446"/>
            <a:ext cx="929837" cy="102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5F201B7-B79B-4791-BDFD-3BFE67FA9302}"/>
              </a:ext>
            </a:extLst>
          </p:cNvPr>
          <p:cNvSpPr/>
          <p:nvPr/>
        </p:nvSpPr>
        <p:spPr>
          <a:xfrm>
            <a:off x="8923663" y="2137272"/>
            <a:ext cx="2803030" cy="3618641"/>
          </a:xfrm>
          <a:prstGeom prst="roundRect">
            <a:avLst>
              <a:gd name="adj" fmla="val 9348"/>
            </a:avLst>
          </a:prstGeom>
          <a:noFill/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05C3371-D2DE-45E2-BCC6-DCD2D4B2ADD8}"/>
              </a:ext>
            </a:extLst>
          </p:cNvPr>
          <p:cNvSpPr txBox="1"/>
          <p:nvPr/>
        </p:nvSpPr>
        <p:spPr>
          <a:xfrm>
            <a:off x="8923663" y="2265446"/>
            <a:ext cx="2803030" cy="3398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it-IT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 target (N+3) 2022 è 	stato calcolato 	considerando 	l’attuale piano finanziario 	approvato 	dalla Commissione europea con Decisione C(2020) 	5383 del 4 agosto 2020 ed ammonta a 247.810.784,89 euro. Le previsioni di spesa fornite fanno ben sperare promettendo di superarlo e valgono </a:t>
            </a:r>
            <a:r>
              <a:rPr lang="it-IT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266.868.278,59</a:t>
            </a:r>
            <a:r>
              <a:rPr lang="it-IT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euro, con un valore positivo aggiuntivo di circa 19,06 mln € .</a:t>
            </a:r>
            <a:endParaRPr lang="it-IT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5E2561-BEFD-4A4B-AD51-464DE684EF5A}"/>
              </a:ext>
            </a:extLst>
          </p:cNvPr>
          <p:cNvSpPr txBox="1"/>
          <p:nvPr/>
        </p:nvSpPr>
        <p:spPr>
          <a:xfrm>
            <a:off x="1022703" y="3244334"/>
            <a:ext cx="3293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target n+3 2022:  247,81 mln €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74A2DF9B-B357-4399-A721-DCE20736CC2E}"/>
              </a:ext>
            </a:extLst>
          </p:cNvPr>
          <p:cNvCxnSpPr>
            <a:cxnSpLocks/>
          </p:cNvCxnSpPr>
          <p:nvPr/>
        </p:nvCxnSpPr>
        <p:spPr>
          <a:xfrm>
            <a:off x="3448280" y="3415229"/>
            <a:ext cx="5192239" cy="1377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334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261856D4-67F9-4813-878E-9A128B779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679549"/>
              </p:ext>
            </p:extLst>
          </p:nvPr>
        </p:nvGraphicFramePr>
        <p:xfrm>
          <a:off x="891759" y="746150"/>
          <a:ext cx="9742217" cy="5392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2" y="75810"/>
            <a:ext cx="6012000" cy="863601"/>
          </a:xfrm>
        </p:spPr>
        <p:txBody>
          <a:bodyPr rtlCol="0"/>
          <a:lstStyle/>
          <a:p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Principali iniziative in corso con particolare riferimento alla risposta al coronavirus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17</a:t>
            </a:fld>
            <a:endParaRPr lang="it-IT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525308"/>
            <a:ext cx="2473772" cy="34442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DE4DA99-21F0-4C8C-A670-221B12F0DB64}"/>
              </a:ext>
            </a:extLst>
          </p:cNvPr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it-IT"/>
          </a:p>
          <a:p>
            <a:pPr lvl="0">
              <a:buChar char="•"/>
            </a:pPr>
            <a:endParaRPr lang="it-IT"/>
          </a:p>
          <a:p>
            <a:pPr lvl="0">
              <a:buChar char="•"/>
            </a:pPr>
            <a:endParaRPr lang="it-IT"/>
          </a:p>
          <a:p>
            <a:pPr lvl="0">
              <a:buChar char="•"/>
            </a:pPr>
            <a:endParaRPr lang="it-IT"/>
          </a:p>
          <a:p>
            <a:pPr lvl="1">
              <a:buChar char="•"/>
            </a:pPr>
            <a:endParaRPr lang="it-IT"/>
          </a:p>
          <a:p>
            <a:pPr lvl="0">
              <a:buChar char="•"/>
            </a:pPr>
            <a:endParaRPr lang="it-IT"/>
          </a:p>
          <a:p>
            <a:pPr lvl="0">
              <a:buChar char="•"/>
            </a:pPr>
            <a:endParaRPr lang="it-IT"/>
          </a:p>
        </p:txBody>
      </p:sp>
      <p:pic>
        <p:nvPicPr>
          <p:cNvPr id="22" name="Picture 2" descr="Image result for logo segno verde ok">
            <a:extLst>
              <a:ext uri="{FF2B5EF4-FFF2-40B4-BE49-F238E27FC236}">
                <a16:creationId xmlns:a16="http://schemas.microsoft.com/office/drawing/2014/main" id="{779340A8-C851-420C-927B-46A182183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16" y="5274536"/>
            <a:ext cx="589054" cy="7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099464B0-1294-40C1-8D53-F401A1C747AF}"/>
              </a:ext>
            </a:extLst>
          </p:cNvPr>
          <p:cNvSpPr/>
          <p:nvPr/>
        </p:nvSpPr>
        <p:spPr>
          <a:xfrm>
            <a:off x="891758" y="5274536"/>
            <a:ext cx="10301759" cy="738662"/>
          </a:xfrm>
          <a:prstGeom prst="roundRect">
            <a:avLst>
              <a:gd name="adj" fmla="val 17142"/>
            </a:avLst>
          </a:prstGeom>
          <a:noFill/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CFD6C34-2487-45B1-A7D5-9E399BAECB17}"/>
              </a:ext>
            </a:extLst>
          </p:cNvPr>
          <p:cNvSpPr txBox="1"/>
          <p:nvPr/>
        </p:nvSpPr>
        <p:spPr>
          <a:xfrm>
            <a:off x="993717" y="5326728"/>
            <a:ext cx="10199800" cy="68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536575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Il totale degli importi totali relativi ad interventi per fronteggiare la pandemia di COVID 19 risulta                    	pari 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€ 62.475.000,00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fronte dei quali ad oggi risultano certificate spese per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€ 33.728.006,64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560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57" y="75810"/>
            <a:ext cx="6012000" cy="863601"/>
          </a:xfrm>
        </p:spPr>
        <p:txBody>
          <a:bodyPr rtlCol="0"/>
          <a:lstStyle/>
          <a:p>
            <a:pPr rtl="0"/>
            <a:r>
              <a:rPr lang="it-IT" sz="2400" dirty="0"/>
              <a:t>Strategie Territoriali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18</a:t>
            </a:fld>
            <a:endParaRPr lang="it-IT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525308"/>
            <a:ext cx="2473772" cy="344429"/>
          </a:xfrm>
          <a:prstGeom prst="rect">
            <a:avLst/>
          </a:prstGeom>
        </p:spPr>
      </p:pic>
      <p:pic>
        <p:nvPicPr>
          <p:cNvPr id="13" name="Segnaposto contenuto 12"/>
          <p:cNvPicPr>
            <a:picLocks noGrp="1" noChangeAspect="1"/>
          </p:cNvPicPr>
          <p:nvPr>
            <p:ph idx="15"/>
          </p:nvPr>
        </p:nvPicPr>
        <p:blipFill>
          <a:blip r:embed="rId4"/>
          <a:stretch>
            <a:fillRect/>
          </a:stretch>
        </p:blipFill>
        <p:spPr>
          <a:xfrm>
            <a:off x="89557" y="1057505"/>
            <a:ext cx="4498209" cy="5097685"/>
          </a:xfrm>
          <a:prstGeom prst="rect">
            <a:avLst/>
          </a:prstGeom>
        </p:spPr>
      </p:pic>
      <p:graphicFrame>
        <p:nvGraphicFramePr>
          <p:cNvPr id="12" name="Grafico 11"/>
          <p:cNvGraphicFramePr/>
          <p:nvPr/>
        </p:nvGraphicFramePr>
        <p:xfrm>
          <a:off x="4168516" y="1231357"/>
          <a:ext cx="7040768" cy="492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247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863601"/>
          </a:xfrm>
        </p:spPr>
        <p:txBody>
          <a:bodyPr rtlCol="0"/>
          <a:lstStyle/>
          <a:p>
            <a:r>
              <a:rPr lang="it-IT" sz="2400" kern="1200" spc="-15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Punto 4 all’</a:t>
            </a:r>
            <a:r>
              <a:rPr lang="it-IT" sz="2400" kern="1200" spc="-150" dirty="0" err="1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Odg</a:t>
            </a:r>
            <a:endParaRPr lang="it-IT" sz="2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just">
              <a:lnSpc>
                <a:spcPct val="90000"/>
              </a:lnSpc>
              <a:tabLst>
                <a:tab pos="714375" algn="l"/>
              </a:tabLst>
            </a:pPr>
            <a:r>
              <a:rPr lang="it-IT" sz="2000" kern="1200" spc="-15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Informativa sullo Stato di avanzamento del PO FESR 2014-2020 (Art. 49, c.1 e 2 Reg. UE 1303/2013), le prospettive N+3 al 31 dicembre 2021, previsioni di spesa 2022, principali iniziative in corso, anche in riferimento alla risposta al Coronavirus</a:t>
            </a:r>
          </a:p>
          <a:p>
            <a:pPr algn="just">
              <a:tabLst>
                <a:tab pos="714375" algn="l"/>
              </a:tabLst>
            </a:pPr>
            <a:r>
              <a:rPr lang="it-IT" sz="1600" i="1" dirty="0"/>
              <a:t>				Relatore: Francesca Rondelli</a:t>
            </a:r>
          </a:p>
          <a:p>
            <a:pPr algn="just">
              <a:lnSpc>
                <a:spcPct val="90000"/>
              </a:lnSpc>
              <a:tabLst>
                <a:tab pos="714375" algn="l"/>
              </a:tabLst>
            </a:pPr>
            <a:endParaRPr lang="it-IT" sz="1100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grpSp>
        <p:nvGrpSpPr>
          <p:cNvPr id="46" name="Gruppo 45" title="gruppo di triangoli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10078160" y="380195"/>
            <a:ext cx="1850209" cy="1915995"/>
            <a:chOff x="9862160" y="831132"/>
            <a:chExt cx="1850209" cy="1915995"/>
          </a:xfrm>
        </p:grpSpPr>
        <p:sp>
          <p:nvSpPr>
            <p:cNvPr id="16" name="Figura a mano libera: Forma 15" title="triangol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7" name="Figura a mano libera: Forma 16" title="triangol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8" name="Figura a mano libera: Forma 17" title="triangol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9" name="Figura a mano libera: Forma 18" title="triangol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0" name="Figura a mano libera: Forma 19" title="triangol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1" name="Figura a mano libera: Forma 20" title="triangol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2" name="Figura a mano libera: Forma 21" title="triangol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3" name="Figura a mano libera: Forma 22" title="triangol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4" name="Figura a mano libera: Forma 23" title="triangol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5" name="Figura a mano libera: Forma 24" title="triangol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6" name="Figura a mano libera: Forma 25" title="triangol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7" name="Figura a mano libera: Forma 26" title="triangol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8" name="Figura a mano libera: Forma 27" title="triangol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9" name="Figura a mano libera: Forma 28" title="triangol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19" y="1022742"/>
            <a:ext cx="3912362" cy="20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1" y="75810"/>
            <a:ext cx="6569335" cy="863601"/>
          </a:xfrm>
        </p:spPr>
        <p:txBody>
          <a:bodyPr rtlCol="0"/>
          <a:lstStyle/>
          <a:p>
            <a:pPr rtl="0"/>
            <a:r>
              <a:rPr lang="it-IT" sz="2400" dirty="0"/>
              <a:t>Stato </a:t>
            </a:r>
            <a:r>
              <a:rPr lang="it-IT" sz="2800" dirty="0"/>
              <a:t>dell</a:t>
            </a:r>
            <a:r>
              <a:rPr lang="it-IT" sz="2400" dirty="0"/>
              <a:t>’ arte del POR FESR Umbria 2014-2020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3</a:t>
            </a:fld>
            <a:endParaRPr lang="it-IT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525308"/>
            <a:ext cx="2473772" cy="34442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A28FEA3-63A2-4D95-B06D-E3A94513A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45" y="2201274"/>
            <a:ext cx="11223709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1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3ECC424-5AF6-4F9C-994F-E2E1DD680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655" y="1658710"/>
            <a:ext cx="4584589" cy="285927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2" y="75810"/>
            <a:ext cx="6012000" cy="863601"/>
          </a:xfrm>
        </p:spPr>
        <p:txBody>
          <a:bodyPr rtlCol="0"/>
          <a:lstStyle/>
          <a:p>
            <a:pPr rtl="0">
              <a:tabLst>
                <a:tab pos="1438275" algn="l"/>
              </a:tabLst>
            </a:pPr>
            <a:b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Cruscotto di monitoraggio  di </a:t>
            </a:r>
            <a:b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avanzamento del POR FESR Umbria 2014-2020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4</a:t>
            </a:fld>
            <a:endParaRPr lang="it-IT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525308"/>
            <a:ext cx="2473772" cy="344429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696EC212-EDFA-4713-9BC0-CB388FD38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6008" y="1751632"/>
            <a:ext cx="4548010" cy="2767824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F0590961-3BAB-48D3-97C9-92531DB1D9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54" y="1767400"/>
            <a:ext cx="4261473" cy="2700762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8423B904-1AF3-481D-BF56-37ABF9049F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0660" y="1756048"/>
            <a:ext cx="4383404" cy="2706859"/>
          </a:xfrm>
          <a:prstGeom prst="rect">
            <a:avLst/>
          </a:prstGeom>
        </p:spPr>
      </p:pic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A987248E-23C7-430F-ABE0-40EA179FB2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3442"/>
              </p:ext>
            </p:extLst>
          </p:nvPr>
        </p:nvGraphicFramePr>
        <p:xfrm>
          <a:off x="2173300" y="4205840"/>
          <a:ext cx="7683500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Worksheet" r:id="rId9" imgW="7683327" imgH="2165169" progId="Excel.Sheet.8">
                  <p:embed/>
                </p:oleObj>
              </mc:Choice>
              <mc:Fallback>
                <p:oleObj name="Worksheet" r:id="rId9" imgW="7683327" imgH="216516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73300" y="4205840"/>
                        <a:ext cx="7683500" cy="216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99E2C915-095F-475D-9097-58926015F3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50147" y="3288780"/>
            <a:ext cx="2694666" cy="28044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D8AF9C6-35C8-4B92-BBC2-332F5D7EBD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3412" y="3308405"/>
            <a:ext cx="2694666" cy="28044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B656030-31C6-4766-A191-0CDD6BC6C7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6856" y="3288780"/>
            <a:ext cx="2694666" cy="28044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5275939-E001-4F19-B6F4-556B11F49F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258" y="3237631"/>
            <a:ext cx="2694666" cy="2804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4470001-8AE4-45CD-9CC3-0401601D4A13}"/>
              </a:ext>
            </a:extLst>
          </p:cNvPr>
          <p:cNvSpPr txBox="1"/>
          <p:nvPr/>
        </p:nvSpPr>
        <p:spPr>
          <a:xfrm>
            <a:off x="1281635" y="3588845"/>
            <a:ext cx="1013249" cy="4576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87,85 %</a:t>
            </a:r>
            <a:endParaRPr lang="it-IT" sz="1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10CB06E-5E58-45BF-B580-2E2CD318EE34}"/>
              </a:ext>
            </a:extLst>
          </p:cNvPr>
          <p:cNvSpPr txBox="1"/>
          <p:nvPr/>
        </p:nvSpPr>
        <p:spPr>
          <a:xfrm>
            <a:off x="1088014" y="2960143"/>
            <a:ext cx="1361370" cy="4576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it-IT" sz="125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€ 362.186.795,99</a:t>
            </a:r>
          </a:p>
        </p:txBody>
      </p:sp>
    </p:spTree>
    <p:extLst>
      <p:ext uri="{BB962C8B-B14F-4D97-AF65-F5344CB8AC3E}">
        <p14:creationId xmlns:p14="http://schemas.microsoft.com/office/powerpoint/2010/main" val="73886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E3D90F76-AA0E-4509-9FBC-1100FE8B8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311" y="1480349"/>
            <a:ext cx="4584589" cy="28592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99A00E4-EF09-4ADE-841E-B2F0A5B30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352" y="1541741"/>
            <a:ext cx="4548010" cy="276782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0ECF501-0705-4CF2-8A88-AA700854A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998" y="1557509"/>
            <a:ext cx="4261473" cy="270076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2020640-F646-451B-9AA2-DDBEE7D01A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004" y="1546157"/>
            <a:ext cx="4383404" cy="270685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236D112-977C-45A2-8C15-F5CF4A1F8405}"/>
              </a:ext>
            </a:extLst>
          </p:cNvPr>
          <p:cNvSpPr txBox="1"/>
          <p:nvPr/>
        </p:nvSpPr>
        <p:spPr>
          <a:xfrm>
            <a:off x="1123979" y="3378954"/>
            <a:ext cx="1013249" cy="4576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87,85 %</a:t>
            </a:r>
            <a:endParaRPr lang="it-IT" sz="1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CE26AE3-A2E6-4759-AF07-7FCA507CBEB0}"/>
              </a:ext>
            </a:extLst>
          </p:cNvPr>
          <p:cNvSpPr txBox="1"/>
          <p:nvPr/>
        </p:nvSpPr>
        <p:spPr>
          <a:xfrm>
            <a:off x="930358" y="2750252"/>
            <a:ext cx="1361370" cy="4576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it-IT" sz="125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€ 362.186.795,99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2" y="75810"/>
            <a:ext cx="6012000" cy="863601"/>
          </a:xfrm>
        </p:spPr>
        <p:txBody>
          <a:bodyPr rtlCol="0"/>
          <a:lstStyle/>
          <a:p>
            <a:pPr rtl="0">
              <a:tabLst>
                <a:tab pos="1438275" algn="l"/>
              </a:tabLst>
            </a:pPr>
            <a:br>
              <a:rPr kumimoji="0" lang="it-IT" sz="22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</a:br>
            <a:br>
              <a:rPr kumimoji="0" lang="it-IT" sz="22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</a:br>
            <a:br>
              <a:rPr kumimoji="0" lang="it-IT" sz="22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</a:br>
            <a:br>
              <a:rPr kumimoji="0" lang="it-IT" sz="22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</a:br>
            <a:r>
              <a:rPr kumimoji="0" lang="it-IT" sz="22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Cruscotto di monitoraggio  di </a:t>
            </a:r>
            <a:br>
              <a:rPr kumimoji="0" lang="it-IT" sz="22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</a:br>
            <a:r>
              <a:rPr kumimoji="0" lang="it-IT" sz="22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avanzamento del POR FESR Umbria 2014-2020</a:t>
            </a:r>
            <a:endParaRPr lang="it-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5</a:t>
            </a:fld>
            <a:endParaRPr lang="it-IT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525308"/>
            <a:ext cx="2473772" cy="344429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0" name="Grafico 19">
                <a:extLst>
                  <a:ext uri="{FF2B5EF4-FFF2-40B4-BE49-F238E27FC236}">
                    <a16:creationId xmlns:a16="http://schemas.microsoft.com/office/drawing/2014/main" id="{29658D48-CD0D-45C3-861B-8BF127ACBF2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6930085"/>
                  </p:ext>
                </p:extLst>
              </p:nvPr>
            </p:nvGraphicFramePr>
            <p:xfrm>
              <a:off x="241738" y="3958413"/>
              <a:ext cx="6421822" cy="27051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 xmlns="">
          <p:pic>
            <p:nvPicPr>
              <p:cNvPr id="20" name="Grafico 19">
                <a:extLst>
                  <a:ext uri="{FF2B5EF4-FFF2-40B4-BE49-F238E27FC236}">
                    <a16:creationId xmlns:a16="http://schemas.microsoft.com/office/drawing/2014/main" id="{29658D48-CD0D-45C3-861B-8BF127ACBF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738" y="3958413"/>
                <a:ext cx="6421822" cy="2705101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060447C9-E5AC-444B-8B9C-86F8FD3592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212" y="3913980"/>
            <a:ext cx="5444200" cy="2749534"/>
          </a:xfrm>
          <a:prstGeom prst="rect">
            <a:avLst/>
          </a:prstGeom>
        </p:spPr>
      </p:pic>
      <p:graphicFrame>
        <p:nvGraphicFramePr>
          <p:cNvPr id="25" name="Grafico 24">
            <a:extLst>
              <a:ext uri="{FF2B5EF4-FFF2-40B4-BE49-F238E27FC236}">
                <a16:creationId xmlns:a16="http://schemas.microsoft.com/office/drawing/2014/main" id="{1F5E72DC-AE6F-483D-AFBF-7379EFC755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684307"/>
              </p:ext>
            </p:extLst>
          </p:nvPr>
        </p:nvGraphicFramePr>
        <p:xfrm>
          <a:off x="6506408" y="39393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6" name="Immagine 25">
            <a:extLst>
              <a:ext uri="{FF2B5EF4-FFF2-40B4-BE49-F238E27FC236}">
                <a16:creationId xmlns:a16="http://schemas.microsoft.com/office/drawing/2014/main" id="{CA4993C8-A46C-47BD-AE5A-93E138A76E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0627" y="3091974"/>
            <a:ext cx="2694666" cy="28044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E0417D9C-D26F-46E6-ADB4-7BAB9B92AB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3892" y="3111599"/>
            <a:ext cx="2694666" cy="280440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F7D76F6C-CF48-4129-90DE-553E27F2C6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7336" y="3091974"/>
            <a:ext cx="2694666" cy="280440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72920B0B-5057-4F5B-99C2-66C4F046AC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738" y="3114396"/>
            <a:ext cx="2694666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7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ABB1891-174C-4EB7-827E-FE348FE5A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2898"/>
            <a:ext cx="12192000" cy="26706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2" y="75810"/>
            <a:ext cx="6012000" cy="863601"/>
          </a:xfrm>
        </p:spPr>
        <p:txBody>
          <a:bodyPr rtlCol="0"/>
          <a:lstStyle/>
          <a:p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Cruscotto di monitoraggio -  Asse 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6</a:t>
            </a:fld>
            <a:endParaRPr lang="it-IT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525308"/>
            <a:ext cx="2473772" cy="344429"/>
          </a:xfrm>
          <a:prstGeom prst="rect">
            <a:avLst/>
          </a:prstGeom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9F7BA827-63D3-40E6-8ADE-30B95EECFE96}"/>
              </a:ext>
            </a:extLst>
          </p:cNvPr>
          <p:cNvSpPr txBox="1"/>
          <p:nvPr/>
        </p:nvSpPr>
        <p:spPr>
          <a:xfrm>
            <a:off x="754384" y="2837154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>
                    <a:lumMod val="65000"/>
                  </a:schemeClr>
                </a:solidFill>
              </a:rPr>
              <a:t>€ 0,00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EC27EDBF-6EB9-42BA-9D29-84E1B26D4230}"/>
              </a:ext>
            </a:extLst>
          </p:cNvPr>
          <p:cNvSpPr txBox="1"/>
          <p:nvPr/>
        </p:nvSpPr>
        <p:spPr>
          <a:xfrm>
            <a:off x="2311835" y="2837154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>
                    <a:lumMod val="65000"/>
                  </a:schemeClr>
                </a:solidFill>
              </a:rPr>
              <a:t>€ 79.387.404,00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AC565DD2-B061-4810-A772-C6659555A6F9}"/>
              </a:ext>
            </a:extLst>
          </p:cNvPr>
          <p:cNvSpPr txBox="1"/>
          <p:nvPr/>
        </p:nvSpPr>
        <p:spPr>
          <a:xfrm>
            <a:off x="3633997" y="2837154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>
                    <a:lumMod val="65000"/>
                  </a:schemeClr>
                </a:solidFill>
              </a:rPr>
              <a:t>€ 0,00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112D201E-3D52-490F-8E80-C31B2E2BD439}"/>
              </a:ext>
            </a:extLst>
          </p:cNvPr>
          <p:cNvSpPr txBox="1"/>
          <p:nvPr/>
        </p:nvSpPr>
        <p:spPr>
          <a:xfrm>
            <a:off x="5191448" y="2837154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>
                    <a:lumMod val="65000"/>
                  </a:schemeClr>
                </a:solidFill>
              </a:rPr>
              <a:t>€ 79.387.404,00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200FC29B-0BF8-47FE-94FF-4332D11A14A4}"/>
              </a:ext>
            </a:extLst>
          </p:cNvPr>
          <p:cNvSpPr txBox="1"/>
          <p:nvPr/>
        </p:nvSpPr>
        <p:spPr>
          <a:xfrm>
            <a:off x="6527192" y="2837154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>
                    <a:lumMod val="65000"/>
                  </a:schemeClr>
                </a:solidFill>
              </a:rPr>
              <a:t>€ 0,00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14DBFEE3-CF73-4386-A18E-15D13D8E4477}"/>
              </a:ext>
            </a:extLst>
          </p:cNvPr>
          <p:cNvSpPr txBox="1"/>
          <p:nvPr/>
        </p:nvSpPr>
        <p:spPr>
          <a:xfrm>
            <a:off x="8084643" y="2837154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>
                    <a:lumMod val="65000"/>
                  </a:schemeClr>
                </a:solidFill>
              </a:rPr>
              <a:t>€ 79.387.404,00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FADA226F-CF40-4D7C-8267-96FDE6A02B60}"/>
              </a:ext>
            </a:extLst>
          </p:cNvPr>
          <p:cNvSpPr txBox="1"/>
          <p:nvPr/>
        </p:nvSpPr>
        <p:spPr>
          <a:xfrm>
            <a:off x="9388139" y="2837154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>
                    <a:lumMod val="65000"/>
                  </a:schemeClr>
                </a:solidFill>
              </a:rPr>
              <a:t>€ 0,00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E1376F88-4045-47BC-B038-74CD2EECCEF7}"/>
              </a:ext>
            </a:extLst>
          </p:cNvPr>
          <p:cNvSpPr txBox="1"/>
          <p:nvPr/>
        </p:nvSpPr>
        <p:spPr>
          <a:xfrm>
            <a:off x="10945590" y="2837154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>
                    <a:lumMod val="65000"/>
                  </a:schemeClr>
                </a:solidFill>
              </a:rPr>
              <a:t>€ 79.387.404,00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A9074655-7286-4D4D-B2A8-88F2142F5635}"/>
              </a:ext>
            </a:extLst>
          </p:cNvPr>
          <p:cNvSpPr txBox="1"/>
          <p:nvPr/>
        </p:nvSpPr>
        <p:spPr>
          <a:xfrm>
            <a:off x="4161654" y="2399613"/>
            <a:ext cx="1597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66.783.691,82</a:t>
            </a:r>
            <a:r>
              <a:rPr lang="it-IT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€ 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DBA7AEAB-7A40-490C-BFB7-78E067C1BA30}"/>
              </a:ext>
            </a:extLst>
          </p:cNvPr>
          <p:cNvSpPr txBox="1"/>
          <p:nvPr/>
        </p:nvSpPr>
        <p:spPr>
          <a:xfrm>
            <a:off x="7115384" y="2430391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52.444.654,75 € </a:t>
            </a:r>
            <a:endParaRPr lang="it-IT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F85AAE74-9386-4C43-A239-4F34C46B2DB9}"/>
              </a:ext>
            </a:extLst>
          </p:cNvPr>
          <p:cNvSpPr txBox="1"/>
          <p:nvPr/>
        </p:nvSpPr>
        <p:spPr>
          <a:xfrm>
            <a:off x="9878842" y="2430391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48</a:t>
            </a:r>
            <a:r>
              <a:rPr lang="it-IT" sz="1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.351.560,48 € </a:t>
            </a:r>
            <a:endParaRPr lang="it-IT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64830359-AC81-40E8-B637-00E06CC2440A}"/>
              </a:ext>
            </a:extLst>
          </p:cNvPr>
          <p:cNvSpPr txBox="1"/>
          <p:nvPr/>
        </p:nvSpPr>
        <p:spPr>
          <a:xfrm>
            <a:off x="4498428" y="2949072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84,21%</a:t>
            </a:r>
            <a:endParaRPr lang="it-IT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E6279E2-391F-4B64-A32C-D1D497B3240A}"/>
              </a:ext>
            </a:extLst>
          </p:cNvPr>
          <p:cNvSpPr txBox="1"/>
          <p:nvPr/>
        </p:nvSpPr>
        <p:spPr>
          <a:xfrm>
            <a:off x="7365012" y="2929486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66,06%</a:t>
            </a:r>
            <a:endParaRPr lang="it-IT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482BE52B-27D5-4B23-A9BB-25D7CA88FC8C}"/>
              </a:ext>
            </a:extLst>
          </p:cNvPr>
          <p:cNvSpPr txBox="1"/>
          <p:nvPr/>
        </p:nvSpPr>
        <p:spPr>
          <a:xfrm>
            <a:off x="10158342" y="2929486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60,91%</a:t>
            </a:r>
            <a:endParaRPr lang="it-IT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AC0F143-4313-4E55-B553-41D07E7EE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365" y="3892670"/>
            <a:ext cx="7874000" cy="1955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B03DF94-9F93-4C54-8676-AE3B4FA6F3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847" t="3297" r="3253" b="5933"/>
          <a:stretch/>
        </p:blipFill>
        <p:spPr>
          <a:xfrm>
            <a:off x="41302" y="3864373"/>
            <a:ext cx="3984035" cy="2506817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3F971F8-0D3F-44BD-8071-8C6197B25324}"/>
              </a:ext>
            </a:extLst>
          </p:cNvPr>
          <p:cNvSpPr txBox="1"/>
          <p:nvPr/>
        </p:nvSpPr>
        <p:spPr>
          <a:xfrm>
            <a:off x="1234534" y="2399613"/>
            <a:ext cx="1597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7</a:t>
            </a:r>
            <a:r>
              <a:rPr lang="it-IT" sz="1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6.217.473,02</a:t>
            </a:r>
            <a:r>
              <a:rPr lang="it-IT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€ 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8043292-E68E-4C00-BD92-F89BDDB11556}"/>
              </a:ext>
            </a:extLst>
          </p:cNvPr>
          <p:cNvSpPr txBox="1"/>
          <p:nvPr/>
        </p:nvSpPr>
        <p:spPr>
          <a:xfrm>
            <a:off x="1529264" y="2943818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96</a:t>
            </a:r>
            <a:r>
              <a:rPr lang="it-IT" sz="1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,00%</a:t>
            </a:r>
            <a:endParaRPr lang="it-IT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4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CA77684-B9D2-44C9-8F76-FDF30E64F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6483"/>
            <a:ext cx="12192000" cy="26706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2" y="86320"/>
            <a:ext cx="6012000" cy="863601"/>
          </a:xfrm>
        </p:spPr>
        <p:txBody>
          <a:bodyPr rtlCol="0"/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ruscotto di monitoraggio -  Asse II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7</a:t>
            </a:fld>
            <a:endParaRPr lang="it-IT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525308"/>
            <a:ext cx="2473772" cy="344429"/>
          </a:xfrm>
          <a:prstGeom prst="rect">
            <a:avLst/>
          </a:prstGeom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E1407D3B-1E65-4DC2-8A81-E148300F00C9}"/>
              </a:ext>
            </a:extLst>
          </p:cNvPr>
          <p:cNvSpPr txBox="1"/>
          <p:nvPr/>
        </p:nvSpPr>
        <p:spPr>
          <a:xfrm>
            <a:off x="764216" y="2897414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58A547FF-2252-43F7-8BDA-D85040C815F4}"/>
              </a:ext>
            </a:extLst>
          </p:cNvPr>
          <p:cNvSpPr txBox="1"/>
          <p:nvPr/>
        </p:nvSpPr>
        <p:spPr>
          <a:xfrm>
            <a:off x="2396395" y="2897414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€ 31.951.680,00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7AF506D0-7D67-4763-9FD5-52A403BF163E}"/>
              </a:ext>
            </a:extLst>
          </p:cNvPr>
          <p:cNvSpPr txBox="1"/>
          <p:nvPr/>
        </p:nvSpPr>
        <p:spPr>
          <a:xfrm>
            <a:off x="3643829" y="2897414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A6B15E0A-F87F-41F8-895C-6E9B0DE20EB2}"/>
              </a:ext>
            </a:extLst>
          </p:cNvPr>
          <p:cNvSpPr txBox="1"/>
          <p:nvPr/>
        </p:nvSpPr>
        <p:spPr>
          <a:xfrm>
            <a:off x="5201280" y="2897414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€ 31.951.680,00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871CA96E-5B5F-4683-A5BA-520D546394C8}"/>
              </a:ext>
            </a:extLst>
          </p:cNvPr>
          <p:cNvSpPr txBox="1"/>
          <p:nvPr/>
        </p:nvSpPr>
        <p:spPr>
          <a:xfrm>
            <a:off x="6537024" y="2897414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CFBC0F64-240B-458B-B734-F7585082629D}"/>
              </a:ext>
            </a:extLst>
          </p:cNvPr>
          <p:cNvSpPr txBox="1"/>
          <p:nvPr/>
        </p:nvSpPr>
        <p:spPr>
          <a:xfrm>
            <a:off x="8094475" y="2897414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€ 31.951.680,00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4F177CA1-04CB-4995-9D93-C2D2F40D59DB}"/>
              </a:ext>
            </a:extLst>
          </p:cNvPr>
          <p:cNvSpPr txBox="1"/>
          <p:nvPr/>
        </p:nvSpPr>
        <p:spPr>
          <a:xfrm>
            <a:off x="9397971" y="2897414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7B9F7511-EE26-478B-9AC8-31362951769B}"/>
              </a:ext>
            </a:extLst>
          </p:cNvPr>
          <p:cNvSpPr txBox="1"/>
          <p:nvPr/>
        </p:nvSpPr>
        <p:spPr>
          <a:xfrm>
            <a:off x="10955422" y="2897414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€ 31.951.680,00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AEDB0D73-5729-4188-B176-D5EBB69F2838}"/>
              </a:ext>
            </a:extLst>
          </p:cNvPr>
          <p:cNvSpPr txBox="1"/>
          <p:nvPr/>
        </p:nvSpPr>
        <p:spPr>
          <a:xfrm>
            <a:off x="1292770" y="2530185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29.092.466,23 €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7255A49A-C3E7-4DE8-A3B6-50962399EFC3}"/>
              </a:ext>
            </a:extLst>
          </p:cNvPr>
          <p:cNvSpPr txBox="1"/>
          <p:nvPr/>
        </p:nvSpPr>
        <p:spPr>
          <a:xfrm>
            <a:off x="4182674" y="2499407"/>
            <a:ext cx="1597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16.787.915,41</a:t>
            </a:r>
            <a:r>
              <a:rPr lang="it-IT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€ </a:t>
            </a:r>
            <a:endParaRPr lang="it-IT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5F9736CB-0C20-4112-B8C7-5EC7C212E10C}"/>
              </a:ext>
            </a:extLst>
          </p:cNvPr>
          <p:cNvSpPr txBox="1"/>
          <p:nvPr/>
        </p:nvSpPr>
        <p:spPr>
          <a:xfrm>
            <a:off x="7136404" y="2530185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12.777.229,64 €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29740A18-B17A-4CC3-A943-41A40373AA2C}"/>
              </a:ext>
            </a:extLst>
          </p:cNvPr>
          <p:cNvSpPr txBox="1"/>
          <p:nvPr/>
        </p:nvSpPr>
        <p:spPr>
          <a:xfrm>
            <a:off x="9899862" y="2530185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12.302.696,10 €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44B96A5E-7657-4583-B3DB-7FA9F076BA04}"/>
              </a:ext>
            </a:extLst>
          </p:cNvPr>
          <p:cNvSpPr txBox="1"/>
          <p:nvPr/>
        </p:nvSpPr>
        <p:spPr>
          <a:xfrm>
            <a:off x="1540965" y="3051493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91,05%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2780D0A4-7300-4E27-8864-5153E8B3CA82}"/>
              </a:ext>
            </a:extLst>
          </p:cNvPr>
          <p:cNvSpPr txBox="1"/>
          <p:nvPr/>
        </p:nvSpPr>
        <p:spPr>
          <a:xfrm>
            <a:off x="4519448" y="3051493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52,54%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EAA4E424-C6A0-4CE1-B2BD-B0F82BB4D687}"/>
              </a:ext>
            </a:extLst>
          </p:cNvPr>
          <p:cNvSpPr txBox="1"/>
          <p:nvPr/>
        </p:nvSpPr>
        <p:spPr>
          <a:xfrm>
            <a:off x="7386032" y="3031907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39,99%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C56A15AF-4FF7-4A8F-88A9-064D640CD1E7}"/>
              </a:ext>
            </a:extLst>
          </p:cNvPr>
          <p:cNvSpPr txBox="1"/>
          <p:nvPr/>
        </p:nvSpPr>
        <p:spPr>
          <a:xfrm>
            <a:off x="10179362" y="3031907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38,50%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E1824E8-E1A7-4A5F-8EA0-5BF95EE68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265" y="4107150"/>
            <a:ext cx="8134350" cy="19558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98B89791-A34F-4BBC-BE26-3E822647A4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489" t="5708" r="405" b="3867"/>
          <a:stretch/>
        </p:blipFill>
        <p:spPr>
          <a:xfrm>
            <a:off x="115832" y="4138155"/>
            <a:ext cx="3710824" cy="23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9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1E209F0-EAF8-4ED7-B612-077A044F2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1604"/>
            <a:ext cx="12192000" cy="26706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2" y="75810"/>
            <a:ext cx="6012000" cy="863601"/>
          </a:xfrm>
        </p:spPr>
        <p:txBody>
          <a:bodyPr rtlCol="0"/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ruscotto di monitoraggio -  Asse III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8</a:t>
            </a:fld>
            <a:endParaRPr lang="it-IT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525308"/>
            <a:ext cx="2473772" cy="344429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E612193-8F6D-416D-854F-44AAB06B338C}"/>
              </a:ext>
            </a:extLst>
          </p:cNvPr>
          <p:cNvSpPr txBox="1"/>
          <p:nvPr/>
        </p:nvSpPr>
        <p:spPr>
          <a:xfrm>
            <a:off x="743874" y="2951120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0B94312-E6F4-454E-A2C6-51C3EFB3BA6B}"/>
              </a:ext>
            </a:extLst>
          </p:cNvPr>
          <p:cNvSpPr txBox="1"/>
          <p:nvPr/>
        </p:nvSpPr>
        <p:spPr>
          <a:xfrm>
            <a:off x="2301325" y="2951120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€ 108.557.200,00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748DA7D-460A-4DC8-ADD0-79A4F7A899E2}"/>
              </a:ext>
            </a:extLst>
          </p:cNvPr>
          <p:cNvSpPr txBox="1"/>
          <p:nvPr/>
        </p:nvSpPr>
        <p:spPr>
          <a:xfrm>
            <a:off x="3623487" y="2951120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A17198E-F726-477D-B08F-723EBEEB9F70}"/>
              </a:ext>
            </a:extLst>
          </p:cNvPr>
          <p:cNvSpPr txBox="1"/>
          <p:nvPr/>
        </p:nvSpPr>
        <p:spPr>
          <a:xfrm>
            <a:off x="5180938" y="2951120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€ 108.557.200,00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B37D8D4-0C50-481B-9F87-A875735583CB}"/>
              </a:ext>
            </a:extLst>
          </p:cNvPr>
          <p:cNvSpPr txBox="1"/>
          <p:nvPr/>
        </p:nvSpPr>
        <p:spPr>
          <a:xfrm>
            <a:off x="6516682" y="2951120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76AF506-4F45-40A1-8D49-8F2347328CBC}"/>
              </a:ext>
            </a:extLst>
          </p:cNvPr>
          <p:cNvSpPr txBox="1"/>
          <p:nvPr/>
        </p:nvSpPr>
        <p:spPr>
          <a:xfrm>
            <a:off x="8074133" y="2951120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€ 108.557.200,00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F25A81B-9F06-4E04-B6E2-CEE19751B5D4}"/>
              </a:ext>
            </a:extLst>
          </p:cNvPr>
          <p:cNvSpPr txBox="1"/>
          <p:nvPr/>
        </p:nvSpPr>
        <p:spPr>
          <a:xfrm>
            <a:off x="9377629" y="2951120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5B6958C-692A-41C9-AF8C-658F3B04EFE9}"/>
              </a:ext>
            </a:extLst>
          </p:cNvPr>
          <p:cNvSpPr txBox="1"/>
          <p:nvPr/>
        </p:nvSpPr>
        <p:spPr>
          <a:xfrm>
            <a:off x="10935080" y="2951120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€ 108.557.200,00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8F5B7AE-4FBD-4A9D-B188-C5EE74EEECD1}"/>
              </a:ext>
            </a:extLst>
          </p:cNvPr>
          <p:cNvSpPr txBox="1"/>
          <p:nvPr/>
        </p:nvSpPr>
        <p:spPr>
          <a:xfrm>
            <a:off x="1292770" y="2541736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105.721.527,77 €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1A3B325-7A5E-4393-AEE8-3DAC39447835}"/>
              </a:ext>
            </a:extLst>
          </p:cNvPr>
          <p:cNvSpPr txBox="1"/>
          <p:nvPr/>
        </p:nvSpPr>
        <p:spPr>
          <a:xfrm>
            <a:off x="4182674" y="2510958"/>
            <a:ext cx="1597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89.754.640,90</a:t>
            </a:r>
            <a:r>
              <a:rPr lang="it-IT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€ </a:t>
            </a:r>
            <a:endParaRPr lang="it-IT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1C77453-121C-4D11-A6A5-A3E53819B99C}"/>
              </a:ext>
            </a:extLst>
          </p:cNvPr>
          <p:cNvSpPr txBox="1"/>
          <p:nvPr/>
        </p:nvSpPr>
        <p:spPr>
          <a:xfrm>
            <a:off x="7136404" y="2541736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67.277.552,40 €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95E3941-CB78-4DF2-B15B-A8DA8ABE887C}"/>
              </a:ext>
            </a:extLst>
          </p:cNvPr>
          <p:cNvSpPr txBox="1"/>
          <p:nvPr/>
        </p:nvSpPr>
        <p:spPr>
          <a:xfrm>
            <a:off x="9899862" y="2541736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60.631.094,37 €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40DC379-08C6-4D9C-A442-949092B30CCD}"/>
              </a:ext>
            </a:extLst>
          </p:cNvPr>
          <p:cNvSpPr txBox="1"/>
          <p:nvPr/>
        </p:nvSpPr>
        <p:spPr>
          <a:xfrm>
            <a:off x="1540965" y="3063044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97,38%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E4D986B-183B-4305-8E60-5496912EE167}"/>
              </a:ext>
            </a:extLst>
          </p:cNvPr>
          <p:cNvSpPr txBox="1"/>
          <p:nvPr/>
        </p:nvSpPr>
        <p:spPr>
          <a:xfrm>
            <a:off x="4519448" y="3063044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82,68%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1D77AF3-5BAE-4602-8C80-251BA6576396}"/>
              </a:ext>
            </a:extLst>
          </p:cNvPr>
          <p:cNvSpPr txBox="1"/>
          <p:nvPr/>
        </p:nvSpPr>
        <p:spPr>
          <a:xfrm>
            <a:off x="7386032" y="3043458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61,97%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A6BBE1D-8101-4B0E-86BD-474FE655DCB5}"/>
              </a:ext>
            </a:extLst>
          </p:cNvPr>
          <p:cNvSpPr txBox="1"/>
          <p:nvPr/>
        </p:nvSpPr>
        <p:spPr>
          <a:xfrm>
            <a:off x="10179362" y="3043458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55,85%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26087A6-D7F8-4945-95AC-B4F10846D7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35" t="4165" r="2557" b="1878"/>
          <a:stretch/>
        </p:blipFill>
        <p:spPr>
          <a:xfrm>
            <a:off x="263632" y="3964446"/>
            <a:ext cx="3672656" cy="259485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0777B79-33AB-43ED-9FDA-6FBFF9686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287" y="3900422"/>
            <a:ext cx="813435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6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1E6B7F0-270B-4D05-8242-2573996A5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8031"/>
            <a:ext cx="12192000" cy="26706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2" y="75810"/>
            <a:ext cx="6012000" cy="863601"/>
          </a:xfrm>
        </p:spPr>
        <p:txBody>
          <a:bodyPr rtlCol="0"/>
          <a:lstStyle/>
          <a:p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Cruscotto di monitoraggio -  Asse IV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9</a:t>
            </a:fld>
            <a:endParaRPr lang="it-IT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525308"/>
            <a:ext cx="2473772" cy="344429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ED0352D-3438-4516-98A9-DDC3D64E34FE}"/>
              </a:ext>
            </a:extLst>
          </p:cNvPr>
          <p:cNvSpPr txBox="1"/>
          <p:nvPr/>
        </p:nvSpPr>
        <p:spPr>
          <a:xfrm>
            <a:off x="754384" y="2898568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C743E64-0981-4EA5-B1ED-D9C992D6C0A2}"/>
              </a:ext>
            </a:extLst>
          </p:cNvPr>
          <p:cNvSpPr txBox="1"/>
          <p:nvPr/>
        </p:nvSpPr>
        <p:spPr>
          <a:xfrm>
            <a:off x="2311835" y="2898568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€ 44.357.120,00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D7E577B-F474-4D94-90BF-C20D6AB390E6}"/>
              </a:ext>
            </a:extLst>
          </p:cNvPr>
          <p:cNvSpPr txBox="1"/>
          <p:nvPr/>
        </p:nvSpPr>
        <p:spPr>
          <a:xfrm>
            <a:off x="3633997" y="2898568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17E643A-4795-4753-933B-21E5EF0F4BCD}"/>
              </a:ext>
            </a:extLst>
          </p:cNvPr>
          <p:cNvSpPr txBox="1"/>
          <p:nvPr/>
        </p:nvSpPr>
        <p:spPr>
          <a:xfrm>
            <a:off x="5191448" y="2898568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€ 44.357.120,00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A034943-5BD9-4686-B135-81305B3024BF}"/>
              </a:ext>
            </a:extLst>
          </p:cNvPr>
          <p:cNvSpPr txBox="1"/>
          <p:nvPr/>
        </p:nvSpPr>
        <p:spPr>
          <a:xfrm>
            <a:off x="6527192" y="2898568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AA005EE-0B58-4E79-BBAF-3C52D2954C80}"/>
              </a:ext>
            </a:extLst>
          </p:cNvPr>
          <p:cNvSpPr txBox="1"/>
          <p:nvPr/>
        </p:nvSpPr>
        <p:spPr>
          <a:xfrm>
            <a:off x="8084643" y="2898568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€ 44.357.120,00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3AC383D-81A4-4A46-8511-96CD0D192B93}"/>
              </a:ext>
            </a:extLst>
          </p:cNvPr>
          <p:cNvSpPr txBox="1"/>
          <p:nvPr/>
        </p:nvSpPr>
        <p:spPr>
          <a:xfrm>
            <a:off x="9388139" y="2898568"/>
            <a:ext cx="113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€ 0,00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31C192A8-CC62-483D-B3A3-D41E228168E6}"/>
              </a:ext>
            </a:extLst>
          </p:cNvPr>
          <p:cNvSpPr txBox="1"/>
          <p:nvPr/>
        </p:nvSpPr>
        <p:spPr>
          <a:xfrm>
            <a:off x="10945590" y="2898568"/>
            <a:ext cx="113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A5A5A5"/>
                </a:solidFill>
                <a:latin typeface="Calibri" panose="020F0502020204030204"/>
              </a:rPr>
              <a:t>€ 44.357.120,00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1E7F491-B654-4E47-AC3F-100CDF6AF5C8}"/>
              </a:ext>
            </a:extLst>
          </p:cNvPr>
          <p:cNvSpPr txBox="1"/>
          <p:nvPr/>
        </p:nvSpPr>
        <p:spPr>
          <a:xfrm>
            <a:off x="1292770" y="2468163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40.299.371,28 €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B17AC8D2-2AB6-412E-B397-2F2F932FD5F2}"/>
              </a:ext>
            </a:extLst>
          </p:cNvPr>
          <p:cNvSpPr txBox="1"/>
          <p:nvPr/>
        </p:nvSpPr>
        <p:spPr>
          <a:xfrm>
            <a:off x="4182674" y="2437385"/>
            <a:ext cx="1597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29.556. 981,83</a:t>
            </a:r>
            <a:r>
              <a:rPr lang="it-IT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€ </a:t>
            </a:r>
            <a:endParaRPr lang="it-IT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5DFF717-F6CE-4BCA-AB51-FE6E9E9C0A94}"/>
              </a:ext>
            </a:extLst>
          </p:cNvPr>
          <p:cNvSpPr txBox="1"/>
          <p:nvPr/>
        </p:nvSpPr>
        <p:spPr>
          <a:xfrm>
            <a:off x="7136404" y="2468163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22.903.380,23 €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5CB8DD2-A0D4-4B95-9739-74A876CF932C}"/>
              </a:ext>
            </a:extLst>
          </p:cNvPr>
          <p:cNvSpPr txBox="1"/>
          <p:nvPr/>
        </p:nvSpPr>
        <p:spPr>
          <a:xfrm>
            <a:off x="9899862" y="2468163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20.012.059,05 € 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67D8FAE-9E40-415A-8AAB-B26EF9DC41B4}"/>
              </a:ext>
            </a:extLst>
          </p:cNvPr>
          <p:cNvSpPr txBox="1"/>
          <p:nvPr/>
        </p:nvSpPr>
        <p:spPr>
          <a:xfrm>
            <a:off x="1540965" y="2989471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90,69%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F527F4B5-F3C5-4309-9ACA-E6E991EFA12D}"/>
              </a:ext>
            </a:extLst>
          </p:cNvPr>
          <p:cNvSpPr txBox="1"/>
          <p:nvPr/>
        </p:nvSpPr>
        <p:spPr>
          <a:xfrm>
            <a:off x="4519448" y="2989471"/>
            <a:ext cx="159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66,63%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85245235-475D-4DC5-9C39-98A110482A3F}"/>
              </a:ext>
            </a:extLst>
          </p:cNvPr>
          <p:cNvSpPr txBox="1"/>
          <p:nvPr/>
        </p:nvSpPr>
        <p:spPr>
          <a:xfrm>
            <a:off x="7386032" y="2969885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 51,63%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CF2847A-2A9C-4C3F-B813-B9709B28DCCE}"/>
              </a:ext>
            </a:extLst>
          </p:cNvPr>
          <p:cNvSpPr txBox="1"/>
          <p:nvPr/>
        </p:nvSpPr>
        <p:spPr>
          <a:xfrm>
            <a:off x="10179362" y="2969885"/>
            <a:ext cx="193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45,12%</a:t>
            </a:r>
            <a:endParaRPr lang="it-IT" sz="1400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0584B17-E2A1-4260-BF92-F6F213955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506" y="4118698"/>
            <a:ext cx="7694016" cy="184992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2A26A0D-27CD-4FB3-B9F4-37F7B95F4C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15" t="3297" r="2456" b="5349"/>
          <a:stretch/>
        </p:blipFill>
        <p:spPr>
          <a:xfrm>
            <a:off x="15434" y="3713212"/>
            <a:ext cx="4255818" cy="25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63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141_TF16411174.potx" id="{6DC9D0BF-E5AF-45BB-A689-33D287F35DE8}" vid="{7F4869E0-9160-4256-825B-6A89661A4CE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Presentazione</Template>
  <TotalTime>0</TotalTime>
  <Words>1042</Words>
  <Application>Microsoft Office PowerPoint</Application>
  <PresentationFormat>Widescreen</PresentationFormat>
  <Paragraphs>255</Paragraphs>
  <Slides>18</Slides>
  <Notes>18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Rockwell</vt:lpstr>
      <vt:lpstr>Times New Roman</vt:lpstr>
      <vt:lpstr>Tema di Office</vt:lpstr>
      <vt:lpstr>Worksheet</vt:lpstr>
      <vt:lpstr>Comitato di Sorveglianza POR FESR FSE 2014-2020</vt:lpstr>
      <vt:lpstr>Punto 4 all’Odg</vt:lpstr>
      <vt:lpstr>Stato dell’ arte del POR FESR Umbria 2014-2020</vt:lpstr>
      <vt:lpstr>    Cruscotto di monitoraggio  di  avanzamento del POR FESR Umbria 2014-2020</vt:lpstr>
      <vt:lpstr>    Cruscotto di monitoraggio  di  avanzamento del POR FESR Umbria 2014-2020</vt:lpstr>
      <vt:lpstr>Cruscotto di monitoraggio -  Asse I</vt:lpstr>
      <vt:lpstr>Cruscotto di monitoraggio -  Asse II</vt:lpstr>
      <vt:lpstr>Cruscotto di monitoraggio -  Asse III</vt:lpstr>
      <vt:lpstr>Cruscotto di monitoraggio -  Asse IV</vt:lpstr>
      <vt:lpstr>Cruscotto di monitoraggio -  Asse  V</vt:lpstr>
      <vt:lpstr>Cruscotto di monitoraggio -  Asse VI</vt:lpstr>
      <vt:lpstr>Cruscotto di monitoraggio -  Asse  VII</vt:lpstr>
      <vt:lpstr>Cruscotto di monitoraggio -  Asse  VIII</vt:lpstr>
      <vt:lpstr>Action Plan 2021: target di spesa PO FESR UMBRIA 2014-2020</vt:lpstr>
      <vt:lpstr>Analisi dell’avanzamento della spesa</vt:lpstr>
      <vt:lpstr>Previsione di spesa per l’annualità 2022</vt:lpstr>
      <vt:lpstr>Principali iniziative in corso con particolare riferimento alla risposta al coronavirus</vt:lpstr>
      <vt:lpstr>Strategie Territoriali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2021-10-05T07:30:28Z</dcterms:created>
  <dcterms:modified xsi:type="dcterms:W3CDTF">2021-11-10T08:56:52Z</dcterms:modified>
</cp:coreProperties>
</file>