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58" r:id="rId4"/>
    <p:sldId id="259" r:id="rId5"/>
    <p:sldId id="260" r:id="rId6"/>
    <p:sldId id="261" r:id="rId7"/>
    <p:sldId id="262" r:id="rId8"/>
    <p:sldId id="263" r:id="rId9"/>
    <p:sldId id="264" r:id="rId10"/>
    <p:sldId id="270" r:id="rId11"/>
    <p:sldId id="272" r:id="rId12"/>
    <p:sldId id="273" r:id="rId13"/>
    <p:sldId id="269" r:id="rId14"/>
    <p:sldId id="271" r:id="rId15"/>
    <p:sldId id="274" r:id="rId16"/>
  </p:sldIdLst>
  <p:sldSz cx="9144000" cy="5143500" type="screen16x9"/>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81" d="100"/>
          <a:sy n="81" d="100"/>
        </p:scale>
        <p:origin x="-102" y="-27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16FA9-03D7-46F6-A7A0-131884F6D3D1}" type="datetimeFigureOut">
              <a:rPr lang="it-IT" smtClean="0"/>
              <a:pPr/>
              <a:t>27/02/2015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05C09-5B20-4B82-B11F-1CE31C67A88B}" type="slidenum">
              <a:rPr lang="it-IT" smtClean="0"/>
              <a:pPr/>
              <a:t>‹N›</a:t>
            </a:fld>
            <a:endParaRPr lang="it-IT"/>
          </a:p>
        </p:txBody>
      </p:sp>
    </p:spTree>
    <p:extLst>
      <p:ext uri="{BB962C8B-B14F-4D97-AF65-F5344CB8AC3E}">
        <p14:creationId xmlns="" xmlns:p14="http://schemas.microsoft.com/office/powerpoint/2010/main" val="231311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905C09-5B20-4B82-B11F-1CE31C67A88B}" type="slidenum">
              <a:rPr lang="it-IT" smtClean="0"/>
              <a:pPr/>
              <a:t>4</a:t>
            </a:fld>
            <a:endParaRPr lang="it-IT"/>
          </a:p>
        </p:txBody>
      </p:sp>
    </p:spTree>
    <p:extLst>
      <p:ext uri="{BB962C8B-B14F-4D97-AF65-F5344CB8AC3E}">
        <p14:creationId xmlns="" xmlns:p14="http://schemas.microsoft.com/office/powerpoint/2010/main" val="181315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905C09-5B20-4B82-B11F-1CE31C67A88B}" type="slidenum">
              <a:rPr lang="it-IT" smtClean="0">
                <a:solidFill>
                  <a:prstClr val="black"/>
                </a:solidFill>
              </a:rPr>
              <a:pPr/>
              <a:t>5</a:t>
            </a:fld>
            <a:endParaRPr lang="it-IT">
              <a:solidFill>
                <a:prstClr val="black"/>
              </a:solidFill>
            </a:endParaRPr>
          </a:p>
        </p:txBody>
      </p:sp>
    </p:spTree>
    <p:extLst>
      <p:ext uri="{BB962C8B-B14F-4D97-AF65-F5344CB8AC3E}">
        <p14:creationId xmlns="" xmlns:p14="http://schemas.microsoft.com/office/powerpoint/2010/main" val="17597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905C09-5B20-4B82-B11F-1CE31C67A88B}" type="slidenum">
              <a:rPr lang="it-IT" smtClean="0">
                <a:solidFill>
                  <a:prstClr val="black"/>
                </a:solidFill>
              </a:rPr>
              <a:pPr/>
              <a:t>6</a:t>
            </a:fld>
            <a:endParaRPr lang="it-IT">
              <a:solidFill>
                <a:prstClr val="black"/>
              </a:solidFill>
            </a:endParaRPr>
          </a:p>
        </p:txBody>
      </p:sp>
    </p:spTree>
    <p:extLst>
      <p:ext uri="{BB962C8B-B14F-4D97-AF65-F5344CB8AC3E}">
        <p14:creationId xmlns="" xmlns:p14="http://schemas.microsoft.com/office/powerpoint/2010/main" val="74443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905C09-5B20-4B82-B11F-1CE31C67A88B}" type="slidenum">
              <a:rPr lang="it-IT" smtClean="0">
                <a:solidFill>
                  <a:prstClr val="black"/>
                </a:solidFill>
              </a:rPr>
              <a:pPr/>
              <a:t>7</a:t>
            </a:fld>
            <a:endParaRPr lang="it-IT">
              <a:solidFill>
                <a:prstClr val="black"/>
              </a:solidFill>
            </a:endParaRPr>
          </a:p>
        </p:txBody>
      </p:sp>
    </p:spTree>
    <p:extLst>
      <p:ext uri="{BB962C8B-B14F-4D97-AF65-F5344CB8AC3E}">
        <p14:creationId xmlns="" xmlns:p14="http://schemas.microsoft.com/office/powerpoint/2010/main" val="251280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905C09-5B20-4B82-B11F-1CE31C67A88B}" type="slidenum">
              <a:rPr lang="it-IT" smtClean="0">
                <a:solidFill>
                  <a:prstClr val="black"/>
                </a:solidFill>
              </a:rPr>
              <a:pPr/>
              <a:t>8</a:t>
            </a:fld>
            <a:endParaRPr lang="it-IT">
              <a:solidFill>
                <a:prstClr val="black"/>
              </a:solidFill>
            </a:endParaRPr>
          </a:p>
        </p:txBody>
      </p:sp>
    </p:spTree>
    <p:extLst>
      <p:ext uri="{BB962C8B-B14F-4D97-AF65-F5344CB8AC3E}">
        <p14:creationId xmlns="" xmlns:p14="http://schemas.microsoft.com/office/powerpoint/2010/main" val="74234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0905C09-5B20-4B82-B11F-1CE31C67A88B}" type="slidenum">
              <a:rPr lang="it-IT" smtClean="0">
                <a:solidFill>
                  <a:prstClr val="black"/>
                </a:solidFill>
              </a:rPr>
              <a:pPr/>
              <a:t>9</a:t>
            </a:fld>
            <a:endParaRPr lang="it-IT">
              <a:solidFill>
                <a:prstClr val="black"/>
              </a:solidFill>
            </a:endParaRPr>
          </a:p>
        </p:txBody>
      </p:sp>
    </p:spTree>
    <p:extLst>
      <p:ext uri="{BB962C8B-B14F-4D97-AF65-F5344CB8AC3E}">
        <p14:creationId xmlns="" xmlns:p14="http://schemas.microsoft.com/office/powerpoint/2010/main" val="428533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F302F107-0495-5C4A-9929-4D34A920C3D2}" type="datetimeFigureOut">
              <a:rPr lang="it-IT"/>
              <a:pPr/>
              <a:t>27/02/2015</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91D8386-41E0-B040-8D2B-D4C1D762D2F7}" type="slidenum">
              <a:rPr lang="it-IT"/>
              <a:pPr/>
              <a:t>‹N›</a:t>
            </a:fld>
            <a:endParaRPr lang="it-IT"/>
          </a:p>
        </p:txBody>
      </p:sp>
    </p:spTree>
    <p:extLst>
      <p:ext uri="{BB962C8B-B14F-4D97-AF65-F5344CB8AC3E}">
        <p14:creationId xmlns="" xmlns:p14="http://schemas.microsoft.com/office/powerpoint/2010/main" val="140952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020AC336-C1B1-0949-B55A-10351B29702D}" type="datetimeFigureOut">
              <a:rPr lang="it-IT"/>
              <a:pPr/>
              <a:t>27/02/2015</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502BB143-9D10-0641-9B55-ADA2C33FE8FC}" type="slidenum">
              <a:rPr lang="it-IT"/>
              <a:pPr/>
              <a:t>‹N›</a:t>
            </a:fld>
            <a:endParaRPr lang="it-IT"/>
          </a:p>
        </p:txBody>
      </p:sp>
    </p:spTree>
    <p:extLst>
      <p:ext uri="{BB962C8B-B14F-4D97-AF65-F5344CB8AC3E}">
        <p14:creationId xmlns="" xmlns:p14="http://schemas.microsoft.com/office/powerpoint/2010/main" val="143967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7C338DBD-1640-A646-ACF0-F33E193B417A}" type="datetimeFigureOut">
              <a:rPr lang="it-IT"/>
              <a:pPr/>
              <a:t>27/02/2015</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33ABA77-5B16-B24B-BF33-1D125E7DD4FF}" type="slidenum">
              <a:rPr lang="it-IT"/>
              <a:pPr/>
              <a:t>‹N›</a:t>
            </a:fld>
            <a:endParaRPr lang="it-IT"/>
          </a:p>
        </p:txBody>
      </p:sp>
    </p:spTree>
    <p:extLst>
      <p:ext uri="{BB962C8B-B14F-4D97-AF65-F5344CB8AC3E}">
        <p14:creationId xmlns="" xmlns:p14="http://schemas.microsoft.com/office/powerpoint/2010/main" val="227571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1C72E4ED-0725-0E4B-9352-AAE0185D0895}" type="datetimeFigureOut">
              <a:rPr lang="it-IT"/>
              <a:pPr/>
              <a:t>27/02/2015</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85CC414-A0D0-C941-A164-25CF5E1AE1C1}" type="slidenum">
              <a:rPr lang="it-IT"/>
              <a:pPr/>
              <a:t>‹N›</a:t>
            </a:fld>
            <a:endParaRPr lang="it-IT"/>
          </a:p>
        </p:txBody>
      </p:sp>
    </p:spTree>
    <p:extLst>
      <p:ext uri="{BB962C8B-B14F-4D97-AF65-F5344CB8AC3E}">
        <p14:creationId xmlns="" xmlns:p14="http://schemas.microsoft.com/office/powerpoint/2010/main" val="190739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fld id="{B38984B2-FD79-ED42-8DFB-5C30F30C50E9}" type="datetimeFigureOut">
              <a:rPr lang="it-IT"/>
              <a:pPr/>
              <a:t>27/02/2015</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5702C7D6-AC9E-E84A-B2F4-1DA0821E453B}" type="slidenum">
              <a:rPr lang="it-IT"/>
              <a:pPr/>
              <a:t>‹N›</a:t>
            </a:fld>
            <a:endParaRPr lang="it-IT"/>
          </a:p>
        </p:txBody>
      </p:sp>
    </p:spTree>
    <p:extLst>
      <p:ext uri="{BB962C8B-B14F-4D97-AF65-F5344CB8AC3E}">
        <p14:creationId xmlns="" xmlns:p14="http://schemas.microsoft.com/office/powerpoint/2010/main" val="328674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fld id="{7CBEB9E2-6A3F-3842-A07B-05FD79E340D1}" type="datetimeFigureOut">
              <a:rPr lang="it-IT"/>
              <a:pPr/>
              <a:t>27/02/2015</a:t>
            </a:fld>
            <a:endParaRPr lang="it-IT"/>
          </a:p>
        </p:txBody>
      </p:sp>
      <p:sp>
        <p:nvSpPr>
          <p:cNvPr id="6" name="Segnaposto piè di pagina 4"/>
          <p:cNvSpPr>
            <a:spLocks noGrp="1"/>
          </p:cNvSpPr>
          <p:nvPr>
            <p:ph type="ftr" sz="quarter" idx="11"/>
          </p:nvPr>
        </p:nvSpPr>
        <p:spPr/>
        <p:txBody>
          <a:bodyPr/>
          <a:lstStyle>
            <a:lvl1pPr>
              <a:defRPr/>
            </a:lvl1pPr>
          </a:lstStyle>
          <a:p>
            <a:endParaRPr lang="it-IT"/>
          </a:p>
        </p:txBody>
      </p:sp>
      <p:sp>
        <p:nvSpPr>
          <p:cNvPr id="7" name="Segnaposto numero diapositiva 5"/>
          <p:cNvSpPr>
            <a:spLocks noGrp="1"/>
          </p:cNvSpPr>
          <p:nvPr>
            <p:ph type="sldNum" sz="quarter" idx="12"/>
          </p:nvPr>
        </p:nvSpPr>
        <p:spPr/>
        <p:txBody>
          <a:bodyPr/>
          <a:lstStyle>
            <a:lvl1pPr>
              <a:defRPr/>
            </a:lvl1pPr>
          </a:lstStyle>
          <a:p>
            <a:fld id="{C03C3BB1-ADF4-CE41-8B7C-055E9BDEFABE}" type="slidenum">
              <a:rPr lang="it-IT"/>
              <a:pPr/>
              <a:t>‹N›</a:t>
            </a:fld>
            <a:endParaRPr lang="it-IT"/>
          </a:p>
        </p:txBody>
      </p:sp>
    </p:spTree>
    <p:extLst>
      <p:ext uri="{BB962C8B-B14F-4D97-AF65-F5344CB8AC3E}">
        <p14:creationId xmlns="" xmlns:p14="http://schemas.microsoft.com/office/powerpoint/2010/main" val="118710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fld id="{080ABC0A-43A5-F24B-B364-C8648A6CD496}" type="datetimeFigureOut">
              <a:rPr lang="it-IT"/>
              <a:pPr/>
              <a:t>27/02/2015</a:t>
            </a:fld>
            <a:endParaRPr lang="it-IT"/>
          </a:p>
        </p:txBody>
      </p:sp>
      <p:sp>
        <p:nvSpPr>
          <p:cNvPr id="8" name="Segnaposto piè di pagina 4"/>
          <p:cNvSpPr>
            <a:spLocks noGrp="1"/>
          </p:cNvSpPr>
          <p:nvPr>
            <p:ph type="ftr" sz="quarter" idx="11"/>
          </p:nvPr>
        </p:nvSpPr>
        <p:spPr/>
        <p:txBody>
          <a:bodyPr/>
          <a:lstStyle>
            <a:lvl1pPr>
              <a:defRPr/>
            </a:lvl1pPr>
          </a:lstStyle>
          <a:p>
            <a:endParaRPr lang="it-IT"/>
          </a:p>
        </p:txBody>
      </p:sp>
      <p:sp>
        <p:nvSpPr>
          <p:cNvPr id="9" name="Segnaposto numero diapositiva 5"/>
          <p:cNvSpPr>
            <a:spLocks noGrp="1"/>
          </p:cNvSpPr>
          <p:nvPr>
            <p:ph type="sldNum" sz="quarter" idx="12"/>
          </p:nvPr>
        </p:nvSpPr>
        <p:spPr/>
        <p:txBody>
          <a:bodyPr/>
          <a:lstStyle>
            <a:lvl1pPr>
              <a:defRPr/>
            </a:lvl1pPr>
          </a:lstStyle>
          <a:p>
            <a:fld id="{33316EAF-B3CF-404A-B030-D203FA178701}" type="slidenum">
              <a:rPr lang="it-IT"/>
              <a:pPr/>
              <a:t>‹N›</a:t>
            </a:fld>
            <a:endParaRPr lang="it-IT"/>
          </a:p>
        </p:txBody>
      </p:sp>
    </p:spTree>
    <p:extLst>
      <p:ext uri="{BB962C8B-B14F-4D97-AF65-F5344CB8AC3E}">
        <p14:creationId xmlns="" xmlns:p14="http://schemas.microsoft.com/office/powerpoint/2010/main" val="319547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fld id="{17F3C77E-26BE-3E48-9D2C-8E0AE0F936D9}" type="datetimeFigureOut">
              <a:rPr lang="it-IT"/>
              <a:pPr/>
              <a:t>27/02/2015</a:t>
            </a:fld>
            <a:endParaRPr lang="it-IT"/>
          </a:p>
        </p:txBody>
      </p:sp>
      <p:sp>
        <p:nvSpPr>
          <p:cNvPr id="4" name="Segnaposto piè di pagina 4"/>
          <p:cNvSpPr>
            <a:spLocks noGrp="1"/>
          </p:cNvSpPr>
          <p:nvPr>
            <p:ph type="ftr" sz="quarter" idx="11"/>
          </p:nvPr>
        </p:nvSpPr>
        <p:spPr/>
        <p:txBody>
          <a:bodyPr/>
          <a:lstStyle>
            <a:lvl1pPr>
              <a:defRPr/>
            </a:lvl1pPr>
          </a:lstStyle>
          <a:p>
            <a:endParaRPr lang="it-IT"/>
          </a:p>
        </p:txBody>
      </p:sp>
      <p:sp>
        <p:nvSpPr>
          <p:cNvPr id="5" name="Segnaposto numero diapositiva 5"/>
          <p:cNvSpPr>
            <a:spLocks noGrp="1"/>
          </p:cNvSpPr>
          <p:nvPr>
            <p:ph type="sldNum" sz="quarter" idx="12"/>
          </p:nvPr>
        </p:nvSpPr>
        <p:spPr/>
        <p:txBody>
          <a:bodyPr/>
          <a:lstStyle>
            <a:lvl1pPr>
              <a:defRPr/>
            </a:lvl1pPr>
          </a:lstStyle>
          <a:p>
            <a:fld id="{DA4B56B9-6DD8-3247-AE45-4AC5D3E6300D}" type="slidenum">
              <a:rPr lang="it-IT"/>
              <a:pPr/>
              <a:t>‹N›</a:t>
            </a:fld>
            <a:endParaRPr lang="it-IT"/>
          </a:p>
        </p:txBody>
      </p:sp>
    </p:spTree>
    <p:extLst>
      <p:ext uri="{BB962C8B-B14F-4D97-AF65-F5344CB8AC3E}">
        <p14:creationId xmlns="" xmlns:p14="http://schemas.microsoft.com/office/powerpoint/2010/main" val="97865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58F56297-E45D-9340-9381-04E5B332B033}" type="datetimeFigureOut">
              <a:rPr lang="it-IT"/>
              <a:pPr/>
              <a:t>27/02/2015</a:t>
            </a:fld>
            <a:endParaRPr lang="it-IT"/>
          </a:p>
        </p:txBody>
      </p:sp>
      <p:sp>
        <p:nvSpPr>
          <p:cNvPr id="3" name="Segnaposto piè di pagina 4"/>
          <p:cNvSpPr>
            <a:spLocks noGrp="1"/>
          </p:cNvSpPr>
          <p:nvPr>
            <p:ph type="ftr" sz="quarter" idx="11"/>
          </p:nvPr>
        </p:nvSpPr>
        <p:spPr/>
        <p:txBody>
          <a:bodyPr/>
          <a:lstStyle>
            <a:lvl1pPr>
              <a:defRPr/>
            </a:lvl1pPr>
          </a:lstStyle>
          <a:p>
            <a:endParaRPr lang="it-IT"/>
          </a:p>
        </p:txBody>
      </p:sp>
      <p:sp>
        <p:nvSpPr>
          <p:cNvPr id="4" name="Segnaposto numero diapositiva 5"/>
          <p:cNvSpPr>
            <a:spLocks noGrp="1"/>
          </p:cNvSpPr>
          <p:nvPr>
            <p:ph type="sldNum" sz="quarter" idx="12"/>
          </p:nvPr>
        </p:nvSpPr>
        <p:spPr/>
        <p:txBody>
          <a:bodyPr/>
          <a:lstStyle>
            <a:lvl1pPr>
              <a:defRPr/>
            </a:lvl1pPr>
          </a:lstStyle>
          <a:p>
            <a:fld id="{5E915C3C-1FF6-6B41-A5EE-CAA2A05B85FB}" type="slidenum">
              <a:rPr lang="it-IT"/>
              <a:pPr/>
              <a:t>‹N›</a:t>
            </a:fld>
            <a:endParaRPr lang="it-IT"/>
          </a:p>
        </p:txBody>
      </p:sp>
    </p:spTree>
    <p:extLst>
      <p:ext uri="{BB962C8B-B14F-4D97-AF65-F5344CB8AC3E}">
        <p14:creationId xmlns="" xmlns:p14="http://schemas.microsoft.com/office/powerpoint/2010/main" val="10720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BD90F1D3-6F45-3843-A059-E38E30F82E74}" type="datetimeFigureOut">
              <a:rPr lang="it-IT"/>
              <a:pPr/>
              <a:t>27/02/2015</a:t>
            </a:fld>
            <a:endParaRPr lang="it-IT"/>
          </a:p>
        </p:txBody>
      </p:sp>
      <p:sp>
        <p:nvSpPr>
          <p:cNvPr id="6" name="Segnaposto piè di pagina 4"/>
          <p:cNvSpPr>
            <a:spLocks noGrp="1"/>
          </p:cNvSpPr>
          <p:nvPr>
            <p:ph type="ftr" sz="quarter" idx="11"/>
          </p:nvPr>
        </p:nvSpPr>
        <p:spPr/>
        <p:txBody>
          <a:bodyPr/>
          <a:lstStyle>
            <a:lvl1pPr>
              <a:defRPr/>
            </a:lvl1pPr>
          </a:lstStyle>
          <a:p>
            <a:endParaRPr lang="it-IT"/>
          </a:p>
        </p:txBody>
      </p:sp>
      <p:sp>
        <p:nvSpPr>
          <p:cNvPr id="7" name="Segnaposto numero diapositiva 5"/>
          <p:cNvSpPr>
            <a:spLocks noGrp="1"/>
          </p:cNvSpPr>
          <p:nvPr>
            <p:ph type="sldNum" sz="quarter" idx="12"/>
          </p:nvPr>
        </p:nvSpPr>
        <p:spPr/>
        <p:txBody>
          <a:bodyPr/>
          <a:lstStyle>
            <a:lvl1pPr>
              <a:defRPr/>
            </a:lvl1pPr>
          </a:lstStyle>
          <a:p>
            <a:fld id="{F19D44C9-59D6-6243-BDDA-44E561CFA762}" type="slidenum">
              <a:rPr lang="it-IT"/>
              <a:pPr/>
              <a:t>‹N›</a:t>
            </a:fld>
            <a:endParaRPr lang="it-IT"/>
          </a:p>
        </p:txBody>
      </p:sp>
    </p:spTree>
    <p:extLst>
      <p:ext uri="{BB962C8B-B14F-4D97-AF65-F5344CB8AC3E}">
        <p14:creationId xmlns="" xmlns:p14="http://schemas.microsoft.com/office/powerpoint/2010/main" val="354878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lang="it-IT" noProof="0"/>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132B71CE-A558-4941-98E2-0C43DFAC7966}" type="datetimeFigureOut">
              <a:rPr lang="it-IT"/>
              <a:pPr/>
              <a:t>27/02/2015</a:t>
            </a:fld>
            <a:endParaRPr lang="it-IT"/>
          </a:p>
        </p:txBody>
      </p:sp>
      <p:sp>
        <p:nvSpPr>
          <p:cNvPr id="6" name="Segnaposto piè di pagina 4"/>
          <p:cNvSpPr>
            <a:spLocks noGrp="1"/>
          </p:cNvSpPr>
          <p:nvPr>
            <p:ph type="ftr" sz="quarter" idx="11"/>
          </p:nvPr>
        </p:nvSpPr>
        <p:spPr/>
        <p:txBody>
          <a:bodyPr/>
          <a:lstStyle>
            <a:lvl1pPr>
              <a:defRPr/>
            </a:lvl1pPr>
          </a:lstStyle>
          <a:p>
            <a:endParaRPr lang="it-IT"/>
          </a:p>
        </p:txBody>
      </p:sp>
      <p:sp>
        <p:nvSpPr>
          <p:cNvPr id="7" name="Segnaposto numero diapositiva 5"/>
          <p:cNvSpPr>
            <a:spLocks noGrp="1"/>
          </p:cNvSpPr>
          <p:nvPr>
            <p:ph type="sldNum" sz="quarter" idx="12"/>
          </p:nvPr>
        </p:nvSpPr>
        <p:spPr/>
        <p:txBody>
          <a:bodyPr/>
          <a:lstStyle>
            <a:lvl1pPr>
              <a:defRPr/>
            </a:lvl1pPr>
          </a:lstStyle>
          <a:p>
            <a:fld id="{DD37EEA0-716F-1D41-A2DE-2794DFE481F6}" type="slidenum">
              <a:rPr lang="it-IT"/>
              <a:pPr/>
              <a:t>‹N›</a:t>
            </a:fld>
            <a:endParaRPr lang="it-IT"/>
          </a:p>
        </p:txBody>
      </p:sp>
    </p:spTree>
    <p:extLst>
      <p:ext uri="{BB962C8B-B14F-4D97-AF65-F5344CB8AC3E}">
        <p14:creationId xmlns="" xmlns:p14="http://schemas.microsoft.com/office/powerpoint/2010/main" val="188089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ABC72F86-0718-7948-951F-E679A0BDA05E}" type="datetimeFigureOut">
              <a:rPr lang="it-IT"/>
              <a:pPr/>
              <a:t>27/02/2015</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598D34B-F996-594F-8B84-58F086A231A1}"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goandlearn.eu/goadlearn/catalog/cataloghi.jsp"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gif"/><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274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6" descr="go_and_learnet_logo.jpg"/>
          <p:cNvPicPr>
            <a:picLocks noChangeAspect="1"/>
          </p:cNvPicPr>
          <p:nvPr/>
        </p:nvPicPr>
        <p:blipFill>
          <a:blip r:embed="rId3"/>
          <a:srcRect/>
          <a:stretch>
            <a:fillRect/>
          </a:stretch>
        </p:blipFill>
        <p:spPr bwMode="auto">
          <a:xfrm>
            <a:off x="2579914" y="1155805"/>
            <a:ext cx="2861980" cy="1092780"/>
          </a:xfrm>
          <a:prstGeom prst="rect">
            <a:avLst/>
          </a:prstGeom>
          <a:noFill/>
          <a:ln w="9525">
            <a:noFill/>
            <a:miter lim="800000"/>
            <a:headEnd/>
            <a:tailEnd/>
          </a:ln>
        </p:spPr>
      </p:pic>
      <p:sp>
        <p:nvSpPr>
          <p:cNvPr id="5" name="Rettangolo 4"/>
          <p:cNvSpPr/>
          <p:nvPr/>
        </p:nvSpPr>
        <p:spPr>
          <a:xfrm>
            <a:off x="2286000" y="2248585"/>
            <a:ext cx="4572000" cy="1107996"/>
          </a:xfrm>
          <a:prstGeom prst="rect">
            <a:avLst/>
          </a:prstGeom>
        </p:spPr>
        <p:txBody>
          <a:bodyPr>
            <a:spAutoFit/>
          </a:bodyPr>
          <a:lstStyle/>
          <a:p>
            <a:endParaRPr lang="it-IT" dirty="0" smtClean="0"/>
          </a:p>
          <a:p>
            <a:r>
              <a:rPr lang="it-IT" sz="2400" dirty="0" smtClean="0">
                <a:latin typeface="+mn-lt"/>
              </a:rPr>
              <a:t>SEMINARI </a:t>
            </a:r>
            <a:r>
              <a:rPr lang="it-IT" sz="2400" dirty="0">
                <a:latin typeface="+mn-lt"/>
              </a:rPr>
              <a:t>IN AZIENDA</a:t>
            </a:r>
          </a:p>
          <a:p>
            <a:r>
              <a:rPr lang="it-IT" sz="2400" dirty="0">
                <a:latin typeface="+mn-lt"/>
              </a:rPr>
              <a:t>CATALOGO REGIONE UMBRIA</a:t>
            </a:r>
          </a:p>
        </p:txBody>
      </p:sp>
      <p:pic>
        <p:nvPicPr>
          <p:cNvPr id="6" name="Immagine 5" descr="http://www.goandlearnet.eu/goandlearnet/goandlearnet-docs/contenuti/comune/Images/logo_regioneumbria.png"/>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94657" y="3614919"/>
            <a:ext cx="1785257" cy="772886"/>
          </a:xfrm>
          <a:prstGeom prst="rect">
            <a:avLst/>
          </a:prstGeom>
          <a:noFill/>
          <a:ln>
            <a:noFill/>
          </a:ln>
        </p:spPr>
      </p:pic>
      <p:sp>
        <p:nvSpPr>
          <p:cNvPr id="7" name="Rettangolo 6"/>
          <p:cNvSpPr/>
          <p:nvPr/>
        </p:nvSpPr>
        <p:spPr>
          <a:xfrm>
            <a:off x="2286000" y="3360362"/>
            <a:ext cx="4572000" cy="276999"/>
          </a:xfrm>
          <a:prstGeom prst="rect">
            <a:avLst/>
          </a:prstGeom>
        </p:spPr>
        <p:txBody>
          <a:bodyPr>
            <a:spAutoFit/>
          </a:bodyPr>
          <a:lstStyle/>
          <a:p>
            <a:pPr>
              <a:spcAft>
                <a:spcPts val="0"/>
              </a:spcAft>
            </a:pPr>
            <a:r>
              <a:rPr lang="it-IT" sz="1200" b="1" u="sng" dirty="0">
                <a:solidFill>
                  <a:srgbClr val="000000"/>
                </a:solidFill>
                <a:latin typeface="Georgia" panose="02040502050405020303" pitchFamily="18" charset="0"/>
                <a:ea typeface="Times New Roman" panose="02020603050405020304" pitchFamily="18" charset="0"/>
                <a:hlinkClick r:id="rId5"/>
              </a:rPr>
              <a:t>www.goandlearn.eu/</a:t>
            </a:r>
            <a:r>
              <a:rPr lang="it-IT" sz="1200" b="1" u="sng" dirty="0" err="1">
                <a:solidFill>
                  <a:srgbClr val="000000"/>
                </a:solidFill>
                <a:latin typeface="Georgia" panose="02040502050405020303" pitchFamily="18" charset="0"/>
                <a:ea typeface="Times New Roman" panose="02020603050405020304" pitchFamily="18" charset="0"/>
                <a:hlinkClick r:id="rId5"/>
              </a:rPr>
              <a:t>goadlearn</a:t>
            </a:r>
            <a:r>
              <a:rPr lang="it-IT" sz="1200" b="1" u="sng" dirty="0">
                <a:solidFill>
                  <a:srgbClr val="000000"/>
                </a:solidFill>
                <a:latin typeface="Georgia" panose="02040502050405020303" pitchFamily="18" charset="0"/>
                <a:ea typeface="Times New Roman" panose="02020603050405020304" pitchFamily="18" charset="0"/>
                <a:hlinkClick r:id="rId5"/>
              </a:rPr>
              <a:t>/</a:t>
            </a:r>
            <a:r>
              <a:rPr lang="it-IT" sz="1200" b="1" u="sng" dirty="0" err="1">
                <a:solidFill>
                  <a:srgbClr val="000000"/>
                </a:solidFill>
                <a:latin typeface="Georgia" panose="02040502050405020303" pitchFamily="18" charset="0"/>
                <a:ea typeface="Times New Roman" panose="02020603050405020304" pitchFamily="18" charset="0"/>
                <a:hlinkClick r:id="rId5"/>
              </a:rPr>
              <a:t>catalog</a:t>
            </a:r>
            <a:r>
              <a:rPr lang="it-IT" sz="1200" b="1" u="sng" dirty="0">
                <a:solidFill>
                  <a:srgbClr val="000000"/>
                </a:solidFill>
                <a:latin typeface="Georgia" panose="02040502050405020303" pitchFamily="18" charset="0"/>
                <a:ea typeface="Times New Roman" panose="02020603050405020304" pitchFamily="18" charset="0"/>
                <a:hlinkClick r:id="rId5"/>
              </a:rPr>
              <a:t>/</a:t>
            </a:r>
            <a:r>
              <a:rPr lang="it-IT" sz="1200" b="1" u="sng" dirty="0" err="1">
                <a:solidFill>
                  <a:srgbClr val="000000"/>
                </a:solidFill>
                <a:latin typeface="Georgia" panose="02040502050405020303" pitchFamily="18" charset="0"/>
                <a:ea typeface="Times New Roman" panose="02020603050405020304" pitchFamily="18" charset="0"/>
                <a:hlinkClick r:id="rId5"/>
              </a:rPr>
              <a:t>cataloghi.jsp</a:t>
            </a:r>
            <a:r>
              <a:rPr lang="it-IT" sz="1200" b="1" dirty="0">
                <a:solidFill>
                  <a:srgbClr val="000000"/>
                </a:solidFill>
                <a:latin typeface="Georgia" panose="02040502050405020303" pitchFamily="18" charset="0"/>
                <a:ea typeface="Times New Roman" panose="02020603050405020304" pitchFamily="18" charset="0"/>
              </a:rPr>
              <a:t>.</a:t>
            </a:r>
            <a:endParaRPr lang="it-IT"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90417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740227" y="619185"/>
            <a:ext cx="8153401" cy="3970318"/>
          </a:xfrm>
          <a:prstGeom prst="rect">
            <a:avLst/>
          </a:prstGeom>
        </p:spPr>
        <p:txBody>
          <a:bodyPr wrap="square">
            <a:spAutoFit/>
          </a:bodyPr>
          <a:lstStyle/>
          <a:p>
            <a:pPr algn="ctr"/>
            <a:endParaRPr lang="it-IT" dirty="0" smtClean="0"/>
          </a:p>
          <a:p>
            <a:pPr algn="ctr"/>
            <a:r>
              <a:rPr lang="it-IT" dirty="0" smtClean="0"/>
              <a:t>Struttura </a:t>
            </a:r>
            <a:r>
              <a:rPr lang="it-IT" dirty="0"/>
              <a:t>modulare del Catalogo </a:t>
            </a:r>
            <a:r>
              <a:rPr lang="it-IT" dirty="0" err="1" smtClean="0"/>
              <a:t>Go&amp;LearNet</a:t>
            </a:r>
            <a:endParaRPr lang="it-IT" dirty="0"/>
          </a:p>
          <a:p>
            <a:r>
              <a:rPr lang="it-IT" sz="1200" dirty="0">
                <a:latin typeface="+mn-lt"/>
              </a:rPr>
              <a:t>Ciascun Seminario </a:t>
            </a:r>
            <a:r>
              <a:rPr lang="it-IT" sz="1200" dirty="0" err="1">
                <a:latin typeface="+mn-lt"/>
              </a:rPr>
              <a:t>Go&amp;Lnet</a:t>
            </a:r>
            <a:r>
              <a:rPr lang="it-IT" sz="1200" dirty="0">
                <a:latin typeface="+mn-lt"/>
              </a:rPr>
              <a:t> mette insieme uno o più dei seguenti moduli, generando interventi formativi della durata minima di 4</a:t>
            </a:r>
            <a:r>
              <a:rPr lang="it-IT" sz="1200" dirty="0" smtClean="0">
                <a:latin typeface="+mn-lt"/>
              </a:rPr>
              <a:t> </a:t>
            </a:r>
            <a:r>
              <a:rPr lang="it-IT" sz="1200" dirty="0">
                <a:latin typeface="+mn-lt"/>
              </a:rPr>
              <a:t>ore e massima di </a:t>
            </a:r>
            <a:r>
              <a:rPr lang="it-IT" sz="1200" dirty="0" smtClean="0">
                <a:latin typeface="+mn-lt"/>
              </a:rPr>
              <a:t>8 </a:t>
            </a:r>
            <a:r>
              <a:rPr lang="it-IT" sz="1200" dirty="0">
                <a:latin typeface="+mn-lt"/>
              </a:rPr>
              <a:t>ore</a:t>
            </a:r>
            <a:r>
              <a:rPr lang="it-IT" sz="1200" dirty="0" smtClean="0">
                <a:latin typeface="+mn-lt"/>
              </a:rPr>
              <a:t>:</a:t>
            </a:r>
          </a:p>
          <a:p>
            <a:endParaRPr lang="it-IT" sz="1200" dirty="0">
              <a:latin typeface="+mn-lt"/>
            </a:endParaRPr>
          </a:p>
          <a:p>
            <a:r>
              <a:rPr lang="it-IT" sz="1200" b="1" dirty="0">
                <a:latin typeface="+mn-lt"/>
              </a:rPr>
              <a:t>Modulo di Scoperta Economica</a:t>
            </a:r>
          </a:p>
          <a:p>
            <a:r>
              <a:rPr lang="it-IT" sz="1200" dirty="0">
                <a:latin typeface="+mn-lt"/>
              </a:rPr>
              <a:t>Consiste nella presentazione in termini generali dell’impresa ospitante: la sua storia, i prodotti/servizi offerti, il suo mercato, il suo ciclo produttivo, la sua struttura  </a:t>
            </a:r>
          </a:p>
          <a:p>
            <a:endParaRPr lang="it-IT" sz="1200" b="1" dirty="0">
              <a:latin typeface="+mn-lt"/>
            </a:endParaRPr>
          </a:p>
          <a:p>
            <a:r>
              <a:rPr lang="it-IT" sz="1200" b="1" dirty="0">
                <a:latin typeface="+mn-lt"/>
              </a:rPr>
              <a:t>Modulo di </a:t>
            </a:r>
            <a:r>
              <a:rPr lang="it-IT" sz="1200" b="1" dirty="0" smtClean="0">
                <a:latin typeface="+mn-lt"/>
              </a:rPr>
              <a:t>Approfondimento Tematico</a:t>
            </a:r>
            <a:endParaRPr lang="it-IT" sz="1200" b="1" dirty="0">
              <a:latin typeface="+mn-lt"/>
            </a:endParaRPr>
          </a:p>
          <a:p>
            <a:r>
              <a:rPr lang="it-IT" sz="1200" dirty="0">
                <a:latin typeface="+mn-lt"/>
              </a:rPr>
              <a:t>Consiste nell’illustrazione in profondità di un prodotto, tecnologia, servizio etc. che caratterizza l’impresa  in termini di unicità ed eccellenza. L’illustrazione del tema da parte di un esperto dell’azienda ospitante sarà seguita dalla visita di quelle specifiche aree dell’impresa  direttamente collegate al tema in oggetto. Ogni seminario avrà una domanda  chiave connessa al tema principale che farà da guida alla presentazione</a:t>
            </a:r>
          </a:p>
          <a:p>
            <a:endParaRPr lang="it-IT" sz="1200" dirty="0">
              <a:latin typeface="+mn-lt"/>
            </a:endParaRPr>
          </a:p>
          <a:p>
            <a:r>
              <a:rPr lang="it-IT" sz="1200" b="1" dirty="0">
                <a:latin typeface="+mn-lt"/>
              </a:rPr>
              <a:t>Modulo Riflessivo</a:t>
            </a:r>
          </a:p>
          <a:p>
            <a:r>
              <a:rPr lang="it-IT" sz="1200" dirty="0">
                <a:latin typeface="+mn-lt"/>
              </a:rPr>
              <a:t>Costituisce il momento della riflessione teorica a partire dall’esperienza </a:t>
            </a:r>
            <a:r>
              <a:rPr lang="it-IT" sz="1200" dirty="0" smtClean="0">
                <a:latin typeface="+mn-lt"/>
              </a:rPr>
              <a:t>realizzata, attraverso </a:t>
            </a:r>
            <a:r>
              <a:rPr lang="it-IT" sz="1200" dirty="0">
                <a:latin typeface="+mn-lt"/>
              </a:rPr>
              <a:t>il quale fare emergere e sistematizzare  tutto quanto la visita in azienda ha consentito di apprendere.  La discussione potrà essere coordinata da  un esperto di contenuto e/o di  processi di apprendimento.  Questo è l’unico modulo che </a:t>
            </a:r>
            <a:r>
              <a:rPr lang="it-IT" sz="1200" dirty="0" smtClean="0">
                <a:latin typeface="+mn-lt"/>
              </a:rPr>
              <a:t>può </a:t>
            </a:r>
            <a:r>
              <a:rPr lang="it-IT" sz="1200" dirty="0">
                <a:latin typeface="+mn-lt"/>
              </a:rPr>
              <a:t>essere svolto anche al di fuori dell’impresa</a:t>
            </a:r>
          </a:p>
        </p:txBody>
      </p:sp>
    </p:spTree>
    <p:extLst>
      <p:ext uri="{BB962C8B-B14F-4D97-AF65-F5344CB8AC3E}">
        <p14:creationId xmlns="" xmlns:p14="http://schemas.microsoft.com/office/powerpoint/2010/main" val="403103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489856" y="619185"/>
            <a:ext cx="8403773" cy="3308598"/>
          </a:xfrm>
          <a:prstGeom prst="rect">
            <a:avLst/>
          </a:prstGeom>
        </p:spPr>
        <p:txBody>
          <a:bodyPr wrap="square">
            <a:spAutoFit/>
          </a:bodyPr>
          <a:lstStyle/>
          <a:p>
            <a:pPr algn="ctr"/>
            <a:endParaRPr lang="it-IT" dirty="0" smtClean="0">
              <a:solidFill>
                <a:prstClr val="black"/>
              </a:solidFill>
            </a:endParaRPr>
          </a:p>
          <a:p>
            <a:pPr algn="ctr"/>
            <a:r>
              <a:rPr lang="it-IT" dirty="0" smtClean="0">
                <a:solidFill>
                  <a:prstClr val="black"/>
                </a:solidFill>
              </a:rPr>
              <a:t>CIRCUITI</a:t>
            </a:r>
          </a:p>
          <a:p>
            <a:pPr algn="ctr"/>
            <a:endParaRPr lang="it-IT" dirty="0">
              <a:solidFill>
                <a:prstClr val="black"/>
              </a:solidFill>
            </a:endParaRPr>
          </a:p>
          <a:p>
            <a:r>
              <a:rPr lang="it-IT" sz="1300" dirty="0">
                <a:latin typeface="+mn-lt"/>
              </a:rPr>
              <a:t>Una combinazione di seminari tematici  e visite di scoperta economica  può  dar luogo ad un </a:t>
            </a:r>
            <a:r>
              <a:rPr lang="it-IT" sz="1300" b="1" dirty="0" smtClean="0">
                <a:latin typeface="+mn-lt"/>
              </a:rPr>
              <a:t>Circuito.</a:t>
            </a:r>
            <a:endParaRPr lang="it-IT" sz="1300" b="1" dirty="0">
              <a:latin typeface="+mn-lt"/>
            </a:endParaRPr>
          </a:p>
          <a:p>
            <a:r>
              <a:rPr lang="it-IT" sz="1300" dirty="0">
                <a:latin typeface="+mn-lt"/>
              </a:rPr>
              <a:t>Ogni  Circuito può riguardare uno stesso specifico tema sviluppato in diverse imprese e mettere a disposizione in questo modo un percorso formativo in grado di offrire un’idea abbastanza ampia e completa di ciò che rappresenta una determinata tecnologia o produzione in una determinata </a:t>
            </a:r>
            <a:r>
              <a:rPr lang="it-IT" sz="1300" dirty="0" smtClean="0">
                <a:latin typeface="+mn-lt"/>
              </a:rPr>
              <a:t>area.  </a:t>
            </a:r>
            <a:endParaRPr lang="it-IT" sz="1300" dirty="0">
              <a:latin typeface="+mn-lt"/>
            </a:endParaRPr>
          </a:p>
          <a:p>
            <a:endParaRPr lang="it-IT" sz="1300" dirty="0">
              <a:latin typeface="+mn-lt"/>
            </a:endParaRPr>
          </a:p>
          <a:p>
            <a:endParaRPr lang="it-IT" sz="1300" dirty="0">
              <a:latin typeface="+mn-lt"/>
            </a:endParaRPr>
          </a:p>
          <a:p>
            <a:r>
              <a:rPr lang="it-IT" sz="1300" b="1" dirty="0">
                <a:latin typeface="+mn-lt"/>
              </a:rPr>
              <a:t>Supporto pedagogico a cura dell’Agenzia Formativa</a:t>
            </a:r>
          </a:p>
          <a:p>
            <a:endParaRPr lang="it-IT" sz="1300" b="1" dirty="0">
              <a:latin typeface="+mn-lt"/>
            </a:endParaRPr>
          </a:p>
          <a:p>
            <a:r>
              <a:rPr lang="it-IT" sz="1300" dirty="0">
                <a:latin typeface="+mn-lt"/>
              </a:rPr>
              <a:t>Per ciascun circuito/seminario pianificato l’Agenzia formativa ospitante garantirà al gruppo in visita la presenza di un Tutor che accompagnerà e assisterà il gruppo dal momento dell’arrivo fino alla conclusione della visita.</a:t>
            </a:r>
          </a:p>
          <a:p>
            <a:r>
              <a:rPr lang="it-IT" sz="1300" dirty="0">
                <a:latin typeface="+mn-lt"/>
              </a:rPr>
              <a:t>Il programma della visita sarà inviato a tutti i partecipanti dall’Agenzia formativa nei giorni immediatamente precedenti</a:t>
            </a:r>
          </a:p>
          <a:p>
            <a:endParaRPr lang="it-IT" sz="1200" dirty="0">
              <a:solidFill>
                <a:prstClr val="black"/>
              </a:solidFill>
              <a:latin typeface="Calibri"/>
            </a:endParaRPr>
          </a:p>
        </p:txBody>
      </p:sp>
    </p:spTree>
    <p:extLst>
      <p:ext uri="{BB962C8B-B14F-4D97-AF65-F5344CB8AC3E}">
        <p14:creationId xmlns="" xmlns:p14="http://schemas.microsoft.com/office/powerpoint/2010/main" val="7126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395654" y="1037293"/>
            <a:ext cx="8191500" cy="369332"/>
          </a:xfrm>
          <a:prstGeom prst="rect">
            <a:avLst/>
          </a:prstGeom>
        </p:spPr>
        <p:txBody>
          <a:bodyPr wrap="square">
            <a:spAutoFit/>
          </a:bodyPr>
          <a:lstStyle/>
          <a:p>
            <a:r>
              <a:rPr lang="it-IT" dirty="0" smtClean="0">
                <a:solidFill>
                  <a:srgbClr val="B6D365"/>
                </a:solidFill>
              </a:rPr>
              <a:t>ELENCO AZIENDE FORMATIVE</a:t>
            </a:r>
            <a:endParaRPr lang="it-IT" dirty="0">
              <a:solidFill>
                <a:srgbClr val="B6D365"/>
              </a:solidFill>
            </a:endParaRPr>
          </a:p>
        </p:txBody>
      </p:sp>
      <p:sp>
        <p:nvSpPr>
          <p:cNvPr id="2" name="Rettangolo 1"/>
          <p:cNvSpPr/>
          <p:nvPr/>
        </p:nvSpPr>
        <p:spPr>
          <a:xfrm>
            <a:off x="418904" y="1583966"/>
            <a:ext cx="1974859" cy="2677656"/>
          </a:xfrm>
          <a:prstGeom prst="rect">
            <a:avLst/>
          </a:prstGeom>
        </p:spPr>
        <p:txBody>
          <a:bodyPr wrap="square" numCol="1">
            <a:spAutoFit/>
          </a:bodyPr>
          <a:lstStyle/>
          <a:p>
            <a:r>
              <a:rPr lang="da-DK" sz="1200" dirty="0" smtClean="0">
                <a:solidFill>
                  <a:srgbClr val="1F497D">
                    <a:lumMod val="60000"/>
                    <a:lumOff val="40000"/>
                  </a:srgbClr>
                </a:solidFill>
              </a:rPr>
              <a:t>BRANTABEE </a:t>
            </a:r>
            <a:r>
              <a:rPr lang="da-DK" sz="1200" dirty="0" err="1" smtClean="0">
                <a:solidFill>
                  <a:srgbClr val="1F497D">
                    <a:lumMod val="60000"/>
                    <a:lumOff val="40000"/>
                  </a:srgbClr>
                </a:solidFill>
              </a:rPr>
              <a:t>s.a.s</a:t>
            </a:r>
            <a:r>
              <a:rPr lang="da-DK" sz="1200" dirty="0" smtClean="0">
                <a:solidFill>
                  <a:srgbClr val="1F497D">
                    <a:lumMod val="60000"/>
                    <a:lumOff val="40000"/>
                  </a:srgbClr>
                </a:solidFill>
              </a:rPr>
              <a:t>.</a:t>
            </a:r>
          </a:p>
          <a:p>
            <a:r>
              <a:rPr lang="pt-BR" sz="1200" dirty="0" smtClean="0">
                <a:solidFill>
                  <a:prstClr val="black"/>
                </a:solidFill>
              </a:rPr>
              <a:t>Industrial design</a:t>
            </a:r>
          </a:p>
          <a:p>
            <a:r>
              <a:rPr lang="it-IT" sz="1200" dirty="0" smtClean="0">
                <a:solidFill>
                  <a:prstClr val="black"/>
                </a:solidFill>
              </a:rPr>
              <a:t>Passignano sul Trasimeno</a:t>
            </a:r>
          </a:p>
          <a:p>
            <a:r>
              <a:rPr lang="nl-NL" sz="1200" dirty="0" err="1" smtClean="0">
                <a:solidFill>
                  <a:prstClr val="black"/>
                </a:solidFill>
              </a:rPr>
              <a:t>www.brantabee.com</a:t>
            </a:r>
            <a:endParaRPr lang="nl-NL" sz="1200" dirty="0" smtClean="0">
              <a:solidFill>
                <a:prstClr val="black"/>
              </a:solidFill>
            </a:endParaRPr>
          </a:p>
          <a:p>
            <a:r>
              <a:rPr lang="it-IT" sz="1200" dirty="0" smtClean="0">
                <a:solidFill>
                  <a:prstClr val="black"/>
                </a:solidFill>
              </a:rPr>
              <a:t> </a:t>
            </a:r>
          </a:p>
          <a:p>
            <a:r>
              <a:rPr lang="it-IT" sz="1200" dirty="0">
                <a:solidFill>
                  <a:srgbClr val="1F497D">
                    <a:lumMod val="60000"/>
                    <a:lumOff val="40000"/>
                  </a:srgbClr>
                </a:solidFill>
              </a:rPr>
              <a:t>CARDINALINI &amp; C. </a:t>
            </a:r>
            <a:r>
              <a:rPr lang="it-IT" sz="1200" dirty="0" smtClean="0">
                <a:solidFill>
                  <a:srgbClr val="1F497D">
                    <a:lumMod val="60000"/>
                    <a:lumOff val="40000"/>
                  </a:srgbClr>
                </a:solidFill>
              </a:rPr>
              <a:t>spa</a:t>
            </a:r>
            <a:endParaRPr lang="it-IT" sz="1200" dirty="0">
              <a:solidFill>
                <a:srgbClr val="1F497D">
                  <a:lumMod val="60000"/>
                  <a:lumOff val="40000"/>
                </a:srgbClr>
              </a:solidFill>
            </a:endParaRPr>
          </a:p>
          <a:p>
            <a:r>
              <a:rPr lang="it-IT" sz="1200" dirty="0" smtClean="0">
                <a:solidFill>
                  <a:prstClr val="black"/>
                </a:solidFill>
              </a:rPr>
              <a:t>Produzione abbigliamento</a:t>
            </a:r>
          </a:p>
          <a:p>
            <a:r>
              <a:rPr lang="it-IT" sz="1200" dirty="0" smtClean="0">
                <a:solidFill>
                  <a:prstClr val="black"/>
                </a:solidFill>
              </a:rPr>
              <a:t>Montecastrilli</a:t>
            </a:r>
          </a:p>
          <a:p>
            <a:r>
              <a:rPr lang="pl-PL" sz="1200" dirty="0" smtClean="0">
                <a:solidFill>
                  <a:prstClr val="black"/>
                </a:solidFill>
              </a:rPr>
              <a:t>www.cardinalini.com</a:t>
            </a:r>
          </a:p>
          <a:p>
            <a:endParaRPr lang="it-IT" sz="1200" dirty="0" smtClean="0">
              <a:solidFill>
                <a:prstClr val="black"/>
              </a:solidFill>
            </a:endParaRPr>
          </a:p>
          <a:p>
            <a:r>
              <a:rPr lang="it-IT" sz="1200" dirty="0">
                <a:solidFill>
                  <a:srgbClr val="1F497D">
                    <a:lumMod val="60000"/>
                    <a:lumOff val="40000"/>
                  </a:srgbClr>
                </a:solidFill>
              </a:rPr>
              <a:t>D.P. DIGITAL POINT </a:t>
            </a:r>
            <a:r>
              <a:rPr lang="it-IT" sz="1200" dirty="0" smtClean="0">
                <a:solidFill>
                  <a:srgbClr val="1F497D">
                    <a:lumMod val="60000"/>
                    <a:lumOff val="40000"/>
                  </a:srgbClr>
                </a:solidFill>
              </a:rPr>
              <a:t>srl</a:t>
            </a:r>
            <a:endParaRPr lang="it-IT" sz="1200" dirty="0">
              <a:solidFill>
                <a:srgbClr val="1F497D">
                  <a:lumMod val="60000"/>
                  <a:lumOff val="40000"/>
                </a:srgbClr>
              </a:solidFill>
            </a:endParaRPr>
          </a:p>
          <a:p>
            <a:r>
              <a:rPr lang="it-IT" sz="1200" dirty="0" smtClean="0">
                <a:solidFill>
                  <a:prstClr val="black"/>
                </a:solidFill>
              </a:rPr>
              <a:t>Stampa digitale</a:t>
            </a:r>
          </a:p>
          <a:p>
            <a:r>
              <a:rPr lang="nl-NL" sz="1200" dirty="0" smtClean="0">
                <a:solidFill>
                  <a:prstClr val="black"/>
                </a:solidFill>
              </a:rPr>
              <a:t>Perugia</a:t>
            </a:r>
          </a:p>
          <a:p>
            <a:r>
              <a:rPr lang="en-US" sz="1200" dirty="0" err="1" smtClean="0">
                <a:solidFill>
                  <a:prstClr val="black"/>
                </a:solidFill>
              </a:rPr>
              <a:t>www.digitalpointideas.com</a:t>
            </a:r>
            <a:endParaRPr lang="en-US" sz="1200" dirty="0">
              <a:solidFill>
                <a:prstClr val="black"/>
              </a:solidFill>
            </a:endParaRPr>
          </a:p>
        </p:txBody>
      </p:sp>
      <p:sp>
        <p:nvSpPr>
          <p:cNvPr id="3" name="Rettangolo 2"/>
          <p:cNvSpPr/>
          <p:nvPr/>
        </p:nvSpPr>
        <p:spPr>
          <a:xfrm>
            <a:off x="6148572" y="1583135"/>
            <a:ext cx="2756378" cy="1938992"/>
          </a:xfrm>
          <a:prstGeom prst="rect">
            <a:avLst/>
          </a:prstGeom>
        </p:spPr>
        <p:txBody>
          <a:bodyPr wrap="square">
            <a:spAutoFit/>
          </a:bodyPr>
          <a:lstStyle/>
          <a:p>
            <a:r>
              <a:rPr lang="it-IT" sz="1200" dirty="0">
                <a:solidFill>
                  <a:srgbClr val="1F497D">
                    <a:lumMod val="60000"/>
                    <a:lumOff val="40000"/>
                  </a:srgbClr>
                </a:solidFill>
              </a:rPr>
              <a:t>HTC spa</a:t>
            </a:r>
          </a:p>
          <a:p>
            <a:r>
              <a:rPr lang="it-IT" sz="1200" dirty="0">
                <a:solidFill>
                  <a:prstClr val="black"/>
                </a:solidFill>
              </a:rPr>
              <a:t>Meccanica Aeronautico Aereospaziale</a:t>
            </a:r>
          </a:p>
          <a:p>
            <a:r>
              <a:rPr lang="fr-FR" sz="1200" dirty="0">
                <a:solidFill>
                  <a:prstClr val="black"/>
                </a:solidFill>
              </a:rPr>
              <a:t>Foligno</a:t>
            </a:r>
          </a:p>
          <a:p>
            <a:r>
              <a:rPr lang="pl-PL" sz="1200" dirty="0" err="1">
                <a:solidFill>
                  <a:prstClr val="black"/>
                </a:solidFill>
              </a:rPr>
              <a:t>www.htcenter.it</a:t>
            </a:r>
            <a:endParaRPr lang="pl-PL" sz="1200" dirty="0">
              <a:solidFill>
                <a:prstClr val="black"/>
              </a:solidFill>
            </a:endParaRPr>
          </a:p>
          <a:p>
            <a:endParaRPr lang="it-IT" sz="1200" dirty="0">
              <a:solidFill>
                <a:prstClr val="black"/>
              </a:solidFill>
            </a:endParaRPr>
          </a:p>
          <a:p>
            <a:endParaRPr lang="it-IT" sz="1200" dirty="0">
              <a:solidFill>
                <a:prstClr val="black"/>
              </a:solidFill>
            </a:endParaRPr>
          </a:p>
          <a:p>
            <a:r>
              <a:rPr lang="en-US" sz="1200" dirty="0">
                <a:solidFill>
                  <a:srgbClr val="1F497D">
                    <a:lumMod val="60000"/>
                    <a:lumOff val="40000"/>
                  </a:srgbClr>
                </a:solidFill>
              </a:rPr>
              <a:t>MAESTRALE Information Technology </a:t>
            </a:r>
          </a:p>
          <a:p>
            <a:r>
              <a:rPr lang="it-IT" sz="1200" dirty="0">
                <a:solidFill>
                  <a:prstClr val="black"/>
                </a:solidFill>
              </a:rPr>
              <a:t>Informatica</a:t>
            </a:r>
          </a:p>
          <a:p>
            <a:r>
              <a:rPr lang="it-IT" sz="1200" dirty="0">
                <a:solidFill>
                  <a:prstClr val="black"/>
                </a:solidFill>
              </a:rPr>
              <a:t>Terni </a:t>
            </a:r>
          </a:p>
          <a:p>
            <a:r>
              <a:rPr lang="pl-PL" sz="1200" dirty="0">
                <a:solidFill>
                  <a:prstClr val="black"/>
                </a:solidFill>
              </a:rPr>
              <a:t>www.maestraleit.it </a:t>
            </a:r>
            <a:endParaRPr lang="it-IT" sz="1200" dirty="0">
              <a:solidFill>
                <a:prstClr val="black"/>
              </a:solidFill>
            </a:endParaRPr>
          </a:p>
        </p:txBody>
      </p:sp>
      <p:sp>
        <p:nvSpPr>
          <p:cNvPr id="5" name="Rettangolo 4"/>
          <p:cNvSpPr/>
          <p:nvPr/>
        </p:nvSpPr>
        <p:spPr>
          <a:xfrm>
            <a:off x="3198065" y="1583135"/>
            <a:ext cx="2597992" cy="2677656"/>
          </a:xfrm>
          <a:prstGeom prst="rect">
            <a:avLst/>
          </a:prstGeom>
        </p:spPr>
        <p:txBody>
          <a:bodyPr wrap="square">
            <a:spAutoFit/>
          </a:bodyPr>
          <a:lstStyle/>
          <a:p>
            <a:r>
              <a:rPr lang="it-IT" sz="1200" dirty="0">
                <a:solidFill>
                  <a:srgbClr val="1F497D">
                    <a:lumMod val="60000"/>
                    <a:lumOff val="40000"/>
                  </a:srgbClr>
                </a:solidFill>
              </a:rPr>
              <a:t>DIMENSION </a:t>
            </a:r>
            <a:r>
              <a:rPr lang="it-IT" sz="1200" dirty="0" smtClean="0">
                <a:solidFill>
                  <a:srgbClr val="1F497D">
                    <a:lumMod val="60000"/>
                    <a:lumOff val="40000"/>
                  </a:srgbClr>
                </a:solidFill>
              </a:rPr>
              <a:t>4 srl</a:t>
            </a:r>
            <a:endParaRPr lang="it-IT" sz="1200" dirty="0">
              <a:solidFill>
                <a:srgbClr val="1F497D">
                  <a:lumMod val="60000"/>
                  <a:lumOff val="40000"/>
                </a:srgbClr>
              </a:solidFill>
            </a:endParaRPr>
          </a:p>
          <a:p>
            <a:r>
              <a:rPr lang="en-US" sz="1200" dirty="0">
                <a:solidFill>
                  <a:prstClr val="black"/>
                </a:solidFill>
              </a:rPr>
              <a:t>Research concept design additive</a:t>
            </a:r>
          </a:p>
          <a:p>
            <a:r>
              <a:rPr lang="it-IT" sz="1200" dirty="0">
                <a:solidFill>
                  <a:prstClr val="black"/>
                </a:solidFill>
              </a:rPr>
              <a:t>Città di Castello </a:t>
            </a:r>
          </a:p>
          <a:p>
            <a:r>
              <a:rPr lang="en-US" sz="1200" dirty="0">
                <a:solidFill>
                  <a:prstClr val="black"/>
                </a:solidFill>
              </a:rPr>
              <a:t>www.d4italy.com</a:t>
            </a:r>
          </a:p>
          <a:p>
            <a:endParaRPr lang="it-IT" sz="1200" dirty="0">
              <a:solidFill>
                <a:prstClr val="black"/>
              </a:solidFill>
            </a:endParaRPr>
          </a:p>
          <a:p>
            <a:r>
              <a:rPr lang="it-IT" sz="1200" dirty="0">
                <a:solidFill>
                  <a:srgbClr val="1F497D">
                    <a:lumMod val="60000"/>
                    <a:lumOff val="40000"/>
                  </a:srgbClr>
                </a:solidFill>
              </a:rPr>
              <a:t>FOMAP </a:t>
            </a:r>
            <a:r>
              <a:rPr lang="it-IT" sz="1200" dirty="0" smtClean="0">
                <a:solidFill>
                  <a:srgbClr val="1F497D">
                    <a:lumMod val="60000"/>
                    <a:lumOff val="40000"/>
                  </a:srgbClr>
                </a:solidFill>
              </a:rPr>
              <a:t>srl</a:t>
            </a:r>
            <a:endParaRPr lang="it-IT" sz="1200" dirty="0">
              <a:solidFill>
                <a:srgbClr val="1F497D">
                  <a:lumMod val="60000"/>
                  <a:lumOff val="40000"/>
                </a:srgbClr>
              </a:solidFill>
            </a:endParaRPr>
          </a:p>
          <a:p>
            <a:r>
              <a:rPr lang="it-IT" sz="1200" dirty="0">
                <a:solidFill>
                  <a:prstClr val="black"/>
                </a:solidFill>
              </a:rPr>
              <a:t>Meccanica di Precisione</a:t>
            </a:r>
          </a:p>
          <a:p>
            <a:r>
              <a:rPr lang="tr-TR" sz="1200" dirty="0" err="1">
                <a:solidFill>
                  <a:prstClr val="black"/>
                </a:solidFill>
              </a:rPr>
              <a:t>Assisi</a:t>
            </a:r>
            <a:r>
              <a:rPr lang="tr-TR" sz="1200" dirty="0">
                <a:solidFill>
                  <a:prstClr val="black"/>
                </a:solidFill>
              </a:rPr>
              <a:t>     </a:t>
            </a:r>
          </a:p>
          <a:p>
            <a:r>
              <a:rPr lang="pl-PL" sz="1200" dirty="0">
                <a:solidFill>
                  <a:prstClr val="black"/>
                </a:solidFill>
              </a:rPr>
              <a:t>www.fomap.it</a:t>
            </a:r>
          </a:p>
          <a:p>
            <a:endParaRPr lang="it-IT" sz="1200" dirty="0">
              <a:solidFill>
                <a:srgbClr val="1F497D">
                  <a:lumMod val="60000"/>
                  <a:lumOff val="40000"/>
                </a:srgbClr>
              </a:solidFill>
            </a:endParaRPr>
          </a:p>
          <a:p>
            <a:r>
              <a:rPr lang="it-IT" sz="1200" dirty="0">
                <a:solidFill>
                  <a:srgbClr val="1F497D">
                    <a:lumMod val="60000"/>
                    <a:lumOff val="40000"/>
                  </a:srgbClr>
                </a:solidFill>
              </a:rPr>
              <a:t>GALASSIA </a:t>
            </a:r>
            <a:r>
              <a:rPr lang="it-IT" sz="1200" dirty="0" smtClean="0">
                <a:solidFill>
                  <a:srgbClr val="1F497D">
                    <a:lumMod val="60000"/>
                    <a:lumOff val="40000"/>
                  </a:srgbClr>
                </a:solidFill>
              </a:rPr>
              <a:t>srl </a:t>
            </a:r>
            <a:r>
              <a:rPr lang="it-IT" sz="1200" dirty="0">
                <a:solidFill>
                  <a:srgbClr val="1F497D">
                    <a:lumMod val="60000"/>
                    <a:lumOff val="40000"/>
                  </a:srgbClr>
                </a:solidFill>
              </a:rPr>
              <a:t>PASHMERE </a:t>
            </a:r>
          </a:p>
          <a:p>
            <a:r>
              <a:rPr lang="it-IT" sz="1200" dirty="0">
                <a:solidFill>
                  <a:prstClr val="black"/>
                </a:solidFill>
              </a:rPr>
              <a:t>Tessile Abbigliamento Cashmere </a:t>
            </a:r>
          </a:p>
          <a:p>
            <a:r>
              <a:rPr lang="nl-NL" sz="1200" dirty="0">
                <a:solidFill>
                  <a:prstClr val="black"/>
                </a:solidFill>
              </a:rPr>
              <a:t>Perugia  </a:t>
            </a:r>
          </a:p>
          <a:p>
            <a:r>
              <a:rPr lang="pl-PL" sz="1200" dirty="0" err="1">
                <a:solidFill>
                  <a:prstClr val="black"/>
                </a:solidFill>
              </a:rPr>
              <a:t>www.pashmere.it</a:t>
            </a:r>
            <a:endParaRPr lang="pl-PL" sz="1200" dirty="0">
              <a:solidFill>
                <a:prstClr val="black"/>
              </a:solidFill>
            </a:endParaRPr>
          </a:p>
        </p:txBody>
      </p:sp>
    </p:spTree>
    <p:extLst>
      <p:ext uri="{BB962C8B-B14F-4D97-AF65-F5344CB8AC3E}">
        <p14:creationId xmlns="" xmlns:p14="http://schemas.microsoft.com/office/powerpoint/2010/main" val="392788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395654" y="1037293"/>
            <a:ext cx="8191500" cy="369332"/>
          </a:xfrm>
          <a:prstGeom prst="rect">
            <a:avLst/>
          </a:prstGeom>
        </p:spPr>
        <p:txBody>
          <a:bodyPr wrap="square">
            <a:spAutoFit/>
          </a:bodyPr>
          <a:lstStyle/>
          <a:p>
            <a:r>
              <a:rPr lang="it-IT" dirty="0" smtClean="0">
                <a:solidFill>
                  <a:srgbClr val="B6D365"/>
                </a:solidFill>
              </a:rPr>
              <a:t>ELENCO SEMINARI FORMATIVI</a:t>
            </a:r>
            <a:endParaRPr lang="it-IT" dirty="0">
              <a:solidFill>
                <a:srgbClr val="B6D365"/>
              </a:solidFill>
            </a:endParaRPr>
          </a:p>
        </p:txBody>
      </p:sp>
      <p:sp>
        <p:nvSpPr>
          <p:cNvPr id="6" name="Rettangolo 5"/>
          <p:cNvSpPr/>
          <p:nvPr/>
        </p:nvSpPr>
        <p:spPr>
          <a:xfrm>
            <a:off x="423751" y="1448247"/>
            <a:ext cx="2664038" cy="3323986"/>
          </a:xfrm>
          <a:prstGeom prst="rect">
            <a:avLst/>
          </a:prstGeom>
        </p:spPr>
        <p:txBody>
          <a:bodyPr wrap="square" numCol="1">
            <a:spAutoFit/>
          </a:bodyPr>
          <a:lstStyle/>
          <a:p>
            <a:r>
              <a:rPr lang="en-US" sz="700" dirty="0" smtClean="0">
                <a:solidFill>
                  <a:srgbClr val="1F497D">
                    <a:lumMod val="60000"/>
                    <a:lumOff val="40000"/>
                  </a:srgbClr>
                </a:solidFill>
              </a:rPr>
              <a:t>Dimension</a:t>
            </a:r>
            <a:r>
              <a:rPr lang="en-US" sz="700" dirty="0" smtClean="0">
                <a:solidFill>
                  <a:prstClr val="black"/>
                </a:solidFill>
              </a:rPr>
              <a:t> </a:t>
            </a:r>
            <a:r>
              <a:rPr lang="en-US" sz="700" dirty="0">
                <a:solidFill>
                  <a:srgbClr val="1F497D">
                    <a:lumMod val="60000"/>
                    <a:lumOff val="40000"/>
                  </a:srgbClr>
                </a:solidFill>
              </a:rPr>
              <a:t>4</a:t>
            </a:r>
          </a:p>
          <a:p>
            <a:r>
              <a:rPr lang="it-IT" sz="700" dirty="0">
                <a:solidFill>
                  <a:prstClr val="black"/>
                </a:solidFill>
              </a:rPr>
              <a:t>Fabbricazione digitale</a:t>
            </a:r>
          </a:p>
          <a:p>
            <a:r>
              <a:rPr lang="it-IT" sz="700" dirty="0">
                <a:solidFill>
                  <a:prstClr val="black"/>
                </a:solidFill>
              </a:rPr>
              <a:t>Digitalizzazione dei processi produttivi: dalla scansione 3D e reverse </a:t>
            </a:r>
            <a:r>
              <a:rPr lang="it-IT" sz="700" dirty="0" err="1">
                <a:solidFill>
                  <a:prstClr val="black"/>
                </a:solidFill>
              </a:rPr>
              <a:t>engineering</a:t>
            </a:r>
            <a:r>
              <a:rPr lang="it-IT" sz="700" dirty="0">
                <a:solidFill>
                  <a:prstClr val="black"/>
                </a:solidFill>
              </a:rPr>
              <a:t> alla produzione di prodotti finiti mediante stampa 3d in plastiche, resine, </a:t>
            </a:r>
            <a:r>
              <a:rPr lang="it-IT" sz="700" dirty="0" smtClean="0">
                <a:solidFill>
                  <a:prstClr val="black"/>
                </a:solidFill>
              </a:rPr>
              <a:t>metalli </a:t>
            </a:r>
            <a:r>
              <a:rPr lang="it-IT" sz="700" dirty="0">
                <a:solidFill>
                  <a:prstClr val="black"/>
                </a:solidFill>
              </a:rPr>
              <a:t>ceramiche.</a:t>
            </a:r>
          </a:p>
          <a:p>
            <a:endParaRPr lang="it-IT" sz="700" dirty="0">
              <a:solidFill>
                <a:prstClr val="black"/>
              </a:solidFill>
            </a:endParaRPr>
          </a:p>
          <a:p>
            <a:r>
              <a:rPr lang="es-ES_tradnl" sz="700" i="1" dirty="0" err="1">
                <a:solidFill>
                  <a:prstClr val="black"/>
                </a:solidFill>
              </a:rPr>
              <a:t>Durata</a:t>
            </a:r>
            <a:r>
              <a:rPr lang="es-ES_tradnl" sz="700" i="1" dirty="0">
                <a:solidFill>
                  <a:prstClr val="black"/>
                </a:solidFill>
              </a:rPr>
              <a:t> </a:t>
            </a:r>
            <a:r>
              <a:rPr lang="it-IT" sz="700" i="1" dirty="0" smtClean="0">
                <a:solidFill>
                  <a:prstClr val="black"/>
                </a:solidFill>
              </a:rPr>
              <a:t>2 </a:t>
            </a:r>
            <a:r>
              <a:rPr lang="it-IT" sz="700" i="1" dirty="0">
                <a:solidFill>
                  <a:prstClr val="black"/>
                </a:solidFill>
              </a:rPr>
              <a:t>ore</a:t>
            </a:r>
          </a:p>
          <a:p>
            <a:r>
              <a:rPr lang="it-IT" sz="700" i="1" dirty="0">
                <a:solidFill>
                  <a:prstClr val="black"/>
                </a:solidFill>
              </a:rPr>
              <a:t>Relatore </a:t>
            </a:r>
            <a:r>
              <a:rPr lang="ro-RO" sz="700" i="1" dirty="0" smtClean="0">
                <a:solidFill>
                  <a:prstClr val="black"/>
                </a:solidFill>
              </a:rPr>
              <a:t>Andrea </a:t>
            </a:r>
            <a:r>
              <a:rPr lang="ro-RO" sz="700" i="1" dirty="0">
                <a:solidFill>
                  <a:prstClr val="black"/>
                </a:solidFill>
              </a:rPr>
              <a:t>Bucci</a:t>
            </a:r>
          </a:p>
          <a:p>
            <a:endParaRPr lang="it-IT" sz="700" dirty="0">
              <a:solidFill>
                <a:prstClr val="black"/>
              </a:solidFill>
            </a:endParaRPr>
          </a:p>
          <a:p>
            <a:endParaRPr lang="it-IT" sz="700" dirty="0">
              <a:solidFill>
                <a:prstClr val="black"/>
              </a:solidFill>
            </a:endParaRPr>
          </a:p>
          <a:p>
            <a:r>
              <a:rPr lang="da-DK" sz="700" dirty="0">
                <a:solidFill>
                  <a:srgbClr val="1F497D">
                    <a:lumMod val="60000"/>
                    <a:lumOff val="40000"/>
                  </a:srgbClr>
                </a:solidFill>
              </a:rPr>
              <a:t>HTC </a:t>
            </a:r>
            <a:r>
              <a:rPr lang="da-DK" sz="700" dirty="0" err="1">
                <a:solidFill>
                  <a:srgbClr val="1F497D">
                    <a:lumMod val="60000"/>
                    <a:lumOff val="40000"/>
                  </a:srgbClr>
                </a:solidFill>
              </a:rPr>
              <a:t>s.p.a</a:t>
            </a:r>
            <a:r>
              <a:rPr lang="da-DK" sz="700" dirty="0">
                <a:solidFill>
                  <a:srgbClr val="1F497D">
                    <a:lumMod val="60000"/>
                    <a:lumOff val="40000"/>
                  </a:srgbClr>
                </a:solidFill>
              </a:rPr>
              <a:t>.</a:t>
            </a:r>
          </a:p>
          <a:p>
            <a:r>
              <a:rPr lang="it-IT" sz="700" dirty="0">
                <a:solidFill>
                  <a:prstClr val="black"/>
                </a:solidFill>
              </a:rPr>
              <a:t>Innovazione del processo di saldatura</a:t>
            </a:r>
          </a:p>
          <a:p>
            <a:r>
              <a:rPr lang="it-IT" sz="700" dirty="0">
                <a:solidFill>
                  <a:prstClr val="black"/>
                </a:solidFill>
              </a:rPr>
              <a:t>Presentazione di tre differenti tipologie innovative di saldatura utilizzate nel settore aereonautico aereospaziale ad anche industriale: Processo-Electron </a:t>
            </a:r>
            <a:r>
              <a:rPr lang="it-IT" sz="700" dirty="0" err="1">
                <a:solidFill>
                  <a:prstClr val="black"/>
                </a:solidFill>
              </a:rPr>
              <a:t>Beam</a:t>
            </a:r>
            <a:r>
              <a:rPr lang="it-IT" sz="700" dirty="0">
                <a:solidFill>
                  <a:prstClr val="black"/>
                </a:solidFill>
              </a:rPr>
              <a:t> </a:t>
            </a:r>
            <a:r>
              <a:rPr lang="it-IT" sz="700" dirty="0" err="1">
                <a:solidFill>
                  <a:prstClr val="black"/>
                </a:solidFill>
              </a:rPr>
              <a:t>Welding</a:t>
            </a:r>
            <a:r>
              <a:rPr lang="it-IT" sz="700" dirty="0">
                <a:solidFill>
                  <a:prstClr val="black"/>
                </a:solidFill>
              </a:rPr>
              <a:t> (EBW), Processo-</a:t>
            </a:r>
            <a:r>
              <a:rPr lang="it-IT" sz="700" dirty="0" err="1">
                <a:solidFill>
                  <a:prstClr val="black"/>
                </a:solidFill>
              </a:rPr>
              <a:t>Coatin</a:t>
            </a:r>
            <a:r>
              <a:rPr lang="it-IT" sz="700" dirty="0">
                <a:solidFill>
                  <a:prstClr val="black"/>
                </a:solidFill>
              </a:rPr>
              <a:t> Plasma, Processo- </a:t>
            </a:r>
            <a:r>
              <a:rPr lang="it-IT" sz="700" dirty="0" err="1">
                <a:solidFill>
                  <a:prstClr val="black"/>
                </a:solidFill>
              </a:rPr>
              <a:t>Coatin</a:t>
            </a:r>
            <a:r>
              <a:rPr lang="it-IT" sz="700" dirty="0">
                <a:solidFill>
                  <a:prstClr val="black"/>
                </a:solidFill>
              </a:rPr>
              <a:t> HVOF</a:t>
            </a:r>
          </a:p>
          <a:p>
            <a:endParaRPr lang="it-IT" sz="700" dirty="0">
              <a:solidFill>
                <a:prstClr val="black"/>
              </a:solidFill>
            </a:endParaRPr>
          </a:p>
          <a:p>
            <a:r>
              <a:rPr lang="es-ES_tradnl" sz="700" i="1" dirty="0" err="1">
                <a:solidFill>
                  <a:prstClr val="black"/>
                </a:solidFill>
              </a:rPr>
              <a:t>Durata</a:t>
            </a:r>
            <a:r>
              <a:rPr lang="es-ES_tradnl" sz="700" i="1" dirty="0">
                <a:solidFill>
                  <a:prstClr val="black"/>
                </a:solidFill>
              </a:rPr>
              <a:t> </a:t>
            </a:r>
            <a:r>
              <a:rPr lang="it-IT" sz="700" i="1" dirty="0" smtClean="0">
                <a:solidFill>
                  <a:prstClr val="black"/>
                </a:solidFill>
              </a:rPr>
              <a:t>3 </a:t>
            </a:r>
            <a:r>
              <a:rPr lang="it-IT" sz="700" i="1" dirty="0">
                <a:solidFill>
                  <a:prstClr val="black"/>
                </a:solidFill>
              </a:rPr>
              <a:t>ore</a:t>
            </a:r>
          </a:p>
          <a:p>
            <a:r>
              <a:rPr lang="it-IT" sz="700" i="1" dirty="0">
                <a:solidFill>
                  <a:prstClr val="black"/>
                </a:solidFill>
              </a:rPr>
              <a:t>Relatori </a:t>
            </a:r>
            <a:r>
              <a:rPr lang="it-IT" sz="700" i="1" dirty="0" smtClean="0">
                <a:solidFill>
                  <a:prstClr val="black"/>
                </a:solidFill>
              </a:rPr>
              <a:t>Massimo </a:t>
            </a:r>
            <a:r>
              <a:rPr lang="it-IT" sz="700" i="1" dirty="0">
                <a:solidFill>
                  <a:prstClr val="black"/>
                </a:solidFill>
              </a:rPr>
              <a:t>Bonacci –Leonardo Paggi</a:t>
            </a:r>
            <a:endParaRPr lang="it-IT" sz="700" dirty="0">
              <a:solidFill>
                <a:prstClr val="black"/>
              </a:solidFill>
            </a:endParaRPr>
          </a:p>
          <a:p>
            <a:endParaRPr lang="it-IT" sz="700" dirty="0">
              <a:solidFill>
                <a:prstClr val="black"/>
              </a:solidFill>
            </a:endParaRPr>
          </a:p>
          <a:p>
            <a:endParaRPr lang="it-IT" sz="700" dirty="0">
              <a:solidFill>
                <a:prstClr val="black"/>
              </a:solidFill>
            </a:endParaRPr>
          </a:p>
          <a:p>
            <a:r>
              <a:rPr lang="hr-HR" sz="700" dirty="0">
                <a:solidFill>
                  <a:srgbClr val="1F497D">
                    <a:lumMod val="60000"/>
                    <a:lumOff val="40000"/>
                  </a:srgbClr>
                </a:solidFill>
              </a:rPr>
              <a:t>Galassia srl Pashmere</a:t>
            </a:r>
          </a:p>
          <a:p>
            <a:r>
              <a:rPr lang="it-IT" sz="700" dirty="0">
                <a:solidFill>
                  <a:prstClr val="black"/>
                </a:solidFill>
              </a:rPr>
              <a:t>Innovazione di processo e marketing per i prodotti di lusso</a:t>
            </a:r>
          </a:p>
          <a:p>
            <a:r>
              <a:rPr lang="it-IT" sz="700" dirty="0">
                <a:solidFill>
                  <a:prstClr val="black"/>
                </a:solidFill>
              </a:rPr>
              <a:t>Innovazione produttiva alla luce delle nuove tecnologie e dei nuovi strumenti di organizzazione aziendale e marketing. Metodi di comunicazione di prodotti di alta gamma.</a:t>
            </a:r>
          </a:p>
          <a:p>
            <a:endParaRPr lang="it-IT" sz="700" i="1" dirty="0">
              <a:solidFill>
                <a:prstClr val="black"/>
              </a:solidFill>
            </a:endParaRPr>
          </a:p>
          <a:p>
            <a:r>
              <a:rPr lang="es-ES_tradnl" sz="700" i="1" dirty="0" err="1">
                <a:solidFill>
                  <a:prstClr val="black"/>
                </a:solidFill>
              </a:rPr>
              <a:t>Durata</a:t>
            </a:r>
            <a:r>
              <a:rPr lang="es-ES_tradnl" sz="700" i="1" dirty="0">
                <a:solidFill>
                  <a:prstClr val="black"/>
                </a:solidFill>
              </a:rPr>
              <a:t> </a:t>
            </a:r>
            <a:r>
              <a:rPr lang="it-IT" sz="700" i="1" dirty="0" smtClean="0">
                <a:solidFill>
                  <a:prstClr val="black"/>
                </a:solidFill>
              </a:rPr>
              <a:t>3 ore</a:t>
            </a:r>
          </a:p>
          <a:p>
            <a:r>
              <a:rPr lang="it-IT" sz="700" i="1" dirty="0" smtClean="0">
                <a:solidFill>
                  <a:prstClr val="black"/>
                </a:solidFill>
              </a:rPr>
              <a:t>Relatore </a:t>
            </a:r>
            <a:r>
              <a:rPr lang="ro-RO" sz="700" i="1" dirty="0" smtClean="0">
                <a:solidFill>
                  <a:prstClr val="black"/>
                </a:solidFill>
              </a:rPr>
              <a:t>Gabriele </a:t>
            </a:r>
            <a:r>
              <a:rPr lang="ro-RO" sz="700" i="1" dirty="0">
                <a:solidFill>
                  <a:prstClr val="black"/>
                </a:solidFill>
              </a:rPr>
              <a:t>Galatioto</a:t>
            </a:r>
            <a:endParaRPr lang="en-US" sz="700" dirty="0">
              <a:solidFill>
                <a:prstClr val="black"/>
              </a:solidFill>
            </a:endParaRPr>
          </a:p>
        </p:txBody>
      </p:sp>
      <p:sp>
        <p:nvSpPr>
          <p:cNvPr id="8" name="Rettangolo 7"/>
          <p:cNvSpPr/>
          <p:nvPr/>
        </p:nvSpPr>
        <p:spPr>
          <a:xfrm>
            <a:off x="3097481" y="1448247"/>
            <a:ext cx="3126568" cy="3216264"/>
          </a:xfrm>
          <a:prstGeom prst="rect">
            <a:avLst/>
          </a:prstGeom>
        </p:spPr>
        <p:txBody>
          <a:bodyPr wrap="square" numCol="1">
            <a:spAutoFit/>
          </a:bodyPr>
          <a:lstStyle/>
          <a:p>
            <a:r>
              <a:rPr lang="nl-NL" sz="700" dirty="0" err="1">
                <a:solidFill>
                  <a:srgbClr val="1F497D">
                    <a:lumMod val="60000"/>
                    <a:lumOff val="40000"/>
                  </a:srgbClr>
                </a:solidFill>
              </a:rPr>
              <a:t>Brantabee</a:t>
            </a:r>
            <a:r>
              <a:rPr lang="nl-NL" sz="700" dirty="0">
                <a:solidFill>
                  <a:srgbClr val="1F497D">
                    <a:lumMod val="60000"/>
                    <a:lumOff val="40000"/>
                  </a:srgbClr>
                </a:solidFill>
              </a:rPr>
              <a:t> </a:t>
            </a:r>
            <a:r>
              <a:rPr lang="nl-NL" sz="700" dirty="0" err="1">
                <a:solidFill>
                  <a:srgbClr val="1F497D">
                    <a:lumMod val="60000"/>
                    <a:lumOff val="40000"/>
                  </a:srgbClr>
                </a:solidFill>
              </a:rPr>
              <a:t>s.a.s</a:t>
            </a:r>
            <a:r>
              <a:rPr lang="nl-NL" sz="700" dirty="0">
                <a:solidFill>
                  <a:srgbClr val="1F497D">
                    <a:lumMod val="60000"/>
                    <a:lumOff val="40000"/>
                  </a:srgbClr>
                </a:solidFill>
              </a:rPr>
              <a:t>.</a:t>
            </a:r>
            <a:r>
              <a:rPr lang="nl-NL" sz="700" dirty="0">
                <a:solidFill>
                  <a:prstClr val="black"/>
                </a:solidFill>
              </a:rPr>
              <a:t>	</a:t>
            </a:r>
          </a:p>
          <a:p>
            <a:r>
              <a:rPr lang="it-IT" sz="700" dirty="0">
                <a:solidFill>
                  <a:prstClr val="black"/>
                </a:solidFill>
              </a:rPr>
              <a:t>Lo sviluppo di un prodotto innovativo</a:t>
            </a:r>
          </a:p>
          <a:p>
            <a:r>
              <a:rPr lang="it-IT" sz="700" dirty="0">
                <a:solidFill>
                  <a:prstClr val="black"/>
                </a:solidFill>
              </a:rPr>
              <a:t>Generazione e selezione delle idee, sviluppo del </a:t>
            </a:r>
            <a:r>
              <a:rPr lang="it-IT" sz="700" dirty="0" err="1">
                <a:solidFill>
                  <a:prstClr val="black"/>
                </a:solidFill>
              </a:rPr>
              <a:t>concept</a:t>
            </a:r>
            <a:r>
              <a:rPr lang="it-IT" sz="700" dirty="0">
                <a:solidFill>
                  <a:prstClr val="black"/>
                </a:solidFill>
              </a:rPr>
              <a:t> di prodotto, analisi del mercato, strategia di </a:t>
            </a:r>
            <a:r>
              <a:rPr lang="it-IT" sz="700" dirty="0" err="1">
                <a:solidFill>
                  <a:prstClr val="black"/>
                </a:solidFill>
              </a:rPr>
              <a:t>marketng</a:t>
            </a:r>
            <a:r>
              <a:rPr lang="it-IT" sz="700" dirty="0">
                <a:solidFill>
                  <a:prstClr val="black"/>
                </a:solidFill>
              </a:rPr>
              <a:t> e commercializzazione.</a:t>
            </a:r>
          </a:p>
          <a:p>
            <a:endParaRPr lang="it-IT" sz="700" i="1" dirty="0">
              <a:solidFill>
                <a:prstClr val="black"/>
              </a:solidFill>
            </a:endParaRPr>
          </a:p>
          <a:p>
            <a:r>
              <a:rPr lang="es-ES_tradnl" sz="700" i="1" dirty="0" err="1">
                <a:solidFill>
                  <a:prstClr val="black"/>
                </a:solidFill>
              </a:rPr>
              <a:t>Durata</a:t>
            </a:r>
            <a:r>
              <a:rPr lang="es-ES_tradnl" sz="700" i="1" dirty="0">
                <a:solidFill>
                  <a:prstClr val="black"/>
                </a:solidFill>
              </a:rPr>
              <a:t> </a:t>
            </a:r>
            <a:r>
              <a:rPr lang="it-IT" sz="700" i="1" dirty="0" smtClean="0">
                <a:solidFill>
                  <a:prstClr val="black"/>
                </a:solidFill>
              </a:rPr>
              <a:t>3 </a:t>
            </a:r>
            <a:r>
              <a:rPr lang="it-IT" sz="700" i="1" dirty="0">
                <a:solidFill>
                  <a:prstClr val="black"/>
                </a:solidFill>
              </a:rPr>
              <a:t>ore</a:t>
            </a:r>
          </a:p>
          <a:p>
            <a:r>
              <a:rPr lang="it-IT" sz="700" i="1" dirty="0" err="1" smtClean="0">
                <a:solidFill>
                  <a:prstClr val="black"/>
                </a:solidFill>
              </a:rPr>
              <a:t>RelatoriMassimo</a:t>
            </a:r>
            <a:r>
              <a:rPr lang="it-IT" sz="700" i="1" dirty="0" smtClean="0">
                <a:solidFill>
                  <a:prstClr val="black"/>
                </a:solidFill>
              </a:rPr>
              <a:t> </a:t>
            </a:r>
            <a:r>
              <a:rPr lang="it-IT" sz="700" i="1" dirty="0" err="1">
                <a:solidFill>
                  <a:prstClr val="black"/>
                </a:solidFill>
              </a:rPr>
              <a:t>Mearini</a:t>
            </a:r>
            <a:r>
              <a:rPr lang="it-IT" sz="700" i="1" dirty="0">
                <a:solidFill>
                  <a:prstClr val="black"/>
                </a:solidFill>
              </a:rPr>
              <a:t> e Diego Pepini</a:t>
            </a:r>
          </a:p>
          <a:p>
            <a:endParaRPr lang="it-IT" sz="700" dirty="0">
              <a:solidFill>
                <a:prstClr val="black"/>
              </a:solidFill>
            </a:endParaRPr>
          </a:p>
          <a:p>
            <a:r>
              <a:rPr lang="fr-FR" sz="700" dirty="0">
                <a:solidFill>
                  <a:srgbClr val="1F497D">
                    <a:lumMod val="60000"/>
                    <a:lumOff val="40000"/>
                  </a:srgbClr>
                </a:solidFill>
              </a:rPr>
              <a:t>D.P. Digital Point </a:t>
            </a:r>
            <a:r>
              <a:rPr lang="fr-FR" sz="700" dirty="0" err="1">
                <a:solidFill>
                  <a:srgbClr val="1F497D">
                    <a:lumMod val="60000"/>
                    <a:lumOff val="40000"/>
                  </a:srgbClr>
                </a:solidFill>
              </a:rPr>
              <a:t>srl</a:t>
            </a:r>
            <a:endParaRPr lang="fr-FR" sz="700" dirty="0">
              <a:solidFill>
                <a:srgbClr val="1F497D">
                  <a:lumMod val="60000"/>
                  <a:lumOff val="40000"/>
                </a:srgbClr>
              </a:solidFill>
            </a:endParaRPr>
          </a:p>
          <a:p>
            <a:r>
              <a:rPr lang="it-IT" sz="700" dirty="0">
                <a:solidFill>
                  <a:prstClr val="black"/>
                </a:solidFill>
              </a:rPr>
              <a:t>Progettazione 3D e stampe su </a:t>
            </a:r>
            <a:r>
              <a:rPr lang="it-IT" sz="700" dirty="0" smtClean="0">
                <a:solidFill>
                  <a:prstClr val="black"/>
                </a:solidFill>
              </a:rPr>
              <a:t>supporti </a:t>
            </a:r>
            <a:r>
              <a:rPr lang="it-IT" sz="700" dirty="0">
                <a:solidFill>
                  <a:prstClr val="black"/>
                </a:solidFill>
              </a:rPr>
              <a:t>speciali</a:t>
            </a:r>
          </a:p>
          <a:p>
            <a:r>
              <a:rPr lang="it-IT" sz="700" dirty="0">
                <a:solidFill>
                  <a:prstClr val="black"/>
                </a:solidFill>
              </a:rPr>
              <a:t>Stampa Commerciale ed Editoria, stampa su supporto flessibile (PVC e banner) di grande dimensione e stampa in piano con qualità fotografica; cartotecnica e realizzazione di strutture espositive e corner in vari materiali </a:t>
            </a:r>
            <a:r>
              <a:rPr lang="it-IT" sz="700" dirty="0" err="1">
                <a:solidFill>
                  <a:prstClr val="black"/>
                </a:solidFill>
              </a:rPr>
              <a:t>Digiboard</a:t>
            </a:r>
            <a:r>
              <a:rPr lang="it-IT" sz="700" dirty="0">
                <a:solidFill>
                  <a:prstClr val="black"/>
                </a:solidFill>
              </a:rPr>
              <a:t>. Marketing Multimediale: con la sezione </a:t>
            </a:r>
            <a:r>
              <a:rPr lang="it-IT" sz="700" dirty="0" err="1">
                <a:solidFill>
                  <a:prstClr val="black"/>
                </a:solidFill>
              </a:rPr>
              <a:t>Videonbox</a:t>
            </a:r>
            <a:r>
              <a:rPr lang="it-IT" sz="700" dirty="0">
                <a:solidFill>
                  <a:prstClr val="black"/>
                </a:solidFill>
              </a:rPr>
              <a:t>, realizzazione di sistemi di promozione multimediale ottenuti dall’unione della cartotecnica semidurevole e della tecnologia con Display; creazione di contenuti Multimediali ed Interattivi ed Applicazioni di Marketing di Prossimità adatti ad ogni espositore. Logistica ed Allestimenti.</a:t>
            </a:r>
          </a:p>
          <a:p>
            <a:endParaRPr lang="it-IT" sz="700" i="1" dirty="0">
              <a:solidFill>
                <a:prstClr val="black"/>
              </a:solidFill>
            </a:endParaRPr>
          </a:p>
          <a:p>
            <a:r>
              <a:rPr lang="es-ES_tradnl" sz="700" i="1" dirty="0" err="1">
                <a:solidFill>
                  <a:prstClr val="black"/>
                </a:solidFill>
              </a:rPr>
              <a:t>Durata</a:t>
            </a:r>
            <a:r>
              <a:rPr lang="es-ES_tradnl" sz="700" i="1" dirty="0">
                <a:solidFill>
                  <a:prstClr val="black"/>
                </a:solidFill>
              </a:rPr>
              <a:t> </a:t>
            </a:r>
            <a:r>
              <a:rPr lang="it-IT" sz="700" i="1" dirty="0" smtClean="0">
                <a:solidFill>
                  <a:prstClr val="black"/>
                </a:solidFill>
              </a:rPr>
              <a:t>2 </a:t>
            </a:r>
            <a:r>
              <a:rPr lang="it-IT" sz="700" i="1" dirty="0">
                <a:solidFill>
                  <a:prstClr val="black"/>
                </a:solidFill>
              </a:rPr>
              <a:t>ore</a:t>
            </a:r>
          </a:p>
          <a:p>
            <a:r>
              <a:rPr lang="it-IT" sz="700" i="1" dirty="0">
                <a:solidFill>
                  <a:prstClr val="black"/>
                </a:solidFill>
              </a:rPr>
              <a:t>Relatore </a:t>
            </a:r>
            <a:r>
              <a:rPr lang="es-ES_tradnl" sz="700" i="1" dirty="0" err="1" smtClean="0">
                <a:solidFill>
                  <a:prstClr val="black"/>
                </a:solidFill>
              </a:rPr>
              <a:t>Davide</a:t>
            </a:r>
            <a:r>
              <a:rPr lang="es-ES_tradnl" sz="700" i="1" dirty="0" smtClean="0">
                <a:solidFill>
                  <a:prstClr val="black"/>
                </a:solidFill>
              </a:rPr>
              <a:t> </a:t>
            </a:r>
            <a:r>
              <a:rPr lang="es-ES_tradnl" sz="700" i="1" dirty="0" err="1">
                <a:solidFill>
                  <a:prstClr val="black"/>
                </a:solidFill>
              </a:rPr>
              <a:t>Pacifici</a:t>
            </a:r>
            <a:endParaRPr lang="es-ES_tradnl" sz="700" i="1" dirty="0">
              <a:solidFill>
                <a:prstClr val="black"/>
              </a:solidFill>
            </a:endParaRPr>
          </a:p>
          <a:p>
            <a:endParaRPr lang="it-IT" sz="700" i="1" dirty="0">
              <a:solidFill>
                <a:prstClr val="black"/>
              </a:solidFill>
            </a:endParaRPr>
          </a:p>
          <a:p>
            <a:r>
              <a:rPr lang="en-US" sz="700" dirty="0" err="1">
                <a:solidFill>
                  <a:srgbClr val="1F497D">
                    <a:lumMod val="60000"/>
                    <a:lumOff val="40000"/>
                  </a:srgbClr>
                </a:solidFill>
              </a:rPr>
              <a:t>Maestrale</a:t>
            </a:r>
            <a:r>
              <a:rPr lang="en-US" sz="700" dirty="0">
                <a:solidFill>
                  <a:srgbClr val="1F497D">
                    <a:lumMod val="60000"/>
                    <a:lumOff val="40000"/>
                  </a:srgbClr>
                </a:solidFill>
              </a:rPr>
              <a:t> Information Technology SRL</a:t>
            </a:r>
          </a:p>
          <a:p>
            <a:r>
              <a:rPr lang="it-IT" sz="700" dirty="0">
                <a:solidFill>
                  <a:prstClr val="black"/>
                </a:solidFill>
              </a:rPr>
              <a:t>Ricerca e sviluppo nel campo ICT</a:t>
            </a:r>
          </a:p>
          <a:p>
            <a:r>
              <a:rPr lang="it-IT" sz="700" dirty="0">
                <a:solidFill>
                  <a:prstClr val="black"/>
                </a:solidFill>
              </a:rPr>
              <a:t>Organizzazione aziendale, modello di business, approfondimenti sulle tematiche relative alla ricerca ed allo sviluppo</a:t>
            </a:r>
          </a:p>
          <a:p>
            <a:endParaRPr lang="it-IT" sz="700" i="1" dirty="0">
              <a:solidFill>
                <a:prstClr val="black"/>
              </a:solidFill>
            </a:endParaRPr>
          </a:p>
          <a:p>
            <a:r>
              <a:rPr lang="es-ES_tradnl" sz="700" i="1" dirty="0" err="1">
                <a:solidFill>
                  <a:prstClr val="black"/>
                </a:solidFill>
              </a:rPr>
              <a:t>Durata</a:t>
            </a:r>
            <a:r>
              <a:rPr lang="es-ES_tradnl" sz="700" i="1" dirty="0">
                <a:solidFill>
                  <a:prstClr val="black"/>
                </a:solidFill>
              </a:rPr>
              <a:t> </a:t>
            </a:r>
            <a:r>
              <a:rPr lang="it-IT" sz="700" i="1" dirty="0" smtClean="0">
                <a:solidFill>
                  <a:prstClr val="black"/>
                </a:solidFill>
              </a:rPr>
              <a:t>3 </a:t>
            </a:r>
            <a:r>
              <a:rPr lang="it-IT" sz="700" i="1" dirty="0">
                <a:solidFill>
                  <a:prstClr val="black"/>
                </a:solidFill>
              </a:rPr>
              <a:t>ore</a:t>
            </a:r>
          </a:p>
          <a:p>
            <a:r>
              <a:rPr lang="it-IT" sz="700" i="1" dirty="0">
                <a:solidFill>
                  <a:prstClr val="black"/>
                </a:solidFill>
              </a:rPr>
              <a:t>Relatore </a:t>
            </a:r>
            <a:r>
              <a:rPr lang="tr-TR" sz="700" i="1" dirty="0" err="1" smtClean="0">
                <a:solidFill>
                  <a:prstClr val="black"/>
                </a:solidFill>
              </a:rPr>
              <a:t>Gianluca</a:t>
            </a:r>
            <a:r>
              <a:rPr lang="tr-TR" sz="700" i="1" dirty="0" smtClean="0">
                <a:solidFill>
                  <a:prstClr val="black"/>
                </a:solidFill>
              </a:rPr>
              <a:t> </a:t>
            </a:r>
            <a:r>
              <a:rPr lang="tr-TR" sz="700" i="1" dirty="0" err="1">
                <a:solidFill>
                  <a:prstClr val="black"/>
                </a:solidFill>
              </a:rPr>
              <a:t>Bellavigna</a:t>
            </a:r>
            <a:endParaRPr lang="tr-TR" sz="700" dirty="0">
              <a:solidFill>
                <a:prstClr val="black"/>
              </a:solidFill>
            </a:endParaRPr>
          </a:p>
        </p:txBody>
      </p:sp>
      <p:sp>
        <p:nvSpPr>
          <p:cNvPr id="9" name="Rettangolo 8"/>
          <p:cNvSpPr/>
          <p:nvPr/>
        </p:nvSpPr>
        <p:spPr>
          <a:xfrm>
            <a:off x="6293939" y="1448247"/>
            <a:ext cx="2610716" cy="2246769"/>
          </a:xfrm>
          <a:prstGeom prst="rect">
            <a:avLst/>
          </a:prstGeom>
        </p:spPr>
        <p:txBody>
          <a:bodyPr wrap="square" numCol="1">
            <a:spAutoFit/>
          </a:bodyPr>
          <a:lstStyle/>
          <a:p>
            <a:r>
              <a:rPr lang="hr-HR" sz="700" dirty="0">
                <a:solidFill>
                  <a:srgbClr val="1F497D">
                    <a:lumMod val="60000"/>
                    <a:lumOff val="40000"/>
                  </a:srgbClr>
                </a:solidFill>
              </a:rPr>
              <a:t>Fomap srl</a:t>
            </a:r>
          </a:p>
          <a:p>
            <a:r>
              <a:rPr lang="it-IT" sz="700" dirty="0">
                <a:solidFill>
                  <a:prstClr val="black"/>
                </a:solidFill>
              </a:rPr>
              <a:t>Sistemi di gestione qualità, ambiente e sicurezza</a:t>
            </a:r>
          </a:p>
          <a:p>
            <a:r>
              <a:rPr lang="it-IT" sz="700" dirty="0">
                <a:solidFill>
                  <a:prstClr val="black"/>
                </a:solidFill>
              </a:rPr>
              <a:t>Il Manuale, le Procedure Gestionali e le Istruzioni Operative dei vari sistemi e il loro impatto sulla gestione delle commesse. KPI: monitoraggio degli indicatori sensibili dell’azienda. Gestione e risoluzione delle problematiche.</a:t>
            </a:r>
          </a:p>
          <a:p>
            <a:endParaRPr lang="it-IT" sz="700" dirty="0">
              <a:solidFill>
                <a:prstClr val="black"/>
              </a:solidFill>
            </a:endParaRPr>
          </a:p>
          <a:p>
            <a:r>
              <a:rPr lang="es-ES_tradnl" sz="700" i="1" dirty="0" err="1">
                <a:solidFill>
                  <a:prstClr val="black"/>
                </a:solidFill>
              </a:rPr>
              <a:t>Durata</a:t>
            </a:r>
            <a:r>
              <a:rPr lang="es-ES_tradnl" sz="700" i="1" dirty="0">
                <a:solidFill>
                  <a:prstClr val="black"/>
                </a:solidFill>
              </a:rPr>
              <a:t> </a:t>
            </a:r>
            <a:r>
              <a:rPr lang="it-IT" sz="700" i="1" dirty="0" smtClean="0">
                <a:solidFill>
                  <a:prstClr val="black"/>
                </a:solidFill>
              </a:rPr>
              <a:t>3 </a:t>
            </a:r>
            <a:r>
              <a:rPr lang="it-IT" sz="700" i="1" dirty="0">
                <a:solidFill>
                  <a:prstClr val="black"/>
                </a:solidFill>
              </a:rPr>
              <a:t>ore</a:t>
            </a:r>
          </a:p>
          <a:p>
            <a:r>
              <a:rPr lang="it-IT" sz="700" i="1" dirty="0" err="1" smtClean="0">
                <a:solidFill>
                  <a:prstClr val="black"/>
                </a:solidFill>
              </a:rPr>
              <a:t>Relatorie</a:t>
            </a:r>
            <a:r>
              <a:rPr lang="it-IT" sz="700" i="1" dirty="0" smtClean="0">
                <a:solidFill>
                  <a:prstClr val="black"/>
                </a:solidFill>
              </a:rPr>
              <a:t> </a:t>
            </a:r>
            <a:r>
              <a:rPr lang="is-IS" sz="700" i="1" dirty="0" smtClean="0">
                <a:solidFill>
                  <a:prstClr val="black"/>
                </a:solidFill>
              </a:rPr>
              <a:t>Katia </a:t>
            </a:r>
            <a:r>
              <a:rPr lang="is-IS" sz="700" i="1" dirty="0">
                <a:solidFill>
                  <a:prstClr val="black"/>
                </a:solidFill>
              </a:rPr>
              <a:t>Alunni</a:t>
            </a:r>
          </a:p>
          <a:p>
            <a:endParaRPr lang="it-IT" sz="700" dirty="0">
              <a:solidFill>
                <a:prstClr val="black"/>
              </a:solidFill>
            </a:endParaRPr>
          </a:p>
          <a:p>
            <a:endParaRPr lang="it-IT" sz="700" dirty="0">
              <a:solidFill>
                <a:prstClr val="black"/>
              </a:solidFill>
            </a:endParaRPr>
          </a:p>
          <a:p>
            <a:r>
              <a:rPr lang="tr-TR" sz="700" dirty="0" err="1">
                <a:solidFill>
                  <a:srgbClr val="1F497D">
                    <a:lumMod val="60000"/>
                    <a:lumOff val="40000"/>
                  </a:srgbClr>
                </a:solidFill>
              </a:rPr>
              <a:t>Cardinalini</a:t>
            </a:r>
            <a:r>
              <a:rPr lang="tr-TR" sz="700" dirty="0">
                <a:solidFill>
                  <a:srgbClr val="1F497D">
                    <a:lumMod val="60000"/>
                    <a:lumOff val="40000"/>
                  </a:srgbClr>
                </a:solidFill>
              </a:rPr>
              <a:t> &amp; C. </a:t>
            </a:r>
            <a:r>
              <a:rPr lang="tr-TR" sz="700" dirty="0" err="1">
                <a:solidFill>
                  <a:srgbClr val="1F497D">
                    <a:lumMod val="60000"/>
                    <a:lumOff val="40000"/>
                  </a:srgbClr>
                </a:solidFill>
              </a:rPr>
              <a:t>spa</a:t>
            </a:r>
            <a:endParaRPr lang="tr-TR" sz="700" dirty="0">
              <a:solidFill>
                <a:srgbClr val="1F497D">
                  <a:lumMod val="60000"/>
                  <a:lumOff val="40000"/>
                </a:srgbClr>
              </a:solidFill>
            </a:endParaRPr>
          </a:p>
          <a:p>
            <a:r>
              <a:rPr lang="it-IT" sz="700" dirty="0">
                <a:solidFill>
                  <a:prstClr val="black"/>
                </a:solidFill>
              </a:rPr>
              <a:t>Tecniche innovative di Controllo di gestione</a:t>
            </a:r>
          </a:p>
          <a:p>
            <a:r>
              <a:rPr lang="it-IT" sz="700" dirty="0">
                <a:solidFill>
                  <a:prstClr val="black"/>
                </a:solidFill>
              </a:rPr>
              <a:t>Impostazione e sviluppo di un sistema di controllo di gestione innovativo basato sulla misura dei fattori aziendali chiave in grado di fornire risposte efficaci per il raggiungimento degli obbiettivi aziendale a breve e lungo termine</a:t>
            </a:r>
          </a:p>
          <a:p>
            <a:endParaRPr lang="it-IT" sz="700" dirty="0">
              <a:solidFill>
                <a:prstClr val="black"/>
              </a:solidFill>
            </a:endParaRPr>
          </a:p>
          <a:p>
            <a:r>
              <a:rPr lang="es-ES_tradnl" sz="700" i="1" dirty="0" err="1">
                <a:solidFill>
                  <a:prstClr val="black"/>
                </a:solidFill>
              </a:rPr>
              <a:t>Durata</a:t>
            </a:r>
            <a:r>
              <a:rPr lang="es-ES_tradnl" sz="700" i="1" dirty="0">
                <a:solidFill>
                  <a:prstClr val="black"/>
                </a:solidFill>
              </a:rPr>
              <a:t> </a:t>
            </a:r>
            <a:r>
              <a:rPr lang="it-IT" sz="700" i="1" dirty="0" smtClean="0">
                <a:solidFill>
                  <a:prstClr val="black"/>
                </a:solidFill>
              </a:rPr>
              <a:t>3 </a:t>
            </a:r>
            <a:r>
              <a:rPr lang="it-IT" sz="700" i="1" dirty="0">
                <a:solidFill>
                  <a:prstClr val="black"/>
                </a:solidFill>
              </a:rPr>
              <a:t>ore</a:t>
            </a:r>
          </a:p>
          <a:p>
            <a:r>
              <a:rPr lang="it-IT" sz="700" i="1" dirty="0">
                <a:solidFill>
                  <a:prstClr val="black"/>
                </a:solidFill>
              </a:rPr>
              <a:t>Relatore </a:t>
            </a:r>
            <a:r>
              <a:rPr lang="it-IT" sz="700" i="1" dirty="0" smtClean="0">
                <a:solidFill>
                  <a:prstClr val="black"/>
                </a:solidFill>
              </a:rPr>
              <a:t>Massimo </a:t>
            </a:r>
            <a:r>
              <a:rPr lang="it-IT" sz="700" i="1" dirty="0">
                <a:solidFill>
                  <a:prstClr val="black"/>
                </a:solidFill>
              </a:rPr>
              <a:t>Cardinalini</a:t>
            </a:r>
            <a:endParaRPr lang="it-IT" sz="700" dirty="0">
              <a:solidFill>
                <a:prstClr val="black"/>
              </a:solidFill>
            </a:endParaRPr>
          </a:p>
        </p:txBody>
      </p:sp>
    </p:spTree>
    <p:extLst>
      <p:ext uri="{BB962C8B-B14F-4D97-AF65-F5344CB8AC3E}">
        <p14:creationId xmlns="" xmlns:p14="http://schemas.microsoft.com/office/powerpoint/2010/main" val="136403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489856" y="619185"/>
            <a:ext cx="8403773" cy="646331"/>
          </a:xfrm>
          <a:prstGeom prst="rect">
            <a:avLst/>
          </a:prstGeom>
        </p:spPr>
        <p:txBody>
          <a:bodyPr wrap="square">
            <a:spAutoFit/>
          </a:bodyPr>
          <a:lstStyle/>
          <a:p>
            <a:pPr algn="ctr"/>
            <a:endParaRPr lang="it-IT" dirty="0" smtClean="0">
              <a:solidFill>
                <a:prstClr val="black"/>
              </a:solidFill>
            </a:endParaRPr>
          </a:p>
          <a:p>
            <a:pPr algn="ctr"/>
            <a:endParaRPr lang="it-IT" dirty="0" smtClean="0">
              <a:solidFill>
                <a:prstClr val="black"/>
              </a:solidFill>
            </a:endParaRPr>
          </a:p>
        </p:txBody>
      </p:sp>
      <p:sp>
        <p:nvSpPr>
          <p:cNvPr id="2" name="Rettangolo 1"/>
          <p:cNvSpPr/>
          <p:nvPr/>
        </p:nvSpPr>
        <p:spPr>
          <a:xfrm>
            <a:off x="2725450" y="1736271"/>
            <a:ext cx="2757678" cy="369332"/>
          </a:xfrm>
          <a:prstGeom prst="rect">
            <a:avLst/>
          </a:prstGeom>
        </p:spPr>
        <p:txBody>
          <a:bodyPr wrap="none">
            <a:spAutoFit/>
          </a:bodyPr>
          <a:lstStyle/>
          <a:p>
            <a:r>
              <a:rPr lang="it-IT" b="1" dirty="0" smtClean="0">
                <a:latin typeface="+mn-lt"/>
              </a:rPr>
              <a:t>GRAZIE PER L’ATTENZIONE</a:t>
            </a:r>
          </a:p>
        </p:txBody>
      </p:sp>
      <p:sp>
        <p:nvSpPr>
          <p:cNvPr id="12" name="Rettangolo 11"/>
          <p:cNvSpPr/>
          <p:nvPr/>
        </p:nvSpPr>
        <p:spPr>
          <a:xfrm>
            <a:off x="108857" y="2640525"/>
            <a:ext cx="3276600" cy="1754326"/>
          </a:xfrm>
          <a:prstGeom prst="rect">
            <a:avLst/>
          </a:prstGeom>
        </p:spPr>
        <p:txBody>
          <a:bodyPr wrap="square">
            <a:spAutoFit/>
          </a:bodyPr>
          <a:lstStyle/>
          <a:p>
            <a:r>
              <a:rPr lang="it-IT" sz="1200" b="1" dirty="0">
                <a:latin typeface="+mn-lt"/>
              </a:rPr>
              <a:t>Regione Umbria</a:t>
            </a:r>
          </a:p>
          <a:p>
            <a:r>
              <a:rPr lang="it-IT" sz="1200" b="1" dirty="0">
                <a:latin typeface="+mn-lt"/>
              </a:rPr>
              <a:t>Direzione regionale Programmazione,</a:t>
            </a:r>
          </a:p>
          <a:p>
            <a:r>
              <a:rPr lang="it-IT" sz="1200" b="1" dirty="0">
                <a:latin typeface="+mn-lt"/>
              </a:rPr>
              <a:t>innovazione e competitività dell’Umbria -</a:t>
            </a:r>
          </a:p>
          <a:p>
            <a:r>
              <a:rPr lang="it-IT" sz="1200" dirty="0">
                <a:latin typeface="+mn-lt"/>
              </a:rPr>
              <a:t>Area Imprese e lavoro</a:t>
            </a:r>
          </a:p>
          <a:p>
            <a:r>
              <a:rPr lang="it-IT" sz="1200" dirty="0">
                <a:latin typeface="+mn-lt"/>
              </a:rPr>
              <a:t>Servizio Politiche Attive del lavoro - Sezione</a:t>
            </a:r>
          </a:p>
          <a:p>
            <a:r>
              <a:rPr lang="it-IT" sz="1200" dirty="0">
                <a:latin typeface="+mn-lt"/>
              </a:rPr>
              <a:t>Sperimentazione</a:t>
            </a:r>
          </a:p>
          <a:p>
            <a:r>
              <a:rPr lang="it-IT" sz="1200" dirty="0">
                <a:latin typeface="+mn-lt"/>
              </a:rPr>
              <a:t>Via Mario Angeloni, 61 - 06124 PERUGIA</a:t>
            </a:r>
          </a:p>
          <a:p>
            <a:r>
              <a:rPr lang="it-IT" sz="1200" dirty="0">
                <a:latin typeface="+mn-lt"/>
              </a:rPr>
              <a:t>Tel. 075.5046423 - 3346047555</a:t>
            </a:r>
          </a:p>
          <a:p>
            <a:r>
              <a:rPr lang="it-IT" sz="1200" dirty="0">
                <a:latin typeface="+mn-lt"/>
              </a:rPr>
              <a:t>apetetti@regione.umbria.it</a:t>
            </a:r>
          </a:p>
        </p:txBody>
      </p:sp>
      <p:sp>
        <p:nvSpPr>
          <p:cNvPr id="13" name="Rettangolo 12"/>
          <p:cNvSpPr/>
          <p:nvPr/>
        </p:nvSpPr>
        <p:spPr>
          <a:xfrm>
            <a:off x="5983650" y="2603893"/>
            <a:ext cx="4572000" cy="1200329"/>
          </a:xfrm>
          <a:prstGeom prst="rect">
            <a:avLst/>
          </a:prstGeom>
        </p:spPr>
        <p:txBody>
          <a:bodyPr>
            <a:spAutoFit/>
          </a:bodyPr>
          <a:lstStyle/>
          <a:p>
            <a:r>
              <a:rPr lang="it-IT" sz="1200" b="1" dirty="0">
                <a:latin typeface="+mn-lt"/>
              </a:rPr>
              <a:t>Consorzio Futuro</a:t>
            </a:r>
          </a:p>
          <a:p>
            <a:r>
              <a:rPr lang="it-IT" sz="1200" dirty="0">
                <a:latin typeface="+mn-lt"/>
              </a:rPr>
              <a:t>Centro Direzionale </a:t>
            </a:r>
            <a:r>
              <a:rPr lang="it-IT" sz="1200" dirty="0" err="1">
                <a:latin typeface="+mn-lt"/>
              </a:rPr>
              <a:t>Quattrotorri</a:t>
            </a:r>
            <a:endParaRPr lang="it-IT" sz="1200" dirty="0">
              <a:latin typeface="+mn-lt"/>
            </a:endParaRPr>
          </a:p>
          <a:p>
            <a:r>
              <a:rPr lang="it-IT" sz="1200" dirty="0">
                <a:latin typeface="+mn-lt"/>
              </a:rPr>
              <a:t>Via </a:t>
            </a:r>
            <a:r>
              <a:rPr lang="it-IT" sz="1200" dirty="0" err="1">
                <a:latin typeface="+mn-lt"/>
              </a:rPr>
              <a:t>Corcianese</a:t>
            </a:r>
            <a:r>
              <a:rPr lang="it-IT" sz="1200" dirty="0">
                <a:latin typeface="+mn-lt"/>
              </a:rPr>
              <a:t> </a:t>
            </a:r>
            <a:r>
              <a:rPr lang="it-IT" sz="1200" dirty="0" smtClean="0">
                <a:latin typeface="+mn-lt"/>
              </a:rPr>
              <a:t>234/C</a:t>
            </a:r>
          </a:p>
          <a:p>
            <a:r>
              <a:rPr lang="it-IT" sz="1200" dirty="0">
                <a:latin typeface="+mn-lt"/>
              </a:rPr>
              <a:t>Ellera Scalo-06132 – Perugia</a:t>
            </a:r>
          </a:p>
          <a:p>
            <a:r>
              <a:rPr lang="it-IT" sz="1200" dirty="0">
                <a:latin typeface="+mn-lt"/>
              </a:rPr>
              <a:t>Tel. 075.5173594</a:t>
            </a:r>
          </a:p>
          <a:p>
            <a:r>
              <a:rPr lang="it-IT" sz="1200" dirty="0">
                <a:latin typeface="+mn-lt"/>
              </a:rPr>
              <a:t>Mail: futuro@futuroconsorzioformazione.it</a:t>
            </a:r>
          </a:p>
        </p:txBody>
      </p:sp>
      <p:pic>
        <p:nvPicPr>
          <p:cNvPr id="14" name="Immagine 1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7522028" y="1763806"/>
            <a:ext cx="1221159" cy="960707"/>
          </a:xfrm>
          <a:prstGeom prst="rect">
            <a:avLst/>
          </a:prstGeom>
        </p:spPr>
      </p:pic>
      <p:pic>
        <p:nvPicPr>
          <p:cNvPr id="15" name="Immagine 14" descr="http://www.goandlearnet.eu/goandlearnet/goandlearnet-docs/contenuti/comune/Images/logo_regioneumbria.png"/>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27257" y="2105604"/>
            <a:ext cx="1687285" cy="498290"/>
          </a:xfrm>
          <a:prstGeom prst="rect">
            <a:avLst/>
          </a:prstGeom>
          <a:noFill/>
          <a:ln>
            <a:noFill/>
          </a:ln>
        </p:spPr>
      </p:pic>
    </p:spTree>
    <p:extLst>
      <p:ext uri="{BB962C8B-B14F-4D97-AF65-F5344CB8AC3E}">
        <p14:creationId xmlns="" xmlns:p14="http://schemas.microsoft.com/office/powerpoint/2010/main" val="103965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395654" y="1197811"/>
            <a:ext cx="8191500" cy="2646878"/>
          </a:xfrm>
          <a:prstGeom prst="rect">
            <a:avLst/>
          </a:prstGeom>
        </p:spPr>
        <p:txBody>
          <a:bodyPr wrap="square">
            <a:spAutoFit/>
          </a:bodyPr>
          <a:lstStyle/>
          <a:p>
            <a:pPr algn="ctr"/>
            <a:r>
              <a:rPr lang="it-IT" sz="2000" b="1" dirty="0">
                <a:latin typeface="+mn-lt"/>
              </a:rPr>
              <a:t>Il Progetto </a:t>
            </a:r>
            <a:r>
              <a:rPr lang="it-IT" sz="2000" b="1" dirty="0" err="1" smtClean="0">
                <a:latin typeface="+mn-lt"/>
              </a:rPr>
              <a:t>Go&amp;LearNET</a:t>
            </a:r>
            <a:r>
              <a:rPr lang="it-IT" sz="2000" dirty="0" smtClean="0">
                <a:latin typeface="+mn-lt"/>
              </a:rPr>
              <a:t> </a:t>
            </a:r>
            <a:endParaRPr lang="it-IT" sz="2000" dirty="0">
              <a:latin typeface="+mn-lt"/>
            </a:endParaRPr>
          </a:p>
          <a:p>
            <a:endParaRPr lang="it-IT" dirty="0"/>
          </a:p>
          <a:p>
            <a:endParaRPr lang="it-IT" sz="1600" dirty="0"/>
          </a:p>
          <a:p>
            <a:pPr algn="ctr"/>
            <a:r>
              <a:rPr lang="it-IT" sz="1600" dirty="0">
                <a:latin typeface="+mn-lt"/>
              </a:rPr>
              <a:t>S</a:t>
            </a:r>
            <a:r>
              <a:rPr lang="it-IT" sz="1600" dirty="0" smtClean="0">
                <a:latin typeface="+mn-lt"/>
              </a:rPr>
              <a:t>i </a:t>
            </a:r>
            <a:r>
              <a:rPr lang="it-IT" sz="1600" dirty="0">
                <a:latin typeface="+mn-lt"/>
              </a:rPr>
              <a:t>propone di trasferire nel contesto scolastico ed educativo il modello Go&amp;Learn </a:t>
            </a:r>
          </a:p>
          <a:p>
            <a:pPr algn="ctr"/>
            <a:r>
              <a:rPr lang="it-IT" sz="1600" dirty="0">
                <a:latin typeface="+mn-lt"/>
              </a:rPr>
              <a:t>testato su scala europea attraverso il Progetto Leonardo da Vinci-</a:t>
            </a:r>
            <a:r>
              <a:rPr lang="it-IT" sz="1600" dirty="0" err="1">
                <a:latin typeface="+mn-lt"/>
              </a:rPr>
              <a:t>Thematic</a:t>
            </a:r>
            <a:r>
              <a:rPr lang="it-IT" sz="1600" dirty="0">
                <a:latin typeface="+mn-lt"/>
              </a:rPr>
              <a:t> Networks “Go&amp;</a:t>
            </a:r>
            <a:r>
              <a:rPr lang="it-IT" sz="1600" dirty="0" smtClean="0">
                <a:latin typeface="+mn-lt"/>
              </a:rPr>
              <a:t>Learn </a:t>
            </a:r>
            <a:r>
              <a:rPr lang="it-IT" sz="1600" dirty="0">
                <a:latin typeface="+mn-lt"/>
              </a:rPr>
              <a:t>- An </a:t>
            </a:r>
            <a:r>
              <a:rPr lang="it-IT" sz="1600" dirty="0" err="1">
                <a:latin typeface="+mn-lt"/>
              </a:rPr>
              <a:t>international</a:t>
            </a:r>
            <a:r>
              <a:rPr lang="it-IT" sz="1600" dirty="0">
                <a:latin typeface="+mn-lt"/>
              </a:rPr>
              <a:t> </a:t>
            </a:r>
            <a:r>
              <a:rPr lang="it-IT" sz="1600" dirty="0" err="1">
                <a:latin typeface="+mn-lt"/>
              </a:rPr>
              <a:t>catalogue</a:t>
            </a:r>
            <a:r>
              <a:rPr lang="it-IT" sz="1600" dirty="0">
                <a:latin typeface="+mn-lt"/>
              </a:rPr>
              <a:t> of </a:t>
            </a:r>
            <a:r>
              <a:rPr lang="it-IT" sz="1600" dirty="0" err="1">
                <a:latin typeface="+mn-lt"/>
              </a:rPr>
              <a:t>study</a:t>
            </a:r>
            <a:r>
              <a:rPr lang="it-IT" sz="1600" dirty="0">
                <a:latin typeface="+mn-lt"/>
              </a:rPr>
              <a:t> </a:t>
            </a:r>
            <a:r>
              <a:rPr lang="it-IT" sz="1600" dirty="0" err="1">
                <a:latin typeface="+mn-lt"/>
              </a:rPr>
              <a:t>visits</a:t>
            </a:r>
            <a:r>
              <a:rPr lang="it-IT" sz="1600" dirty="0">
                <a:latin typeface="+mn-lt"/>
              </a:rPr>
              <a:t> in </a:t>
            </a:r>
            <a:r>
              <a:rPr lang="it-IT" sz="1600" dirty="0" err="1">
                <a:latin typeface="+mn-lt"/>
              </a:rPr>
              <a:t>SMEs</a:t>
            </a:r>
            <a:r>
              <a:rPr lang="it-IT" sz="1600" dirty="0">
                <a:latin typeface="+mn-lt"/>
              </a:rPr>
              <a:t>” </a:t>
            </a:r>
            <a:endParaRPr lang="it-IT" sz="1600" dirty="0" smtClean="0">
              <a:latin typeface="+mn-lt"/>
            </a:endParaRPr>
          </a:p>
          <a:p>
            <a:pPr algn="ctr"/>
            <a:endParaRPr lang="it-IT" sz="1600" dirty="0">
              <a:latin typeface="+mn-lt"/>
            </a:endParaRPr>
          </a:p>
          <a:p>
            <a:pPr algn="ctr"/>
            <a:r>
              <a:rPr lang="it-IT" sz="1600" dirty="0">
                <a:latin typeface="+mn-lt"/>
              </a:rPr>
              <a:t>con la realizzazione di cataloghi di seminari in azienda (scoperta economica dei territori e/o approfondimento tematico) </a:t>
            </a:r>
            <a:r>
              <a:rPr lang="it-IT" sz="1600" dirty="0" smtClean="0">
                <a:latin typeface="+mn-lt"/>
              </a:rPr>
              <a:t>per </a:t>
            </a:r>
            <a:r>
              <a:rPr lang="it-IT" sz="1600" dirty="0">
                <a:latin typeface="+mn-lt"/>
              </a:rPr>
              <a:t>apprendisti e allievi delle scuole </a:t>
            </a:r>
            <a:r>
              <a:rPr lang="it-IT" sz="1600" dirty="0" smtClean="0">
                <a:latin typeface="+mn-lt"/>
              </a:rPr>
              <a:t>superiori in </a:t>
            </a:r>
            <a:r>
              <a:rPr lang="it-IT" sz="1600" dirty="0">
                <a:latin typeface="+mn-lt"/>
              </a:rPr>
              <a:t>6 diversi Paesi Europei </a:t>
            </a:r>
          </a:p>
        </p:txBody>
      </p:sp>
    </p:spTree>
    <p:extLst>
      <p:ext uri="{BB962C8B-B14F-4D97-AF65-F5344CB8AC3E}">
        <p14:creationId xmlns="" xmlns:p14="http://schemas.microsoft.com/office/powerpoint/2010/main" val="53367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395654" y="1197811"/>
            <a:ext cx="8191500" cy="646331"/>
          </a:xfrm>
          <a:prstGeom prst="rect">
            <a:avLst/>
          </a:prstGeom>
        </p:spPr>
        <p:txBody>
          <a:bodyPr wrap="square">
            <a:spAutoFit/>
          </a:bodyPr>
          <a:lstStyle/>
          <a:p>
            <a:endParaRPr lang="it-IT" dirty="0">
              <a:solidFill>
                <a:prstClr val="black"/>
              </a:solidFill>
            </a:endParaRPr>
          </a:p>
          <a:p>
            <a:endParaRPr lang="it-IT" dirty="0">
              <a:solidFill>
                <a:prstClr val="black"/>
              </a:solidFill>
            </a:endParaRPr>
          </a:p>
        </p:txBody>
      </p:sp>
      <p:sp>
        <p:nvSpPr>
          <p:cNvPr id="3" name="Rettangolo 2"/>
          <p:cNvSpPr/>
          <p:nvPr/>
        </p:nvSpPr>
        <p:spPr>
          <a:xfrm>
            <a:off x="395654" y="965771"/>
            <a:ext cx="8625056" cy="3108543"/>
          </a:xfrm>
          <a:prstGeom prst="rect">
            <a:avLst/>
          </a:prstGeom>
        </p:spPr>
        <p:txBody>
          <a:bodyPr wrap="square">
            <a:spAutoFit/>
          </a:bodyPr>
          <a:lstStyle/>
          <a:p>
            <a:pPr algn="ctr"/>
            <a:r>
              <a:rPr lang="it-IT" dirty="0"/>
              <a:t>Premesse da cui nasce l’esigenza di sviluppare il progetto</a:t>
            </a:r>
          </a:p>
          <a:p>
            <a:endParaRPr lang="it-IT" sz="1600" dirty="0"/>
          </a:p>
          <a:p>
            <a:pPr algn="just"/>
            <a:r>
              <a:rPr lang="it-IT" sz="1600" dirty="0">
                <a:latin typeface="+mn-lt"/>
              </a:rPr>
              <a:t>Per supportare le finalità della Strategia Europa 2020 è fondamentale incoraggiare</a:t>
            </a:r>
            <a:r>
              <a:rPr lang="it-IT" sz="1600" dirty="0" smtClean="0">
                <a:latin typeface="+mn-lt"/>
              </a:rPr>
              <a:t>:</a:t>
            </a:r>
          </a:p>
          <a:p>
            <a:pPr algn="just"/>
            <a:endParaRPr lang="it-IT" sz="1600" dirty="0">
              <a:latin typeface="+mn-lt"/>
            </a:endParaRPr>
          </a:p>
          <a:p>
            <a:pPr algn="just">
              <a:buFont typeface="Wingdings" pitchFamily="2" charset="2"/>
              <a:buChar char="Ø"/>
            </a:pPr>
            <a:r>
              <a:rPr lang="it-IT" sz="1600" dirty="0">
                <a:latin typeface="+mn-lt"/>
              </a:rPr>
              <a:t>più esperienze di apprendimento sul lavoro (tirocini, </a:t>
            </a:r>
            <a:r>
              <a:rPr lang="it-IT" sz="1600" dirty="0" err="1">
                <a:latin typeface="+mn-lt"/>
              </a:rPr>
              <a:t>stages</a:t>
            </a:r>
            <a:r>
              <a:rPr lang="it-IT" sz="1600" dirty="0">
                <a:latin typeface="+mn-lt"/>
              </a:rPr>
              <a:t>, alternanza, apprendistato, etc</a:t>
            </a:r>
            <a:r>
              <a:rPr lang="it-IT" sz="1600" dirty="0" smtClean="0">
                <a:latin typeface="+mn-lt"/>
              </a:rPr>
              <a:t>.).</a:t>
            </a:r>
            <a:endParaRPr lang="it-IT" sz="1600" dirty="0">
              <a:latin typeface="+mn-lt"/>
            </a:endParaRPr>
          </a:p>
          <a:p>
            <a:pPr algn="just">
              <a:buFont typeface="Wingdings" pitchFamily="2" charset="2"/>
              <a:buChar char="Ø"/>
            </a:pPr>
            <a:r>
              <a:rPr lang="it-IT" sz="1600" dirty="0">
                <a:latin typeface="+mn-lt"/>
              </a:rPr>
              <a:t>maggiore collaborazione tra  scuole, università, agenzie formative e </a:t>
            </a:r>
            <a:r>
              <a:rPr lang="it-IT" sz="1600" dirty="0" smtClean="0">
                <a:latin typeface="+mn-lt"/>
              </a:rPr>
              <a:t>imprese</a:t>
            </a:r>
          </a:p>
          <a:p>
            <a:pPr algn="just">
              <a:buFont typeface="Wingdings" pitchFamily="2" charset="2"/>
              <a:buChar char="Ø"/>
            </a:pPr>
            <a:endParaRPr lang="it-IT" sz="1600" dirty="0">
              <a:latin typeface="+mn-lt"/>
            </a:endParaRPr>
          </a:p>
          <a:p>
            <a:pPr algn="just">
              <a:buFont typeface="Wingdings" pitchFamily="2" charset="2"/>
              <a:buChar char="Ø"/>
            </a:pPr>
            <a:r>
              <a:rPr lang="it-IT" sz="1600" dirty="0">
                <a:latin typeface="+mn-lt"/>
              </a:rPr>
              <a:t>forme di valorizzazione e riconoscimento degli apprendimenti non formali (validazione delle competenze, interventi per garantire la qualità dell’apprendimento non formale) e informali </a:t>
            </a:r>
            <a:endParaRPr lang="it-IT" sz="1600" dirty="0" smtClean="0">
              <a:latin typeface="+mn-lt"/>
            </a:endParaRPr>
          </a:p>
          <a:p>
            <a:pPr algn="just">
              <a:buFont typeface="Wingdings" pitchFamily="2" charset="2"/>
              <a:buChar char="Ø"/>
            </a:pPr>
            <a:endParaRPr lang="it-IT" sz="1600" dirty="0">
              <a:latin typeface="+mn-lt"/>
            </a:endParaRPr>
          </a:p>
          <a:p>
            <a:pPr algn="just">
              <a:buFont typeface="Wingdings" pitchFamily="2" charset="2"/>
              <a:buChar char="Ø"/>
            </a:pPr>
            <a:r>
              <a:rPr lang="it-IT" sz="1600" dirty="0">
                <a:latin typeface="+mn-lt"/>
              </a:rPr>
              <a:t>più esperienze di mobilità degli studenti  e docenti dei percorsi di istruzione e formazione professionale, degli apprendisti,  dei lavoratori </a:t>
            </a:r>
            <a:r>
              <a:rPr lang="it-IT" dirty="0">
                <a:latin typeface="+mn-lt"/>
              </a:rPr>
              <a:t>e degli imprenditori</a:t>
            </a:r>
          </a:p>
        </p:txBody>
      </p:sp>
    </p:spTree>
    <p:extLst>
      <p:ext uri="{BB962C8B-B14F-4D97-AF65-F5344CB8AC3E}">
        <p14:creationId xmlns="" xmlns:p14="http://schemas.microsoft.com/office/powerpoint/2010/main" val="305366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395654" y="1197811"/>
            <a:ext cx="8191500" cy="646331"/>
          </a:xfrm>
          <a:prstGeom prst="rect">
            <a:avLst/>
          </a:prstGeom>
        </p:spPr>
        <p:txBody>
          <a:bodyPr wrap="square">
            <a:spAutoFit/>
          </a:bodyPr>
          <a:lstStyle/>
          <a:p>
            <a:endParaRPr lang="it-IT" dirty="0">
              <a:solidFill>
                <a:prstClr val="black"/>
              </a:solidFill>
            </a:endParaRPr>
          </a:p>
          <a:p>
            <a:endParaRPr lang="it-IT" dirty="0">
              <a:solidFill>
                <a:prstClr val="black"/>
              </a:solidFill>
            </a:endParaRPr>
          </a:p>
        </p:txBody>
      </p:sp>
      <p:sp>
        <p:nvSpPr>
          <p:cNvPr id="3" name="Rettangolo 2"/>
          <p:cNvSpPr/>
          <p:nvPr/>
        </p:nvSpPr>
        <p:spPr>
          <a:xfrm>
            <a:off x="395654" y="965771"/>
            <a:ext cx="8625056" cy="584775"/>
          </a:xfrm>
          <a:prstGeom prst="rect">
            <a:avLst/>
          </a:prstGeom>
        </p:spPr>
        <p:txBody>
          <a:bodyPr wrap="square">
            <a:spAutoFit/>
          </a:bodyPr>
          <a:lstStyle/>
          <a:p>
            <a:pPr lvl="0" algn="ctr"/>
            <a:r>
              <a:rPr lang="it-IT" sz="1600" b="1" dirty="0">
                <a:latin typeface="+mn-lt"/>
                <a:ea typeface="Calibri" pitchFamily="34" charset="0"/>
              </a:rPr>
              <a:t>14, 15 marzo 2014 - Conferenza regionale Obiettivo Scuola</a:t>
            </a:r>
            <a:endParaRPr lang="it-IT" sz="1600" b="1" dirty="0">
              <a:latin typeface="+mn-lt"/>
            </a:endParaRPr>
          </a:p>
          <a:p>
            <a:pPr lvl="0" algn="ctr" eaLnBrk="0" hangingPunct="0"/>
            <a:r>
              <a:rPr lang="it-IT" sz="1600" b="1" dirty="0">
                <a:latin typeface="+mn-lt"/>
                <a:ea typeface="Calibri" pitchFamily="34" charset="0"/>
              </a:rPr>
              <a:t>Alcune Conclusioni del Gruppo di lavoro 1. Orientamento, formazione, lavoro</a:t>
            </a:r>
            <a:endParaRPr lang="it-IT" sz="1600" b="1" dirty="0">
              <a:latin typeface="+mn-lt"/>
            </a:endParaRPr>
          </a:p>
        </p:txBody>
      </p:sp>
      <p:sp>
        <p:nvSpPr>
          <p:cNvPr id="2" name="Rettangolo 1"/>
          <p:cNvSpPr/>
          <p:nvPr/>
        </p:nvSpPr>
        <p:spPr>
          <a:xfrm>
            <a:off x="102743" y="1550546"/>
            <a:ext cx="9041257" cy="3046988"/>
          </a:xfrm>
          <a:prstGeom prst="rect">
            <a:avLst/>
          </a:prstGeom>
        </p:spPr>
        <p:txBody>
          <a:bodyPr wrap="square">
            <a:spAutoFit/>
          </a:bodyPr>
          <a:lstStyle/>
          <a:p>
            <a:pPr lvl="0" eaLnBrk="0" hangingPunct="0">
              <a:buFont typeface="Wingdings" pitchFamily="2" charset="2"/>
              <a:buChar char="Ø"/>
            </a:pPr>
            <a:r>
              <a:rPr lang="it-IT" sz="1600" b="1" dirty="0">
                <a:latin typeface="+mn-lt"/>
                <a:ea typeface="Calibri" pitchFamily="34" charset="0"/>
              </a:rPr>
              <a:t>Potenziare </a:t>
            </a:r>
            <a:r>
              <a:rPr lang="it-IT" sz="1600" b="1" dirty="0" smtClean="0">
                <a:latin typeface="+mn-lt"/>
                <a:ea typeface="Calibri" pitchFamily="34" charset="0"/>
              </a:rPr>
              <a:t>l’orientamento</a:t>
            </a:r>
            <a:endParaRPr lang="it-IT" sz="1600" dirty="0">
              <a:latin typeface="+mn-lt"/>
            </a:endParaRPr>
          </a:p>
          <a:p>
            <a:pPr lvl="0" eaLnBrk="0" hangingPunct="0"/>
            <a:r>
              <a:rPr lang="it-IT" sz="1600" dirty="0">
                <a:latin typeface="+mn-lt"/>
                <a:ea typeface="Calibri" pitchFamily="34" charset="0"/>
              </a:rPr>
              <a:t>Superare una visione limitata e stereotipata del mondo del lavoro e la </a:t>
            </a:r>
            <a:r>
              <a:rPr lang="it-IT" sz="1600" dirty="0" err="1">
                <a:latin typeface="+mn-lt"/>
                <a:ea typeface="Calibri" pitchFamily="34" charset="0"/>
              </a:rPr>
              <a:t>svalorizzazione</a:t>
            </a:r>
            <a:r>
              <a:rPr lang="it-IT" sz="1600" dirty="0">
                <a:latin typeface="+mn-lt"/>
                <a:ea typeface="Calibri" pitchFamily="34" charset="0"/>
              </a:rPr>
              <a:t> del lavoro manuale </a:t>
            </a:r>
          </a:p>
          <a:p>
            <a:pPr lvl="0" eaLnBrk="0" hangingPunct="0"/>
            <a:r>
              <a:rPr lang="it-IT" sz="1600" dirty="0">
                <a:latin typeface="+mn-lt"/>
                <a:ea typeface="Calibri" pitchFamily="34" charset="0"/>
              </a:rPr>
              <a:t>Favorire l’accesso ai percorsi di istruzione e formazione tecnica e professionale sulla base di autentiche motivazioni  e </a:t>
            </a:r>
            <a:r>
              <a:rPr lang="it-IT" sz="1600" dirty="0" smtClean="0">
                <a:latin typeface="+mn-lt"/>
                <a:ea typeface="Calibri" pitchFamily="34" charset="0"/>
              </a:rPr>
              <a:t>talenti</a:t>
            </a:r>
            <a:endParaRPr lang="it-IT" sz="1600" b="1" dirty="0">
              <a:solidFill>
                <a:srgbClr val="000000"/>
              </a:solidFill>
              <a:latin typeface="+mn-lt"/>
              <a:ea typeface="Calibri" pitchFamily="34" charset="0"/>
            </a:endParaRPr>
          </a:p>
          <a:p>
            <a:pPr lvl="0" eaLnBrk="0" hangingPunct="0">
              <a:buFont typeface="Wingdings" pitchFamily="2" charset="2"/>
              <a:buChar char="Ø"/>
            </a:pPr>
            <a:r>
              <a:rPr lang="it-IT" sz="1600" b="1" dirty="0">
                <a:solidFill>
                  <a:srgbClr val="000000"/>
                </a:solidFill>
                <a:latin typeface="+mn-lt"/>
                <a:ea typeface="Calibri" pitchFamily="34" charset="0"/>
              </a:rPr>
              <a:t>Qualificazione delle modalità di apprendimento non </a:t>
            </a:r>
            <a:r>
              <a:rPr lang="it-IT" sz="1600" b="1" dirty="0" smtClean="0">
                <a:solidFill>
                  <a:srgbClr val="000000"/>
                </a:solidFill>
                <a:latin typeface="+mn-lt"/>
                <a:ea typeface="Calibri" pitchFamily="34" charset="0"/>
              </a:rPr>
              <a:t>formale</a:t>
            </a:r>
            <a:endParaRPr lang="it-IT" sz="1600" dirty="0">
              <a:latin typeface="+mn-lt"/>
            </a:endParaRPr>
          </a:p>
          <a:p>
            <a:pPr lvl="0" algn="just" eaLnBrk="0" hangingPunct="0"/>
            <a:r>
              <a:rPr lang="it-IT" sz="1600" dirty="0">
                <a:solidFill>
                  <a:srgbClr val="000000"/>
                </a:solidFill>
                <a:latin typeface="+mn-lt"/>
                <a:ea typeface="Calibri" pitchFamily="34" charset="0"/>
              </a:rPr>
              <a:t>Potenziare le </a:t>
            </a:r>
            <a:r>
              <a:rPr lang="it-IT" sz="1600" b="1" dirty="0">
                <a:solidFill>
                  <a:srgbClr val="000000"/>
                </a:solidFill>
                <a:latin typeface="+mn-lt"/>
                <a:ea typeface="Calibri" pitchFamily="34" charset="0"/>
              </a:rPr>
              <a:t>esperienze di co-progettazione tra scuola e imp</a:t>
            </a:r>
            <a:r>
              <a:rPr lang="it-IT" sz="1600" dirty="0">
                <a:solidFill>
                  <a:srgbClr val="000000"/>
                </a:solidFill>
                <a:latin typeface="+mn-lt"/>
                <a:ea typeface="Calibri" pitchFamily="34" charset="0"/>
              </a:rPr>
              <a:t>resa</a:t>
            </a:r>
            <a:r>
              <a:rPr lang="it-IT" sz="1600" b="1" dirty="0">
                <a:solidFill>
                  <a:srgbClr val="000000"/>
                </a:solidFill>
                <a:latin typeface="+mn-lt"/>
                <a:ea typeface="Calibri" pitchFamily="34" charset="0"/>
              </a:rPr>
              <a:t> </a:t>
            </a:r>
            <a:r>
              <a:rPr lang="it-IT" sz="1600" dirty="0">
                <a:solidFill>
                  <a:srgbClr val="000000"/>
                </a:solidFill>
                <a:latin typeface="+mn-lt"/>
                <a:ea typeface="Calibri" pitchFamily="34" charset="0"/>
              </a:rPr>
              <a:t>di percorsi curriculari (valorizzazione 20% della flessibilità prevista)  a partire da un’analisi congiunta rispetto ai fabbisogni di competenze da soddisfare; </a:t>
            </a:r>
            <a:endParaRPr lang="it-IT" sz="1600" dirty="0" smtClean="0">
              <a:latin typeface="+mn-lt"/>
            </a:endParaRPr>
          </a:p>
          <a:p>
            <a:pPr lvl="0" algn="just" eaLnBrk="0" hangingPunct="0"/>
            <a:r>
              <a:rPr lang="it-IT" sz="1600" b="1" dirty="0">
                <a:solidFill>
                  <a:srgbClr val="000000"/>
                </a:solidFill>
                <a:latin typeface="+mn-lt"/>
                <a:ea typeface="Calibri" pitchFamily="34" charset="0"/>
              </a:rPr>
              <a:t> </a:t>
            </a:r>
            <a:r>
              <a:rPr lang="it-IT" sz="1600" b="1" dirty="0" smtClean="0">
                <a:solidFill>
                  <a:srgbClr val="000000"/>
                </a:solidFill>
                <a:latin typeface="+mn-lt"/>
                <a:ea typeface="Calibri" pitchFamily="34" charset="0"/>
              </a:rPr>
              <a:t>Potenziare </a:t>
            </a:r>
            <a:r>
              <a:rPr lang="it-IT" sz="1600" b="1" dirty="0">
                <a:solidFill>
                  <a:srgbClr val="000000"/>
                </a:solidFill>
                <a:latin typeface="+mn-lt"/>
                <a:ea typeface="Calibri" pitchFamily="34" charset="0"/>
              </a:rPr>
              <a:t>e qualificare tutte le esperienze di tirocinio e alternanza </a:t>
            </a:r>
            <a:r>
              <a:rPr lang="it-IT" sz="1600" b="1" dirty="0" smtClean="0">
                <a:solidFill>
                  <a:srgbClr val="000000"/>
                </a:solidFill>
                <a:latin typeface="+mn-lt"/>
                <a:ea typeface="Calibri" pitchFamily="34" charset="0"/>
              </a:rPr>
              <a:t>scuola-lavoro</a:t>
            </a:r>
            <a:r>
              <a:rPr lang="it-IT" sz="1600" dirty="0" smtClean="0">
                <a:solidFill>
                  <a:srgbClr val="000000"/>
                </a:solidFill>
                <a:latin typeface="+mn-lt"/>
                <a:ea typeface="Calibri" pitchFamily="34" charset="0"/>
              </a:rPr>
              <a:t> </a:t>
            </a:r>
            <a:r>
              <a:rPr lang="it-IT" sz="1600" dirty="0">
                <a:solidFill>
                  <a:srgbClr val="000000"/>
                </a:solidFill>
                <a:latin typeface="+mn-lt"/>
                <a:ea typeface="Calibri" pitchFamily="34" charset="0"/>
              </a:rPr>
              <a:t>che </a:t>
            </a:r>
            <a:r>
              <a:rPr lang="it-IT" sz="1600" dirty="0" smtClean="0">
                <a:solidFill>
                  <a:srgbClr val="000000"/>
                </a:solidFill>
                <a:latin typeface="+mn-lt"/>
                <a:ea typeface="Calibri" pitchFamily="34" charset="0"/>
              </a:rPr>
              <a:t>vanno  </a:t>
            </a:r>
            <a:r>
              <a:rPr lang="it-IT" sz="1600" dirty="0">
                <a:solidFill>
                  <a:srgbClr val="000000"/>
                </a:solidFill>
                <a:latin typeface="+mn-lt"/>
                <a:ea typeface="Calibri" pitchFamily="34" charset="0"/>
              </a:rPr>
              <a:t>adeguatamente progettate e preparate (in continuità/complementarietà con le conoscenze che vengono acquisite in aula) e adeguatamente accompagnate (ruolo chiave del tutor/figura di Orientatore che assicura la funzione  di Accompagnamento nelle transizioni)</a:t>
            </a:r>
            <a:endParaRPr lang="it-IT" sz="1600" dirty="0">
              <a:latin typeface="+mn-lt"/>
            </a:endParaRPr>
          </a:p>
        </p:txBody>
      </p:sp>
    </p:spTree>
    <p:extLst>
      <p:ext uri="{BB962C8B-B14F-4D97-AF65-F5344CB8AC3E}">
        <p14:creationId xmlns="" xmlns:p14="http://schemas.microsoft.com/office/powerpoint/2010/main" val="312837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395654" y="1197811"/>
            <a:ext cx="8347654" cy="3508653"/>
          </a:xfrm>
          <a:prstGeom prst="rect">
            <a:avLst/>
          </a:prstGeom>
        </p:spPr>
        <p:txBody>
          <a:bodyPr wrap="square">
            <a:spAutoFit/>
          </a:bodyPr>
          <a:lstStyle/>
          <a:p>
            <a:pPr algn="ctr"/>
            <a:r>
              <a:rPr lang="it-IT" sz="1600" b="1" dirty="0">
                <a:latin typeface="+mn-lt"/>
              </a:rPr>
              <a:t>CATALOGO REGIONALE GO&amp;LEARNET</a:t>
            </a:r>
          </a:p>
          <a:p>
            <a:pPr algn="ctr"/>
            <a:r>
              <a:rPr lang="it-IT" sz="1600" b="1" dirty="0">
                <a:latin typeface="+mn-lt"/>
              </a:rPr>
              <a:t>VISITE DI SCOPERTA ECONOMICA E SEMINARI TEMATICI DI APPROFONDIMENTO IN AZIENDA</a:t>
            </a:r>
          </a:p>
          <a:p>
            <a:pPr algn="ctr"/>
            <a:r>
              <a:rPr lang="it-IT" sz="1600" dirty="0" smtClean="0">
                <a:latin typeface="+mn-lt"/>
              </a:rPr>
              <a:t>Finalità</a:t>
            </a:r>
            <a:endParaRPr lang="it-IT" sz="1600" dirty="0">
              <a:latin typeface="+mn-lt"/>
            </a:endParaRPr>
          </a:p>
          <a:p>
            <a:pPr algn="ctr">
              <a:buFont typeface="Wingdings" pitchFamily="2" charset="2"/>
              <a:buChar char="Ø"/>
            </a:pPr>
            <a:r>
              <a:rPr lang="it-IT" sz="1600" dirty="0"/>
              <a:t> </a:t>
            </a:r>
            <a:r>
              <a:rPr lang="it-IT" sz="1600" dirty="0">
                <a:latin typeface="+mn-lt"/>
              </a:rPr>
              <a:t>Offrire opportunità di formazione e aggiornamento non formale dei “mediatori” dell’apprendimento” (formatori, docenti, dirigenti scolastici, orientatori</a:t>
            </a:r>
            <a:r>
              <a:rPr lang="it-IT" sz="1600" dirty="0" smtClean="0">
                <a:latin typeface="+mn-lt"/>
              </a:rPr>
              <a:t>), permettendo loro </a:t>
            </a:r>
            <a:r>
              <a:rPr lang="it-IT" sz="1600" dirty="0">
                <a:latin typeface="+mn-lt"/>
              </a:rPr>
              <a:t>di entrare in diretto contatto con le realtà economiche del territorio, individuare le competenze richieste dalle aziende  e trasferirle nei programmi didattici e di orientamento al lavoro destinati ai propri allievi (beneficiari indiretti dell’intervento di formazione formatori</a:t>
            </a:r>
            <a:r>
              <a:rPr lang="it-IT" sz="1600" b="1" dirty="0" smtClean="0">
                <a:latin typeface="+mn-lt"/>
              </a:rPr>
              <a:t>) </a:t>
            </a:r>
          </a:p>
          <a:p>
            <a:r>
              <a:rPr lang="it-IT" sz="1600" b="1" dirty="0" smtClean="0">
                <a:latin typeface="+mn-lt"/>
              </a:rPr>
              <a:t> </a:t>
            </a:r>
            <a:endParaRPr lang="it-IT" sz="1600" b="1" dirty="0">
              <a:latin typeface="+mn-lt"/>
            </a:endParaRPr>
          </a:p>
          <a:p>
            <a:pPr algn="ctr">
              <a:buFont typeface="Wingdings" pitchFamily="2" charset="2"/>
              <a:buChar char="Ø"/>
            </a:pPr>
            <a:r>
              <a:rPr lang="it-IT" sz="1600" dirty="0">
                <a:latin typeface="+mn-lt"/>
              </a:rPr>
              <a:t>Offrire alle Piccole e Medie Imprese l’opportunità di esplicitare e irrobustire le loro </a:t>
            </a:r>
            <a:endParaRPr lang="it-IT" sz="1600" dirty="0" smtClean="0">
              <a:latin typeface="+mn-lt"/>
            </a:endParaRPr>
          </a:p>
          <a:p>
            <a:pPr algn="ctr"/>
            <a:r>
              <a:rPr lang="it-IT" sz="1600" dirty="0" smtClean="0">
                <a:latin typeface="+mn-lt"/>
              </a:rPr>
              <a:t>potenzialità </a:t>
            </a:r>
            <a:r>
              <a:rPr lang="it-IT" sz="1600" dirty="0">
                <a:latin typeface="+mn-lt"/>
              </a:rPr>
              <a:t>e capacità di formazione </a:t>
            </a:r>
            <a:r>
              <a:rPr lang="it-IT" sz="1600" dirty="0" smtClean="0">
                <a:latin typeface="+mn-lt"/>
              </a:rPr>
              <a:t>attraverso </a:t>
            </a:r>
            <a:r>
              <a:rPr lang="it-IT" sz="1600" dirty="0">
                <a:latin typeface="+mn-lt"/>
              </a:rPr>
              <a:t>la messa  a disposizione di: un contenitore (Catalogo nazionale e internazionale) attraverso il quale veicolare la loro offerta , specifici standard di servizio, una metodologia e strumenti a supporto del loro ruolo formativo</a:t>
            </a:r>
          </a:p>
          <a:p>
            <a:pPr algn="ctr"/>
            <a:endParaRPr lang="it-IT" sz="1400" dirty="0"/>
          </a:p>
        </p:txBody>
      </p:sp>
      <p:sp>
        <p:nvSpPr>
          <p:cNvPr id="2" name="Rettangolo 1"/>
          <p:cNvSpPr/>
          <p:nvPr/>
        </p:nvSpPr>
        <p:spPr>
          <a:xfrm>
            <a:off x="102743" y="1550546"/>
            <a:ext cx="9041257" cy="338554"/>
          </a:xfrm>
          <a:prstGeom prst="rect">
            <a:avLst/>
          </a:prstGeom>
        </p:spPr>
        <p:txBody>
          <a:bodyPr wrap="square">
            <a:spAutoFit/>
          </a:bodyPr>
          <a:lstStyle/>
          <a:p>
            <a:pPr eaLnBrk="0" hangingPunct="0">
              <a:buFont typeface="Wingdings" pitchFamily="2" charset="2"/>
              <a:buChar char="Ø"/>
            </a:pPr>
            <a:endParaRPr lang="it-IT" sz="1600" dirty="0">
              <a:solidFill>
                <a:prstClr val="black"/>
              </a:solidFill>
              <a:latin typeface="Arial" pitchFamily="34" charset="0"/>
            </a:endParaRPr>
          </a:p>
        </p:txBody>
      </p:sp>
    </p:spTree>
    <p:extLst>
      <p:ext uri="{BB962C8B-B14F-4D97-AF65-F5344CB8AC3E}">
        <p14:creationId xmlns="" xmlns:p14="http://schemas.microsoft.com/office/powerpoint/2010/main" val="111526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395654" y="1197811"/>
            <a:ext cx="8347654" cy="3046988"/>
          </a:xfrm>
          <a:prstGeom prst="rect">
            <a:avLst/>
          </a:prstGeom>
        </p:spPr>
        <p:txBody>
          <a:bodyPr wrap="square">
            <a:spAutoFit/>
          </a:bodyPr>
          <a:lstStyle/>
          <a:p>
            <a:pPr algn="ctr"/>
            <a:r>
              <a:rPr lang="it-IT" sz="1600" b="1" dirty="0">
                <a:solidFill>
                  <a:prstClr val="black"/>
                </a:solidFill>
                <a:latin typeface="+mn-lt"/>
              </a:rPr>
              <a:t>CATALOGO REGIONALE GO&amp;LEARNET</a:t>
            </a:r>
          </a:p>
          <a:p>
            <a:pPr algn="ctr"/>
            <a:r>
              <a:rPr lang="it-IT" sz="1600" b="1" dirty="0">
                <a:solidFill>
                  <a:prstClr val="black"/>
                </a:solidFill>
                <a:latin typeface="+mn-lt"/>
              </a:rPr>
              <a:t>VISITE DI SCOPERTA ECONOMICA E SEMINARI TEMATICI DI APPROFONDIMENTO IN AZIENDA</a:t>
            </a:r>
          </a:p>
          <a:p>
            <a:pPr algn="ctr"/>
            <a:r>
              <a:rPr lang="it-IT" sz="1600" b="1" dirty="0">
                <a:latin typeface="+mn-lt"/>
              </a:rPr>
              <a:t>Risultati </a:t>
            </a:r>
            <a:r>
              <a:rPr lang="it-IT" sz="1600" b="1" dirty="0" smtClean="0">
                <a:latin typeface="+mn-lt"/>
              </a:rPr>
              <a:t>attesi</a:t>
            </a:r>
            <a:endParaRPr lang="it-IT" sz="1600" b="1" dirty="0"/>
          </a:p>
          <a:p>
            <a:pPr algn="just"/>
            <a:r>
              <a:rPr lang="it-IT" sz="1600" dirty="0">
                <a:latin typeface="+mn-lt"/>
              </a:rPr>
              <a:t>La partecipazione al Catalogo </a:t>
            </a:r>
            <a:r>
              <a:rPr lang="it-IT" sz="1600" dirty="0" err="1">
                <a:latin typeface="+mn-lt"/>
              </a:rPr>
              <a:t>Go&amp;LearNet</a:t>
            </a:r>
            <a:r>
              <a:rPr lang="it-IT" sz="1600" dirty="0">
                <a:latin typeface="+mn-lt"/>
              </a:rPr>
              <a:t>  dovrebbe consentire alle scuole, alle imprese e alle agenzie formative di: </a:t>
            </a:r>
            <a:endParaRPr lang="it-IT" sz="1600" dirty="0" smtClean="0">
              <a:latin typeface="+mn-lt"/>
            </a:endParaRPr>
          </a:p>
          <a:p>
            <a:pPr algn="just"/>
            <a:endParaRPr lang="it-IT" sz="1600" dirty="0">
              <a:latin typeface="+mn-lt"/>
            </a:endParaRPr>
          </a:p>
          <a:p>
            <a:pPr algn="just">
              <a:buFont typeface="Wingdings" pitchFamily="2" charset="2"/>
              <a:buChar char="§"/>
            </a:pPr>
            <a:r>
              <a:rPr lang="it-IT" sz="1600" dirty="0">
                <a:latin typeface="+mn-lt"/>
              </a:rPr>
              <a:t>verificare la sostenibilità delle attività formative in azienda e allenare le imprese a diventare soggetti attivi di altre attività di formazione finanziate (percorsi di alternanza, tirocini, altre visite guidate, etc</a:t>
            </a:r>
            <a:r>
              <a:rPr lang="it-IT" sz="1600" dirty="0" smtClean="0">
                <a:latin typeface="+mn-lt"/>
              </a:rPr>
              <a:t>.)</a:t>
            </a:r>
            <a:endParaRPr lang="it-IT" sz="1600" dirty="0">
              <a:latin typeface="+mn-lt"/>
            </a:endParaRPr>
          </a:p>
          <a:p>
            <a:pPr algn="just">
              <a:buFont typeface="Wingdings" pitchFamily="2" charset="2"/>
              <a:buChar char="§"/>
            </a:pPr>
            <a:r>
              <a:rPr lang="it-IT" sz="1600" dirty="0">
                <a:latin typeface="+mn-lt"/>
              </a:rPr>
              <a:t>stabilire nuovi legami sulla base dei quali favorire la progettazione comune di nuove iniziative di formazione e orientamento per gli </a:t>
            </a:r>
            <a:r>
              <a:rPr lang="it-IT" sz="1600" dirty="0" smtClean="0">
                <a:latin typeface="+mn-lt"/>
              </a:rPr>
              <a:t>studenti</a:t>
            </a:r>
            <a:endParaRPr lang="it-IT" sz="1600" dirty="0">
              <a:latin typeface="+mn-lt"/>
            </a:endParaRPr>
          </a:p>
          <a:p>
            <a:pPr algn="just">
              <a:buFont typeface="Wingdings" pitchFamily="2" charset="2"/>
              <a:buChar char="§"/>
            </a:pPr>
            <a:r>
              <a:rPr lang="it-IT" sz="1600" dirty="0">
                <a:latin typeface="+mn-lt"/>
              </a:rPr>
              <a:t>aprirsi a circuiti </a:t>
            </a:r>
            <a:r>
              <a:rPr lang="it-IT" sz="1600" dirty="0" err="1">
                <a:latin typeface="+mn-lt"/>
              </a:rPr>
              <a:t>trasnazionali</a:t>
            </a:r>
            <a:r>
              <a:rPr lang="it-IT" sz="1600" dirty="0">
                <a:latin typeface="+mn-lt"/>
              </a:rPr>
              <a:t> per la mobilità</a:t>
            </a:r>
            <a:endParaRPr lang="it-IT" sz="1600" dirty="0">
              <a:solidFill>
                <a:prstClr val="black"/>
              </a:solidFill>
              <a:latin typeface="+mn-lt"/>
            </a:endParaRPr>
          </a:p>
        </p:txBody>
      </p:sp>
      <p:sp>
        <p:nvSpPr>
          <p:cNvPr id="2" name="Rettangolo 1"/>
          <p:cNvSpPr/>
          <p:nvPr/>
        </p:nvSpPr>
        <p:spPr>
          <a:xfrm>
            <a:off x="102743" y="1550546"/>
            <a:ext cx="9041257" cy="338554"/>
          </a:xfrm>
          <a:prstGeom prst="rect">
            <a:avLst/>
          </a:prstGeom>
        </p:spPr>
        <p:txBody>
          <a:bodyPr wrap="square">
            <a:spAutoFit/>
          </a:bodyPr>
          <a:lstStyle/>
          <a:p>
            <a:pPr eaLnBrk="0" hangingPunct="0">
              <a:buFont typeface="Wingdings" pitchFamily="2" charset="2"/>
              <a:buChar char="Ø"/>
            </a:pPr>
            <a:endParaRPr lang="it-IT" sz="1600" dirty="0">
              <a:solidFill>
                <a:prstClr val="black"/>
              </a:solidFill>
              <a:latin typeface="Arial" pitchFamily="34" charset="0"/>
            </a:endParaRPr>
          </a:p>
        </p:txBody>
      </p:sp>
    </p:spTree>
    <p:extLst>
      <p:ext uri="{BB962C8B-B14F-4D97-AF65-F5344CB8AC3E}">
        <p14:creationId xmlns="" xmlns:p14="http://schemas.microsoft.com/office/powerpoint/2010/main" val="40619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2743" y="1550546"/>
            <a:ext cx="9041257" cy="338554"/>
          </a:xfrm>
          <a:prstGeom prst="rect">
            <a:avLst/>
          </a:prstGeom>
        </p:spPr>
        <p:txBody>
          <a:bodyPr wrap="square">
            <a:spAutoFit/>
          </a:bodyPr>
          <a:lstStyle/>
          <a:p>
            <a:pPr eaLnBrk="0" hangingPunct="0">
              <a:buFont typeface="Wingdings" pitchFamily="2" charset="2"/>
              <a:buChar char="Ø"/>
            </a:pPr>
            <a:endParaRPr lang="it-IT" sz="1600" dirty="0">
              <a:solidFill>
                <a:prstClr val="black"/>
              </a:solidFill>
              <a:latin typeface="Arial" pitchFamily="34" charset="0"/>
            </a:endParaRPr>
          </a:p>
        </p:txBody>
      </p:sp>
      <p:pic>
        <p:nvPicPr>
          <p:cNvPr id="5" name="Picture 7" descr="G&amp;L_NETWORKSCHEME.jpg"/>
          <p:cNvPicPr>
            <a:picLocks noChangeAspect="1"/>
          </p:cNvPicPr>
          <p:nvPr/>
        </p:nvPicPr>
        <p:blipFill>
          <a:blip r:embed="rId4" cstate="print"/>
          <a:srcRect b="1025"/>
          <a:stretch>
            <a:fillRect/>
          </a:stretch>
        </p:blipFill>
        <p:spPr>
          <a:xfrm>
            <a:off x="785365" y="1039433"/>
            <a:ext cx="4264992" cy="3549165"/>
          </a:xfrm>
          <a:prstGeom prst="rect">
            <a:avLst/>
          </a:prstGeom>
        </p:spPr>
      </p:pic>
      <p:sp>
        <p:nvSpPr>
          <p:cNvPr id="3" name="Rettangolo 2"/>
          <p:cNvSpPr/>
          <p:nvPr/>
        </p:nvSpPr>
        <p:spPr>
          <a:xfrm>
            <a:off x="5050356" y="863029"/>
            <a:ext cx="4258031" cy="3077766"/>
          </a:xfrm>
          <a:prstGeom prst="rect">
            <a:avLst/>
          </a:prstGeom>
        </p:spPr>
        <p:txBody>
          <a:bodyPr wrap="square">
            <a:spAutoFit/>
          </a:bodyPr>
          <a:lstStyle/>
          <a:p>
            <a:pPr lvl="0" eaLnBrk="0" hangingPunct="0">
              <a:tabLst>
                <a:tab pos="114300" algn="l"/>
              </a:tabLst>
            </a:pPr>
            <a:r>
              <a:rPr lang="it-IT" altLang="ja-JP" sz="1600" dirty="0">
                <a:latin typeface="+mn-lt"/>
                <a:ea typeface="MS ??" charset="-128"/>
                <a:cs typeface="Arial" pitchFamily="34" charset="0"/>
              </a:rPr>
              <a:t>Il partenariato presso ogni territorio prevede:</a:t>
            </a:r>
          </a:p>
          <a:p>
            <a:pPr lvl="0" eaLnBrk="0" hangingPunct="0">
              <a:tabLst>
                <a:tab pos="114300" algn="l"/>
              </a:tabLst>
            </a:pPr>
            <a:endParaRPr lang="it-IT" altLang="ja-JP" sz="1600" dirty="0">
              <a:latin typeface="+mn-lt"/>
              <a:cs typeface="Arial" pitchFamily="34" charset="0"/>
            </a:endParaRPr>
          </a:p>
          <a:p>
            <a:pPr eaLnBrk="0" hangingPunct="0">
              <a:buFontTx/>
              <a:buChar char="•"/>
              <a:tabLst>
                <a:tab pos="114300" algn="l"/>
              </a:tabLst>
            </a:pPr>
            <a:r>
              <a:rPr lang="it-IT" altLang="ja-JP" sz="1600" dirty="0">
                <a:latin typeface="+mn-lt"/>
                <a:ea typeface="MS ??" charset="-128"/>
                <a:cs typeface="Arial" pitchFamily="34" charset="0"/>
              </a:rPr>
              <a:t>un Soggetto organizzatore-gestore delle visite (in Umbria Consorzio Futuro</a:t>
            </a:r>
            <a:r>
              <a:rPr lang="it-IT" altLang="ja-JP" sz="1600" dirty="0" smtClean="0">
                <a:latin typeface="+mn-lt"/>
                <a:ea typeface="MS ??" charset="-128"/>
                <a:cs typeface="Arial" pitchFamily="34" charset="0"/>
              </a:rPr>
              <a:t>)</a:t>
            </a:r>
          </a:p>
          <a:p>
            <a:pPr eaLnBrk="0" hangingPunct="0">
              <a:buFontTx/>
              <a:buChar char="•"/>
              <a:tabLst>
                <a:tab pos="114300" algn="l"/>
              </a:tabLst>
            </a:pPr>
            <a:endParaRPr lang="it-IT" altLang="ja-JP" sz="1600" dirty="0">
              <a:latin typeface="+mn-lt"/>
              <a:ea typeface="MS ??" charset="-128"/>
              <a:cs typeface="Arial" pitchFamily="34" charset="0"/>
            </a:endParaRPr>
          </a:p>
          <a:p>
            <a:pPr eaLnBrk="0" hangingPunct="0">
              <a:buFontTx/>
              <a:buChar char="•"/>
              <a:tabLst>
                <a:tab pos="114300" algn="l"/>
              </a:tabLst>
            </a:pPr>
            <a:endParaRPr lang="it-IT" altLang="ja-JP" sz="1600" dirty="0" smtClean="0">
              <a:latin typeface="+mn-lt"/>
              <a:ea typeface="MS ??" charset="-128"/>
              <a:cs typeface="Arial" pitchFamily="34" charset="0"/>
            </a:endParaRPr>
          </a:p>
          <a:p>
            <a:pPr eaLnBrk="0" hangingPunct="0">
              <a:buFontTx/>
              <a:buChar char="•"/>
              <a:tabLst>
                <a:tab pos="114300" algn="l"/>
              </a:tabLst>
            </a:pPr>
            <a:endParaRPr lang="it-IT" altLang="ja-JP" sz="1600" dirty="0" smtClean="0">
              <a:latin typeface="+mn-lt"/>
              <a:ea typeface="MS ??" charset="-128"/>
              <a:cs typeface="Arial" pitchFamily="34" charset="0"/>
            </a:endParaRPr>
          </a:p>
          <a:p>
            <a:pPr eaLnBrk="0" hangingPunct="0">
              <a:tabLst>
                <a:tab pos="114300" algn="l"/>
              </a:tabLst>
            </a:pPr>
            <a:endParaRPr lang="it-IT" altLang="ja-JP" sz="1600" dirty="0">
              <a:latin typeface="+mn-lt"/>
              <a:ea typeface="MS ??" charset="-128"/>
              <a:cs typeface="Arial" pitchFamily="34" charset="0"/>
            </a:endParaRPr>
          </a:p>
          <a:p>
            <a:pPr lvl="0" eaLnBrk="0" hangingPunct="0">
              <a:buFontTx/>
              <a:buChar char="•"/>
              <a:tabLst>
                <a:tab pos="114300" algn="l"/>
              </a:tabLst>
            </a:pPr>
            <a:r>
              <a:rPr lang="it-IT" altLang="ja-JP" sz="1600" dirty="0" smtClean="0">
                <a:latin typeface="+mn-lt"/>
                <a:ea typeface="MS ??" charset="-128"/>
                <a:cs typeface="Arial" pitchFamily="34" charset="0"/>
              </a:rPr>
              <a:t>una </a:t>
            </a:r>
            <a:r>
              <a:rPr lang="it-IT" altLang="ja-JP" sz="1600" dirty="0">
                <a:latin typeface="+mn-lt"/>
                <a:ea typeface="MS ??" charset="-128"/>
                <a:cs typeface="Arial" pitchFamily="34" charset="0"/>
              </a:rPr>
              <a:t>rete di promotori (Regione Umbria, Ufficio Scolastico Regionale, Istituti Secondari </a:t>
            </a:r>
            <a:r>
              <a:rPr lang="it-IT" altLang="ja-JP" sz="1600" dirty="0" err="1">
                <a:latin typeface="+mn-lt"/>
                <a:ea typeface="MS ??" charset="-128"/>
                <a:cs typeface="Arial" pitchFamily="34" charset="0"/>
              </a:rPr>
              <a:t>etc</a:t>
            </a:r>
            <a:r>
              <a:rPr lang="it-IT" altLang="ja-JP" sz="1600" dirty="0" smtClean="0">
                <a:latin typeface="+mn-lt"/>
                <a:ea typeface="MS ??" charset="-128"/>
                <a:cs typeface="Arial" pitchFamily="34" charset="0"/>
              </a:rPr>
              <a:t>)</a:t>
            </a:r>
          </a:p>
          <a:p>
            <a:pPr lvl="0" eaLnBrk="0" hangingPunct="0">
              <a:buFontTx/>
              <a:buChar char="•"/>
              <a:tabLst>
                <a:tab pos="114300" algn="l"/>
              </a:tabLst>
            </a:pPr>
            <a:endParaRPr lang="it-IT" altLang="ja-JP" sz="1600" dirty="0">
              <a:cs typeface="Arial" pitchFamily="34" charset="0"/>
            </a:endParaRPr>
          </a:p>
          <a:p>
            <a:pPr lvl="0" eaLnBrk="0" hangingPunct="0">
              <a:tabLst>
                <a:tab pos="114300" algn="l"/>
              </a:tabLst>
            </a:pPr>
            <a:endParaRPr lang="it-IT" altLang="ja-JP" dirty="0">
              <a:ea typeface="MS ??" charset="-128"/>
              <a:cs typeface="Arial" pitchFamily="34" charset="0"/>
            </a:endParaRPr>
          </a:p>
        </p:txBody>
      </p:sp>
      <p:pic>
        <p:nvPicPr>
          <p:cNvPr id="6" name="Immagine 5"/>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5170714" y="1880131"/>
            <a:ext cx="1221159" cy="960707"/>
          </a:xfrm>
          <a:prstGeom prst="rect">
            <a:avLst/>
          </a:prstGeom>
        </p:spPr>
      </p:pic>
      <p:pic>
        <p:nvPicPr>
          <p:cNvPr id="7" name="Immagine 6" descr="http://www.goandlearnet.eu/goandlearnet/goandlearnet-docs/contenuti/comune/Images/logo_regioneumbria.png"/>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268686" y="3772992"/>
            <a:ext cx="1687285" cy="624837"/>
          </a:xfrm>
          <a:prstGeom prst="rect">
            <a:avLst/>
          </a:prstGeom>
          <a:noFill/>
          <a:ln>
            <a:noFill/>
          </a:ln>
        </p:spPr>
      </p:pic>
    </p:spTree>
    <p:extLst>
      <p:ext uri="{BB962C8B-B14F-4D97-AF65-F5344CB8AC3E}">
        <p14:creationId xmlns="" xmlns:p14="http://schemas.microsoft.com/office/powerpoint/2010/main" val="11939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2743" y="1550546"/>
            <a:ext cx="9041257" cy="338554"/>
          </a:xfrm>
          <a:prstGeom prst="rect">
            <a:avLst/>
          </a:prstGeom>
        </p:spPr>
        <p:txBody>
          <a:bodyPr wrap="square">
            <a:spAutoFit/>
          </a:bodyPr>
          <a:lstStyle/>
          <a:p>
            <a:pPr eaLnBrk="0" hangingPunct="0">
              <a:buFont typeface="Wingdings" pitchFamily="2" charset="2"/>
              <a:buChar char="Ø"/>
            </a:pPr>
            <a:endParaRPr lang="it-IT" sz="1600" dirty="0">
              <a:solidFill>
                <a:prstClr val="black"/>
              </a:solidFill>
              <a:latin typeface="Arial" pitchFamily="34" charset="0"/>
            </a:endParaRPr>
          </a:p>
        </p:txBody>
      </p:sp>
      <p:grpSp>
        <p:nvGrpSpPr>
          <p:cNvPr id="204" name="Group 13"/>
          <p:cNvGrpSpPr/>
          <p:nvPr/>
        </p:nvGrpSpPr>
        <p:grpSpPr>
          <a:xfrm>
            <a:off x="4884639" y="3360273"/>
            <a:ext cx="1080000" cy="1080000"/>
            <a:chOff x="1981200" y="-1600200"/>
            <a:chExt cx="1440000" cy="1440000"/>
          </a:xfrm>
        </p:grpSpPr>
        <p:sp>
          <p:nvSpPr>
            <p:cNvPr id="205" name="Ovale 24"/>
            <p:cNvSpPr/>
            <p:nvPr/>
          </p:nvSpPr>
          <p:spPr>
            <a:xfrm>
              <a:off x="1981200" y="-16002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BELGIUM </a:t>
              </a:r>
            </a:p>
            <a:p>
              <a:pPr algn="ctr"/>
              <a:r>
                <a:rPr lang="it-IT" sz="675" dirty="0" err="1">
                  <a:solidFill>
                    <a:srgbClr val="000000"/>
                  </a:solidFill>
                </a:rPr>
                <a:t>vzw</a:t>
              </a:r>
              <a:r>
                <a:rPr lang="it-IT" sz="675" dirty="0">
                  <a:solidFill>
                    <a:srgbClr val="000000"/>
                  </a:solidFill>
                </a:rPr>
                <a:t> HUB-EHSAL</a:t>
              </a:r>
            </a:p>
          </p:txBody>
        </p:sp>
        <p:pic>
          <p:nvPicPr>
            <p:cNvPr id="206" name="Picture 18" descr="http://www.bandiere-nazionali.it/media/flags/flagge-belgien.gif"/>
            <p:cNvPicPr>
              <a:picLocks noChangeAspect="1" noChangeArrowheads="1"/>
            </p:cNvPicPr>
            <p:nvPr/>
          </p:nvPicPr>
          <p:blipFill>
            <a:blip r:embed="rId4" cstate="print"/>
            <a:srcRect/>
            <a:stretch>
              <a:fillRect/>
            </a:stretch>
          </p:blipFill>
          <p:spPr bwMode="auto">
            <a:xfrm>
              <a:off x="2514600" y="-609600"/>
              <a:ext cx="428625" cy="285464"/>
            </a:xfrm>
            <a:prstGeom prst="rect">
              <a:avLst/>
            </a:prstGeom>
            <a:solidFill>
              <a:schemeClr val="bg1"/>
            </a:solidFill>
            <a:ln>
              <a:solidFill>
                <a:schemeClr val="tx2"/>
              </a:solidFill>
            </a:ln>
          </p:spPr>
        </p:pic>
      </p:grpSp>
      <p:grpSp>
        <p:nvGrpSpPr>
          <p:cNvPr id="207" name="Group 18"/>
          <p:cNvGrpSpPr/>
          <p:nvPr/>
        </p:nvGrpSpPr>
        <p:grpSpPr>
          <a:xfrm>
            <a:off x="6084789" y="3360273"/>
            <a:ext cx="1080000" cy="1080000"/>
            <a:chOff x="5105400" y="-1440000"/>
            <a:chExt cx="1440000" cy="1440000"/>
          </a:xfrm>
        </p:grpSpPr>
        <p:sp>
          <p:nvSpPr>
            <p:cNvPr id="208" name="Ovale 24"/>
            <p:cNvSpPr/>
            <p:nvPr/>
          </p:nvSpPr>
          <p:spPr>
            <a:xfrm>
              <a:off x="5105400" y="-14400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GERMANY </a:t>
              </a:r>
            </a:p>
            <a:p>
              <a:pPr algn="ctr"/>
              <a:r>
                <a:rPr lang="it-IT" sz="675" dirty="0" err="1">
                  <a:solidFill>
                    <a:srgbClr val="000000"/>
                  </a:solidFill>
                </a:rPr>
                <a:t>Translake</a:t>
              </a:r>
              <a:endParaRPr lang="it-IT" sz="675" dirty="0">
                <a:solidFill>
                  <a:srgbClr val="000000"/>
                </a:solidFill>
              </a:endParaRPr>
            </a:p>
          </p:txBody>
        </p:sp>
        <p:pic>
          <p:nvPicPr>
            <p:cNvPr id="209" name="Picture 20" descr="http://www.notiziediprato.it/wp-content/uploads/2012/11/bandiera-tedesca.gif"/>
            <p:cNvPicPr>
              <a:picLocks noChangeAspect="1" noChangeArrowheads="1"/>
            </p:cNvPicPr>
            <p:nvPr/>
          </p:nvPicPr>
          <p:blipFill>
            <a:blip r:embed="rId5" cstate="print"/>
            <a:srcRect/>
            <a:stretch>
              <a:fillRect/>
            </a:stretch>
          </p:blipFill>
          <p:spPr bwMode="auto">
            <a:xfrm>
              <a:off x="5638800" y="-533400"/>
              <a:ext cx="440436" cy="278892"/>
            </a:xfrm>
            <a:prstGeom prst="rect">
              <a:avLst/>
            </a:prstGeom>
            <a:solidFill>
              <a:schemeClr val="bg1"/>
            </a:solidFill>
            <a:ln>
              <a:solidFill>
                <a:schemeClr val="tx2"/>
              </a:solidFill>
            </a:ln>
          </p:spPr>
        </p:pic>
      </p:grpSp>
      <p:grpSp>
        <p:nvGrpSpPr>
          <p:cNvPr id="210" name="Group 21"/>
          <p:cNvGrpSpPr/>
          <p:nvPr/>
        </p:nvGrpSpPr>
        <p:grpSpPr>
          <a:xfrm>
            <a:off x="6084789" y="988548"/>
            <a:ext cx="1080000" cy="1080000"/>
            <a:chOff x="9144000" y="1143000"/>
            <a:chExt cx="1440000" cy="1440000"/>
          </a:xfrm>
        </p:grpSpPr>
        <p:sp>
          <p:nvSpPr>
            <p:cNvPr id="211" name="Ovale 24"/>
            <p:cNvSpPr/>
            <p:nvPr/>
          </p:nvSpPr>
          <p:spPr>
            <a:xfrm>
              <a:off x="9144000" y="11430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1050" dirty="0">
                  <a:solidFill>
                    <a:srgbClr val="000000"/>
                  </a:solidFill>
                </a:rPr>
                <a:t>HUNGARY </a:t>
              </a:r>
            </a:p>
            <a:p>
              <a:pPr algn="ctr"/>
              <a:r>
                <a:rPr lang="it-IT" sz="1050" dirty="0">
                  <a:solidFill>
                    <a:srgbClr val="000000"/>
                  </a:solidFill>
                </a:rPr>
                <a:t>UNI-FLEXYS</a:t>
              </a:r>
            </a:p>
          </p:txBody>
        </p:sp>
        <p:pic>
          <p:nvPicPr>
            <p:cNvPr id="212" name="Picture 22" descr="http://t1.gstatic.com/images?q=tbn:ANd9GcTQlfN45LpD4zX7wXBqA7hK7cK3wp7k1lpslQSObcTjaJfc7y6T"/>
            <p:cNvPicPr>
              <a:picLocks noChangeAspect="1" noChangeArrowheads="1"/>
            </p:cNvPicPr>
            <p:nvPr/>
          </p:nvPicPr>
          <p:blipFill>
            <a:blip r:embed="rId6" cstate="print"/>
            <a:srcRect/>
            <a:stretch>
              <a:fillRect/>
            </a:stretch>
          </p:blipFill>
          <p:spPr bwMode="auto">
            <a:xfrm>
              <a:off x="9601200" y="1981200"/>
              <a:ext cx="497681" cy="331184"/>
            </a:xfrm>
            <a:prstGeom prst="rect">
              <a:avLst/>
            </a:prstGeom>
            <a:solidFill>
              <a:schemeClr val="bg1"/>
            </a:solidFill>
            <a:ln>
              <a:solidFill>
                <a:schemeClr val="tx2"/>
              </a:solidFill>
            </a:ln>
          </p:spPr>
        </p:pic>
      </p:grpSp>
      <p:grpSp>
        <p:nvGrpSpPr>
          <p:cNvPr id="213" name="Group 27"/>
          <p:cNvGrpSpPr/>
          <p:nvPr/>
        </p:nvGrpSpPr>
        <p:grpSpPr>
          <a:xfrm>
            <a:off x="3684489" y="3360273"/>
            <a:ext cx="1080000" cy="1080000"/>
            <a:chOff x="-3124200" y="1143000"/>
            <a:chExt cx="1440000" cy="1440000"/>
          </a:xfrm>
        </p:grpSpPr>
        <p:sp>
          <p:nvSpPr>
            <p:cNvPr id="214" name="Ovale 24"/>
            <p:cNvSpPr/>
            <p:nvPr/>
          </p:nvSpPr>
          <p:spPr>
            <a:xfrm>
              <a:off x="-3124200" y="11430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err="1">
                  <a:solidFill>
                    <a:srgbClr val="000000"/>
                  </a:solidFill>
                </a:rPr>
                <a:t>ASABo</a:t>
              </a:r>
              <a:r>
                <a:rPr lang="it-IT" sz="675" dirty="0">
                  <a:solidFill>
                    <a:srgbClr val="000000"/>
                  </a:solidFill>
                </a:rPr>
                <a:t> </a:t>
              </a:r>
            </a:p>
            <a:p>
              <a:pPr algn="ctr"/>
              <a:endParaRPr lang="it-IT" sz="675" dirty="0">
                <a:solidFill>
                  <a:srgbClr val="000000"/>
                </a:solidFill>
              </a:endParaRPr>
            </a:p>
          </p:txBody>
        </p:sp>
        <p:pic>
          <p:nvPicPr>
            <p:cNvPr id="215"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2590800" y="1981200"/>
              <a:ext cx="419100" cy="278892"/>
            </a:xfrm>
            <a:prstGeom prst="rect">
              <a:avLst/>
            </a:prstGeom>
            <a:solidFill>
              <a:schemeClr val="bg1"/>
            </a:solidFill>
            <a:ln>
              <a:solidFill>
                <a:schemeClr val="tx2"/>
              </a:solidFill>
            </a:ln>
          </p:spPr>
        </p:pic>
      </p:grpSp>
      <p:grpSp>
        <p:nvGrpSpPr>
          <p:cNvPr id="216" name="Group 30"/>
          <p:cNvGrpSpPr/>
          <p:nvPr/>
        </p:nvGrpSpPr>
        <p:grpSpPr>
          <a:xfrm>
            <a:off x="2484339" y="3360273"/>
            <a:ext cx="1080000" cy="1080000"/>
            <a:chOff x="-2286000" y="1752600"/>
            <a:chExt cx="1440000" cy="1440000"/>
          </a:xfrm>
        </p:grpSpPr>
        <p:sp>
          <p:nvSpPr>
            <p:cNvPr id="217" name="Ovale 24"/>
            <p:cNvSpPr/>
            <p:nvPr/>
          </p:nvSpPr>
          <p:spPr>
            <a:xfrm>
              <a:off x="-2286000" y="17526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ECIPAR </a:t>
              </a:r>
            </a:p>
            <a:p>
              <a:pPr algn="ctr"/>
              <a:r>
                <a:rPr lang="it-IT" sz="675" dirty="0">
                  <a:solidFill>
                    <a:srgbClr val="000000"/>
                  </a:solidFill>
                </a:rPr>
                <a:t>Bologna</a:t>
              </a:r>
            </a:p>
          </p:txBody>
        </p:sp>
        <p:pic>
          <p:nvPicPr>
            <p:cNvPr id="218"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1752600" y="2590800"/>
              <a:ext cx="419100" cy="278892"/>
            </a:xfrm>
            <a:prstGeom prst="rect">
              <a:avLst/>
            </a:prstGeom>
            <a:solidFill>
              <a:schemeClr val="bg1"/>
            </a:solidFill>
            <a:ln>
              <a:solidFill>
                <a:schemeClr val="tx2"/>
              </a:solidFill>
            </a:ln>
          </p:spPr>
        </p:pic>
      </p:grpSp>
      <p:grpSp>
        <p:nvGrpSpPr>
          <p:cNvPr id="219" name="Group 36"/>
          <p:cNvGrpSpPr/>
          <p:nvPr/>
        </p:nvGrpSpPr>
        <p:grpSpPr>
          <a:xfrm>
            <a:off x="1284189" y="3360273"/>
            <a:ext cx="1080000" cy="1080000"/>
            <a:chOff x="-3200400" y="1989000"/>
            <a:chExt cx="1440000" cy="1440000"/>
          </a:xfrm>
        </p:grpSpPr>
        <p:sp>
          <p:nvSpPr>
            <p:cNvPr id="220" name="Ovale 24"/>
            <p:cNvSpPr/>
            <p:nvPr/>
          </p:nvSpPr>
          <p:spPr>
            <a:xfrm>
              <a:off x="-3200400" y="19890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Prov. Bologna</a:t>
              </a:r>
            </a:p>
            <a:p>
              <a:pPr algn="ctr"/>
              <a:r>
                <a:rPr lang="it-IT" sz="675" dirty="0">
                  <a:solidFill>
                    <a:srgbClr val="000000"/>
                  </a:solidFill>
                </a:rPr>
                <a:t>Servizio  Scuola e Formazione</a:t>
              </a:r>
            </a:p>
          </p:txBody>
        </p:sp>
        <p:pic>
          <p:nvPicPr>
            <p:cNvPr id="221"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2705100" y="2895600"/>
              <a:ext cx="419100" cy="278892"/>
            </a:xfrm>
            <a:prstGeom prst="rect">
              <a:avLst/>
            </a:prstGeom>
            <a:solidFill>
              <a:schemeClr val="bg1"/>
            </a:solidFill>
            <a:ln>
              <a:solidFill>
                <a:schemeClr val="tx2"/>
              </a:solidFill>
            </a:ln>
          </p:spPr>
        </p:pic>
      </p:grpSp>
      <p:grpSp>
        <p:nvGrpSpPr>
          <p:cNvPr id="222" name="Group 7"/>
          <p:cNvGrpSpPr/>
          <p:nvPr/>
        </p:nvGrpSpPr>
        <p:grpSpPr>
          <a:xfrm>
            <a:off x="6094111" y="2160123"/>
            <a:ext cx="1080000" cy="1080000"/>
            <a:chOff x="8839200" y="-914400"/>
            <a:chExt cx="1440000" cy="1440000"/>
          </a:xfrm>
        </p:grpSpPr>
        <p:sp>
          <p:nvSpPr>
            <p:cNvPr id="223" name="Ovale 24"/>
            <p:cNvSpPr/>
            <p:nvPr/>
          </p:nvSpPr>
          <p:spPr>
            <a:xfrm>
              <a:off x="8839200" y="-9144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TURKEY </a:t>
              </a:r>
            </a:p>
            <a:p>
              <a:pPr algn="ctr"/>
              <a:r>
                <a:rPr lang="it-IT" sz="675" dirty="0" err="1">
                  <a:solidFill>
                    <a:srgbClr val="000000"/>
                  </a:solidFill>
                </a:rPr>
                <a:t>H@BDER</a:t>
              </a:r>
              <a:endParaRPr lang="it-IT" sz="675" dirty="0">
                <a:solidFill>
                  <a:srgbClr val="000000"/>
                </a:solidFill>
              </a:endParaRPr>
            </a:p>
          </p:txBody>
        </p:sp>
        <p:pic>
          <p:nvPicPr>
            <p:cNvPr id="224" name="Picture 14" descr="http://t0.gstatic.com/images?q=tbn:ANd9GcSMUvTNvgeb3eeVFNYjrCflBV4c2Ig27L7EG4CFVLv1O7o8YE9ZEA"/>
            <p:cNvPicPr>
              <a:picLocks noChangeAspect="1" noChangeArrowheads="1"/>
            </p:cNvPicPr>
            <p:nvPr/>
          </p:nvPicPr>
          <p:blipFill>
            <a:blip r:embed="rId8" cstate="print"/>
            <a:srcRect/>
            <a:stretch>
              <a:fillRect/>
            </a:stretch>
          </p:blipFill>
          <p:spPr bwMode="auto">
            <a:xfrm>
              <a:off x="9372600" y="0"/>
              <a:ext cx="419100" cy="278892"/>
            </a:xfrm>
            <a:prstGeom prst="rect">
              <a:avLst/>
            </a:prstGeom>
            <a:solidFill>
              <a:schemeClr val="bg1"/>
            </a:solidFill>
            <a:ln>
              <a:solidFill>
                <a:schemeClr val="tx2"/>
              </a:solidFill>
            </a:ln>
          </p:spPr>
        </p:pic>
      </p:grpSp>
      <p:grpSp>
        <p:nvGrpSpPr>
          <p:cNvPr id="225" name="Group 10"/>
          <p:cNvGrpSpPr/>
          <p:nvPr/>
        </p:nvGrpSpPr>
        <p:grpSpPr>
          <a:xfrm>
            <a:off x="4893961" y="2160123"/>
            <a:ext cx="1080000" cy="1080000"/>
            <a:chOff x="7239000" y="-1440000"/>
            <a:chExt cx="1440000" cy="1440000"/>
          </a:xfrm>
        </p:grpSpPr>
        <p:sp>
          <p:nvSpPr>
            <p:cNvPr id="226" name="Ovale 24"/>
            <p:cNvSpPr/>
            <p:nvPr/>
          </p:nvSpPr>
          <p:spPr>
            <a:xfrm>
              <a:off x="7239000" y="-14400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SLOVENIA </a:t>
              </a:r>
            </a:p>
            <a:p>
              <a:pPr algn="ctr"/>
              <a:r>
                <a:rPr lang="it-IT" sz="675" dirty="0" err="1">
                  <a:solidFill>
                    <a:srgbClr val="000000"/>
                  </a:solidFill>
                </a:rPr>
                <a:t>Celjski</a:t>
              </a:r>
              <a:r>
                <a:rPr lang="it-IT" sz="675" dirty="0">
                  <a:solidFill>
                    <a:srgbClr val="000000"/>
                  </a:solidFill>
                </a:rPr>
                <a:t> </a:t>
              </a:r>
              <a:r>
                <a:rPr lang="it-IT" sz="675" dirty="0" err="1">
                  <a:solidFill>
                    <a:srgbClr val="000000"/>
                  </a:solidFill>
                </a:rPr>
                <a:t>mladinski</a:t>
              </a:r>
              <a:r>
                <a:rPr lang="it-IT" sz="675" dirty="0">
                  <a:solidFill>
                    <a:srgbClr val="000000"/>
                  </a:solidFill>
                </a:rPr>
                <a:t> </a:t>
              </a:r>
            </a:p>
            <a:p>
              <a:pPr algn="ctr"/>
              <a:r>
                <a:rPr lang="it-IT" sz="675" dirty="0">
                  <a:solidFill>
                    <a:srgbClr val="000000"/>
                  </a:solidFill>
                </a:rPr>
                <a:t>center (MCC)</a:t>
              </a:r>
            </a:p>
          </p:txBody>
        </p:sp>
        <p:pic>
          <p:nvPicPr>
            <p:cNvPr id="227" name="Picture 16" descr="http://t0.gstatic.com/images?q=tbn:ANd9GcSP30QSxkSq-ab5LXOAFhaa3Hi8DgtrEiKeTmOIS94KKfsFtn2ofw"/>
            <p:cNvPicPr>
              <a:picLocks noChangeAspect="1" noChangeArrowheads="1"/>
            </p:cNvPicPr>
            <p:nvPr/>
          </p:nvPicPr>
          <p:blipFill>
            <a:blip r:embed="rId9" cstate="print"/>
            <a:srcRect/>
            <a:stretch>
              <a:fillRect/>
            </a:stretch>
          </p:blipFill>
          <p:spPr bwMode="auto">
            <a:xfrm>
              <a:off x="7772400" y="-457200"/>
              <a:ext cx="419100" cy="278892"/>
            </a:xfrm>
            <a:prstGeom prst="rect">
              <a:avLst/>
            </a:prstGeom>
            <a:solidFill>
              <a:schemeClr val="bg1"/>
            </a:solidFill>
            <a:ln>
              <a:solidFill>
                <a:schemeClr val="tx2"/>
              </a:solidFill>
            </a:ln>
          </p:spPr>
        </p:pic>
      </p:grpSp>
      <p:grpSp>
        <p:nvGrpSpPr>
          <p:cNvPr id="228" name="Group 48"/>
          <p:cNvGrpSpPr/>
          <p:nvPr/>
        </p:nvGrpSpPr>
        <p:grpSpPr>
          <a:xfrm>
            <a:off x="3693811" y="2160123"/>
            <a:ext cx="1080000" cy="1080000"/>
            <a:chOff x="10363200" y="4267200"/>
            <a:chExt cx="1440000" cy="1440000"/>
          </a:xfrm>
          <a:solidFill>
            <a:srgbClr val="CCFFCC"/>
          </a:solidFill>
        </p:grpSpPr>
        <p:sp>
          <p:nvSpPr>
            <p:cNvPr id="229" name="Ovale 24"/>
            <p:cNvSpPr/>
            <p:nvPr/>
          </p:nvSpPr>
          <p:spPr>
            <a:xfrm>
              <a:off x="10363200" y="4267200"/>
              <a:ext cx="1440000" cy="14400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Regione FVG </a:t>
              </a:r>
              <a:r>
                <a:rPr lang="it-IT" sz="675" dirty="0" err="1">
                  <a:solidFill>
                    <a:srgbClr val="000000"/>
                  </a:solidFill>
                </a:rPr>
                <a:t>Applicant</a:t>
              </a:r>
              <a:endParaRPr lang="it-IT" sz="675" dirty="0">
                <a:solidFill>
                  <a:srgbClr val="000000"/>
                </a:solidFill>
              </a:endParaRPr>
            </a:p>
          </p:txBody>
        </p:sp>
        <p:pic>
          <p:nvPicPr>
            <p:cNvPr id="230"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10896600" y="5181600"/>
              <a:ext cx="419100" cy="278892"/>
            </a:xfrm>
            <a:prstGeom prst="rect">
              <a:avLst/>
            </a:prstGeom>
            <a:grpFill/>
            <a:ln>
              <a:solidFill>
                <a:schemeClr val="tx2"/>
              </a:solidFill>
            </a:ln>
          </p:spPr>
        </p:pic>
      </p:grpSp>
      <p:grpSp>
        <p:nvGrpSpPr>
          <p:cNvPr id="231" name="Group 24"/>
          <p:cNvGrpSpPr/>
          <p:nvPr/>
        </p:nvGrpSpPr>
        <p:grpSpPr>
          <a:xfrm>
            <a:off x="2493661" y="984977"/>
            <a:ext cx="1080000" cy="1080000"/>
            <a:chOff x="-1981200" y="304800"/>
            <a:chExt cx="1440000" cy="1440000"/>
          </a:xfrm>
        </p:grpSpPr>
        <p:sp>
          <p:nvSpPr>
            <p:cNvPr id="232" name="Ovale 24"/>
            <p:cNvSpPr/>
            <p:nvPr/>
          </p:nvSpPr>
          <p:spPr>
            <a:xfrm>
              <a:off x="-1981200" y="3048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err="1">
                  <a:solidFill>
                    <a:srgbClr val="000000"/>
                  </a:solidFill>
                </a:rPr>
                <a:t>E.N.F.A.P</a:t>
              </a:r>
              <a:r>
                <a:rPr lang="it-IT" sz="675" dirty="0">
                  <a:solidFill>
                    <a:srgbClr val="000000"/>
                  </a:solidFill>
                </a:rPr>
                <a:t>.</a:t>
              </a:r>
            </a:p>
            <a:p>
              <a:pPr algn="ctr"/>
              <a:r>
                <a:rPr lang="it-IT" sz="675" dirty="0">
                  <a:solidFill>
                    <a:srgbClr val="000000"/>
                  </a:solidFill>
                </a:rPr>
                <a:t>MARCHE</a:t>
              </a:r>
            </a:p>
          </p:txBody>
        </p:sp>
        <p:pic>
          <p:nvPicPr>
            <p:cNvPr id="233"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1485900" y="1143000"/>
              <a:ext cx="419100" cy="278892"/>
            </a:xfrm>
            <a:prstGeom prst="rect">
              <a:avLst/>
            </a:prstGeom>
            <a:solidFill>
              <a:schemeClr val="bg1"/>
            </a:solidFill>
            <a:ln>
              <a:solidFill>
                <a:schemeClr val="tx2"/>
              </a:solidFill>
            </a:ln>
          </p:spPr>
        </p:pic>
      </p:grpSp>
      <p:grpSp>
        <p:nvGrpSpPr>
          <p:cNvPr id="234" name="Group 33"/>
          <p:cNvGrpSpPr/>
          <p:nvPr/>
        </p:nvGrpSpPr>
        <p:grpSpPr>
          <a:xfrm>
            <a:off x="1293511" y="2156552"/>
            <a:ext cx="1080000" cy="1080000"/>
            <a:chOff x="-1828800" y="3048000"/>
            <a:chExt cx="1440000" cy="1440000"/>
          </a:xfrm>
        </p:grpSpPr>
        <p:sp>
          <p:nvSpPr>
            <p:cNvPr id="235" name="Ovale 24"/>
            <p:cNvSpPr/>
            <p:nvPr/>
          </p:nvSpPr>
          <p:spPr>
            <a:xfrm>
              <a:off x="-1828800" y="30480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Consorzio </a:t>
              </a:r>
            </a:p>
            <a:p>
              <a:pPr algn="ctr"/>
              <a:r>
                <a:rPr lang="it-IT" sz="675" dirty="0">
                  <a:solidFill>
                    <a:srgbClr val="000000"/>
                  </a:solidFill>
                </a:rPr>
                <a:t>FUTURO</a:t>
              </a:r>
            </a:p>
          </p:txBody>
        </p:sp>
        <p:pic>
          <p:nvPicPr>
            <p:cNvPr id="236"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1295400" y="3886200"/>
              <a:ext cx="419100" cy="278892"/>
            </a:xfrm>
            <a:prstGeom prst="rect">
              <a:avLst/>
            </a:prstGeom>
            <a:solidFill>
              <a:schemeClr val="bg1"/>
            </a:solidFill>
            <a:ln>
              <a:solidFill>
                <a:schemeClr val="tx2"/>
              </a:solidFill>
            </a:ln>
          </p:spPr>
        </p:pic>
      </p:grpSp>
      <p:grpSp>
        <p:nvGrpSpPr>
          <p:cNvPr id="237" name="Group 39"/>
          <p:cNvGrpSpPr/>
          <p:nvPr/>
        </p:nvGrpSpPr>
        <p:grpSpPr>
          <a:xfrm>
            <a:off x="2493661" y="2156552"/>
            <a:ext cx="1080000" cy="1080000"/>
            <a:chOff x="-3429000" y="4343400"/>
            <a:chExt cx="1440000" cy="1440000"/>
          </a:xfrm>
        </p:grpSpPr>
        <p:sp>
          <p:nvSpPr>
            <p:cNvPr id="238" name="Ovale 24"/>
            <p:cNvSpPr/>
            <p:nvPr/>
          </p:nvSpPr>
          <p:spPr>
            <a:xfrm>
              <a:off x="-3429000" y="43434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Reg. Umbria</a:t>
              </a:r>
            </a:p>
            <a:p>
              <a:pPr algn="ctr"/>
              <a:r>
                <a:rPr lang="it-IT" sz="675" dirty="0">
                  <a:solidFill>
                    <a:srgbClr val="000000"/>
                  </a:solidFill>
                </a:rPr>
                <a:t>Servizio  Politiche Attive   Lavoro</a:t>
              </a:r>
            </a:p>
          </p:txBody>
        </p:sp>
        <p:pic>
          <p:nvPicPr>
            <p:cNvPr id="239"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2895600" y="5257800"/>
              <a:ext cx="419100" cy="278892"/>
            </a:xfrm>
            <a:prstGeom prst="rect">
              <a:avLst/>
            </a:prstGeom>
            <a:solidFill>
              <a:schemeClr val="bg1"/>
            </a:solidFill>
            <a:ln>
              <a:solidFill>
                <a:schemeClr val="tx2"/>
              </a:solidFill>
            </a:ln>
          </p:spPr>
        </p:pic>
      </p:grpSp>
      <p:grpSp>
        <p:nvGrpSpPr>
          <p:cNvPr id="240" name="Group 42"/>
          <p:cNvGrpSpPr/>
          <p:nvPr/>
        </p:nvGrpSpPr>
        <p:grpSpPr>
          <a:xfrm>
            <a:off x="1293511" y="984977"/>
            <a:ext cx="1080000" cy="1080000"/>
            <a:chOff x="-2133600" y="4724400"/>
            <a:chExt cx="1440000" cy="1440000"/>
          </a:xfrm>
        </p:grpSpPr>
        <p:sp>
          <p:nvSpPr>
            <p:cNvPr id="241" name="Ovale 24"/>
            <p:cNvSpPr/>
            <p:nvPr/>
          </p:nvSpPr>
          <p:spPr>
            <a:xfrm>
              <a:off x="-2133600" y="47244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Reg. </a:t>
              </a:r>
              <a:r>
                <a:rPr lang="it-IT" sz="675" b="1" dirty="0">
                  <a:solidFill>
                    <a:srgbClr val="000000"/>
                  </a:solidFill>
                </a:rPr>
                <a:t>Marche  </a:t>
              </a:r>
            </a:p>
            <a:p>
              <a:pPr algn="ctr"/>
              <a:r>
                <a:rPr lang="it-IT" sz="675" dirty="0" err="1">
                  <a:solidFill>
                    <a:srgbClr val="000000"/>
                  </a:solidFill>
                </a:rPr>
                <a:t>Serv</a:t>
              </a:r>
              <a:r>
                <a:rPr lang="it-IT" sz="675" dirty="0">
                  <a:solidFill>
                    <a:srgbClr val="000000"/>
                  </a:solidFill>
                </a:rPr>
                <a:t>. </a:t>
              </a:r>
              <a:r>
                <a:rPr lang="it-IT" sz="675" dirty="0" err="1">
                  <a:solidFill>
                    <a:srgbClr val="000000"/>
                  </a:solidFill>
                </a:rPr>
                <a:t>Istruz</a:t>
              </a:r>
              <a:r>
                <a:rPr lang="it-IT" sz="675" dirty="0">
                  <a:solidFill>
                    <a:srgbClr val="000000"/>
                  </a:solidFill>
                </a:rPr>
                <a:t>. Form. Lavoro </a:t>
              </a:r>
            </a:p>
          </p:txBody>
        </p:sp>
        <p:pic>
          <p:nvPicPr>
            <p:cNvPr id="242"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1638300" y="5638800"/>
              <a:ext cx="419100" cy="278892"/>
            </a:xfrm>
            <a:prstGeom prst="rect">
              <a:avLst/>
            </a:prstGeom>
            <a:solidFill>
              <a:schemeClr val="bg1"/>
            </a:solidFill>
            <a:ln>
              <a:solidFill>
                <a:schemeClr val="tx2"/>
              </a:solidFill>
            </a:ln>
          </p:spPr>
        </p:pic>
      </p:grpSp>
      <p:grpSp>
        <p:nvGrpSpPr>
          <p:cNvPr id="243" name="Group 45"/>
          <p:cNvGrpSpPr/>
          <p:nvPr/>
        </p:nvGrpSpPr>
        <p:grpSpPr>
          <a:xfrm>
            <a:off x="3693811" y="984977"/>
            <a:ext cx="1080000" cy="1080000"/>
            <a:chOff x="-3429000" y="5418000"/>
            <a:chExt cx="1440000" cy="1440000"/>
          </a:xfrm>
        </p:grpSpPr>
        <p:sp>
          <p:nvSpPr>
            <p:cNvPr id="244" name="Ovale 24"/>
            <p:cNvSpPr/>
            <p:nvPr/>
          </p:nvSpPr>
          <p:spPr>
            <a:xfrm>
              <a:off x="-3429000" y="5418000"/>
              <a:ext cx="1440000" cy="144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Uff. scolastico</a:t>
              </a:r>
            </a:p>
            <a:p>
              <a:pPr algn="ctr"/>
              <a:r>
                <a:rPr lang="it-IT" sz="675" dirty="0">
                  <a:solidFill>
                    <a:srgbClr val="000000"/>
                  </a:solidFill>
                </a:rPr>
                <a:t>regionale FVG</a:t>
              </a:r>
            </a:p>
            <a:p>
              <a:pPr algn="ctr"/>
              <a:endParaRPr lang="it-IT" sz="675" dirty="0">
                <a:solidFill>
                  <a:srgbClr val="000000"/>
                </a:solidFill>
              </a:endParaRPr>
            </a:p>
          </p:txBody>
        </p:sp>
        <p:pic>
          <p:nvPicPr>
            <p:cNvPr id="245"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2933700" y="6248400"/>
              <a:ext cx="419100" cy="278892"/>
            </a:xfrm>
            <a:prstGeom prst="rect">
              <a:avLst/>
            </a:prstGeom>
            <a:solidFill>
              <a:schemeClr val="bg1"/>
            </a:solidFill>
            <a:ln>
              <a:solidFill>
                <a:schemeClr val="tx2"/>
              </a:solidFill>
            </a:ln>
          </p:spPr>
        </p:pic>
      </p:grpSp>
      <p:grpSp>
        <p:nvGrpSpPr>
          <p:cNvPr id="246" name="Group 51"/>
          <p:cNvGrpSpPr/>
          <p:nvPr/>
        </p:nvGrpSpPr>
        <p:grpSpPr>
          <a:xfrm>
            <a:off x="4893961" y="984977"/>
            <a:ext cx="1080000" cy="1080000"/>
            <a:chOff x="4114800" y="228600"/>
            <a:chExt cx="1440000" cy="1440000"/>
          </a:xfrm>
          <a:solidFill>
            <a:srgbClr val="FFFF00"/>
          </a:solidFill>
        </p:grpSpPr>
        <p:sp>
          <p:nvSpPr>
            <p:cNvPr id="247" name="Ovale 24"/>
            <p:cNvSpPr/>
            <p:nvPr/>
          </p:nvSpPr>
          <p:spPr>
            <a:xfrm>
              <a:off x="4114800" y="228600"/>
              <a:ext cx="1440000" cy="14400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it-IT" sz="675" dirty="0">
                  <a:solidFill>
                    <a:srgbClr val="000000"/>
                  </a:solidFill>
                </a:rPr>
                <a:t>ENAIP FVG</a:t>
              </a:r>
            </a:p>
            <a:p>
              <a:pPr algn="ctr"/>
              <a:r>
                <a:rPr lang="it-IT" sz="675" dirty="0" err="1">
                  <a:solidFill>
                    <a:srgbClr val="000000"/>
                  </a:solidFill>
                </a:rPr>
                <a:t>coordinator</a:t>
              </a:r>
              <a:endParaRPr lang="it-IT" sz="675" dirty="0">
                <a:solidFill>
                  <a:srgbClr val="000000"/>
                </a:solidFill>
              </a:endParaRPr>
            </a:p>
          </p:txBody>
        </p:sp>
        <p:pic>
          <p:nvPicPr>
            <p:cNvPr id="248" name="Picture 6" descr="http://t0.gstatic.com/images?q=tbn:ANd9GcRf7hTkZrhjjBBo6Ed3PXSP8-349vrqKtYKBZvta-_XwwAQKoPvtQ"/>
            <p:cNvPicPr>
              <a:picLocks noChangeAspect="1" noChangeArrowheads="1"/>
            </p:cNvPicPr>
            <p:nvPr/>
          </p:nvPicPr>
          <p:blipFill>
            <a:blip r:embed="rId7" cstate="print"/>
            <a:srcRect/>
            <a:stretch>
              <a:fillRect/>
            </a:stretch>
          </p:blipFill>
          <p:spPr bwMode="auto">
            <a:xfrm>
              <a:off x="4648200" y="1143000"/>
              <a:ext cx="419100" cy="278892"/>
            </a:xfrm>
            <a:prstGeom prst="rect">
              <a:avLst/>
            </a:prstGeom>
            <a:grpFill/>
            <a:ln>
              <a:solidFill>
                <a:schemeClr val="tx2"/>
              </a:solidFill>
            </a:ln>
          </p:spPr>
        </p:pic>
      </p:grpSp>
    </p:spTree>
    <p:extLst>
      <p:ext uri="{BB962C8B-B14F-4D97-AF65-F5344CB8AC3E}">
        <p14:creationId xmlns="" xmlns:p14="http://schemas.microsoft.com/office/powerpoint/2010/main" val="138670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2743" y="1550546"/>
            <a:ext cx="9041257" cy="338554"/>
          </a:xfrm>
          <a:prstGeom prst="rect">
            <a:avLst/>
          </a:prstGeom>
        </p:spPr>
        <p:txBody>
          <a:bodyPr wrap="square">
            <a:spAutoFit/>
          </a:bodyPr>
          <a:lstStyle/>
          <a:p>
            <a:pPr eaLnBrk="0" hangingPunct="0">
              <a:buFont typeface="Wingdings" pitchFamily="2" charset="2"/>
              <a:buChar char="Ø"/>
            </a:pPr>
            <a:endParaRPr lang="it-IT" sz="1600" dirty="0">
              <a:solidFill>
                <a:prstClr val="black"/>
              </a:solidFill>
              <a:latin typeface="Arial" pitchFamily="34" charset="0"/>
            </a:endParaRPr>
          </a:p>
        </p:txBody>
      </p:sp>
      <p:sp>
        <p:nvSpPr>
          <p:cNvPr id="128" name="Segnaposto contenuto 7"/>
          <p:cNvSpPr txBox="1">
            <a:spLocks/>
          </p:cNvSpPr>
          <p:nvPr/>
        </p:nvSpPr>
        <p:spPr bwMode="auto">
          <a:xfrm>
            <a:off x="357633" y="771026"/>
            <a:ext cx="8443664" cy="295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600" b="1" dirty="0" smtClean="0">
                <a:solidFill>
                  <a:srgbClr val="000000"/>
                </a:solidFill>
                <a:ea typeface="ヒラギノ角ゴ ProN W3" pitchFamily="-107" charset="-128"/>
                <a:sym typeface="Gill Sans" pitchFamily="-107" charset="0"/>
              </a:rPr>
              <a:t>Durata del progetto 24 mesi:  da Ottobre 2013 a Settembre 2015</a:t>
            </a:r>
          </a:p>
          <a:p>
            <a:endParaRPr lang="it-IT" dirty="0"/>
          </a:p>
        </p:txBody>
      </p:sp>
      <p:pic>
        <p:nvPicPr>
          <p:cNvPr id="129" name="Picture 15" descr="SCHEMA SEMPLICE-1.jpg"/>
          <p:cNvPicPr>
            <a:picLocks noChangeAspect="1"/>
          </p:cNvPicPr>
          <p:nvPr/>
        </p:nvPicPr>
        <p:blipFill>
          <a:blip r:embed="rId4" cstate="print"/>
          <a:stretch>
            <a:fillRect/>
          </a:stretch>
        </p:blipFill>
        <p:spPr>
          <a:xfrm>
            <a:off x="1723992" y="1066800"/>
            <a:ext cx="5710947" cy="1863471"/>
          </a:xfrm>
          <a:prstGeom prst="rect">
            <a:avLst/>
          </a:prstGeom>
        </p:spPr>
      </p:pic>
      <p:sp>
        <p:nvSpPr>
          <p:cNvPr id="4" name="Rettangolo 3"/>
          <p:cNvSpPr/>
          <p:nvPr/>
        </p:nvSpPr>
        <p:spPr>
          <a:xfrm>
            <a:off x="199993" y="2930271"/>
            <a:ext cx="8758947" cy="1477328"/>
          </a:xfrm>
          <a:prstGeom prst="rect">
            <a:avLst/>
          </a:prstGeom>
        </p:spPr>
        <p:txBody>
          <a:bodyPr wrap="square">
            <a:spAutoFit/>
          </a:bodyPr>
          <a:lstStyle/>
          <a:p>
            <a:r>
              <a:rPr lang="it-IT" sz="1200" b="1" dirty="0">
                <a:latin typeface="+mn-lt"/>
              </a:rPr>
              <a:t>4 Fasi</a:t>
            </a:r>
          </a:p>
          <a:p>
            <a:endParaRPr lang="it-IT" sz="1200" dirty="0">
              <a:solidFill>
                <a:schemeClr val="tx2">
                  <a:lumMod val="60000"/>
                  <a:lumOff val="40000"/>
                </a:schemeClr>
              </a:solidFill>
              <a:effectLst>
                <a:outerShdw blurRad="38100" dist="38100" dir="2700000" algn="tl">
                  <a:srgbClr val="000000">
                    <a:alpha val="43137"/>
                  </a:srgbClr>
                </a:outerShdw>
              </a:effectLst>
              <a:latin typeface="+mn-lt"/>
            </a:endParaRPr>
          </a:p>
          <a:p>
            <a:r>
              <a:rPr lang="it-IT" sz="1200" b="1" dirty="0">
                <a:latin typeface="+mn-lt"/>
              </a:rPr>
              <a:t>wp1 - Gestione e </a:t>
            </a:r>
            <a:r>
              <a:rPr lang="it-IT" sz="1200" b="1" dirty="0" smtClean="0">
                <a:latin typeface="+mn-lt"/>
              </a:rPr>
              <a:t>valutazione</a:t>
            </a:r>
            <a:endParaRPr lang="it-IT" sz="1200" i="1" dirty="0" smtClean="0">
              <a:solidFill>
                <a:schemeClr val="tx2">
                  <a:lumMod val="60000"/>
                  <a:lumOff val="40000"/>
                </a:schemeClr>
              </a:solidFill>
              <a:effectLst>
                <a:outerShdw blurRad="38100" dist="38100" dir="2700000" algn="tl">
                  <a:srgbClr val="000000">
                    <a:alpha val="43137"/>
                  </a:srgbClr>
                </a:outerShdw>
              </a:effectLst>
              <a:latin typeface="+mn-lt"/>
            </a:endParaRPr>
          </a:p>
          <a:p>
            <a:endParaRPr lang="it-IT" sz="600" b="1" dirty="0">
              <a:latin typeface="+mn-lt"/>
            </a:endParaRPr>
          </a:p>
          <a:p>
            <a:r>
              <a:rPr lang="it-IT" sz="1200" b="1" dirty="0">
                <a:latin typeface="+mn-lt"/>
              </a:rPr>
              <a:t>wp2 - Analisi, adattamento  e implementazione del modello Go&amp;Learn</a:t>
            </a:r>
            <a:endParaRPr lang="it-IT" sz="1200" b="1" i="1" dirty="0">
              <a:latin typeface="+mn-lt"/>
            </a:endParaRPr>
          </a:p>
          <a:p>
            <a:endParaRPr lang="it-IT" sz="600" b="1" dirty="0">
              <a:latin typeface="+mn-lt"/>
            </a:endParaRPr>
          </a:p>
          <a:p>
            <a:r>
              <a:rPr lang="it-IT" sz="1200" b="1" dirty="0">
                <a:latin typeface="+mn-lt"/>
              </a:rPr>
              <a:t>wp3  - Validazione del modello</a:t>
            </a:r>
            <a:r>
              <a:rPr lang="it-IT" sz="1200" dirty="0">
                <a:ln w="0"/>
                <a:effectLst>
                  <a:outerShdw blurRad="38100" dist="19050" dir="2700000" algn="tl" rotWithShape="0">
                    <a:schemeClr val="dk1">
                      <a:alpha val="40000"/>
                    </a:schemeClr>
                  </a:outerShdw>
                </a:effectLst>
                <a:latin typeface="+mn-lt"/>
              </a:rPr>
              <a:t>/ Messa a punto del catalogo regionale e sua sperimentazione (Dicembre 2014 – Aprile 2015)</a:t>
            </a:r>
            <a:endParaRPr lang="it-IT" sz="1200" i="1" dirty="0">
              <a:ln w="0"/>
              <a:effectLst>
                <a:outerShdw blurRad="38100" dist="19050" dir="2700000" algn="tl" rotWithShape="0">
                  <a:schemeClr val="dk1">
                    <a:alpha val="40000"/>
                  </a:schemeClr>
                </a:outerShdw>
              </a:effectLst>
              <a:latin typeface="+mn-lt"/>
            </a:endParaRPr>
          </a:p>
          <a:p>
            <a:endParaRPr lang="it-IT" sz="600" b="1" dirty="0">
              <a:latin typeface="+mn-lt"/>
            </a:endParaRPr>
          </a:p>
          <a:p>
            <a:r>
              <a:rPr lang="it-IT" sz="1200" b="1" dirty="0">
                <a:latin typeface="+mn-lt"/>
              </a:rPr>
              <a:t>wp4 - Valorizzazione e disseminazione</a:t>
            </a:r>
            <a:endParaRPr lang="it-IT" sz="1200" b="1" i="1" dirty="0">
              <a:latin typeface="+mn-lt"/>
            </a:endParaRPr>
          </a:p>
        </p:txBody>
      </p:sp>
    </p:spTree>
    <p:extLst>
      <p:ext uri="{BB962C8B-B14F-4D97-AF65-F5344CB8AC3E}">
        <p14:creationId xmlns="" xmlns:p14="http://schemas.microsoft.com/office/powerpoint/2010/main" val="193857406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107</TotalTime>
  <Words>1390</Words>
  <Application>Microsoft Office PowerPoint</Application>
  <PresentationFormat>Presentazione su schermo (16:9)</PresentationFormat>
  <Paragraphs>232</Paragraphs>
  <Slides>15</Slides>
  <Notes>6</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Default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Promovideo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Promovideo Promovideo</dc:creator>
  <cp:lastModifiedBy>Xp Professional Sp2b Italiano</cp:lastModifiedBy>
  <cp:revision>20</cp:revision>
  <dcterms:created xsi:type="dcterms:W3CDTF">2014-12-15T15:11:28Z</dcterms:created>
  <dcterms:modified xsi:type="dcterms:W3CDTF">2015-02-27T10:48:30Z</dcterms:modified>
</cp:coreProperties>
</file>