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88" r:id="rId4"/>
    <p:sldId id="283" r:id="rId5"/>
    <p:sldId id="269" r:id="rId6"/>
    <p:sldId id="285" r:id="rId7"/>
    <p:sldId id="286" r:id="rId8"/>
    <p:sldId id="287" r:id="rId9"/>
    <p:sldId id="284" r:id="rId10"/>
    <p:sldId id="280" r:id="rId11"/>
    <p:sldId id="290" r:id="rId12"/>
    <p:sldId id="291" r:id="rId13"/>
    <p:sldId id="289" r:id="rId14"/>
    <p:sldId id="279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A43A8-9ED3-4058-8061-29422C291485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FC9CF-D0FB-49B1-BDBE-92653A5114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777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FC9CF-D0FB-49B1-BDBE-92653A51148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54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522A367-9969-4712-A032-93D226224DF8}" type="datetimeFigureOut">
              <a:rPr lang="it-IT" smtClean="0"/>
              <a:t>25/09/2019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Documento_di_Microsoft_Word1.doc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Documento_di_Microsoft_Word2.docx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4879" y="2204864"/>
            <a:ext cx="8684656" cy="216024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Avvio </a:t>
            </a:r>
            <a:br>
              <a:rPr lang="it-IT" dirty="0" smtClean="0"/>
            </a:br>
            <a:r>
              <a:rPr lang="it-IT" dirty="0" smtClean="0"/>
              <a:t>programmazione europea  </a:t>
            </a:r>
            <a:br>
              <a:rPr lang="it-IT" dirty="0" smtClean="0"/>
            </a:br>
            <a:r>
              <a:rPr lang="it-IT" dirty="0" smtClean="0"/>
              <a:t>2021-2027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79029" y="4581128"/>
            <a:ext cx="5472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Incontro partenariale </a:t>
            </a:r>
          </a:p>
          <a:p>
            <a:pPr algn="ctr"/>
            <a:r>
              <a:rPr lang="it-IT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4 ottobre 2019</a:t>
            </a:r>
            <a:endParaRPr lang="it-IT" sz="3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4" y="261051"/>
            <a:ext cx="8684657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28" y="116632"/>
            <a:ext cx="8684657" cy="2384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26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123728" y="268843"/>
            <a:ext cx="482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Posizionamento dell’Umbria rispetto agli OSS</a:t>
            </a:r>
            <a:endParaRPr lang="it-IT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9548"/>
            <a:ext cx="9036496" cy="3434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72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CORRELAZIONE Obiettivi tematici POR FESR 2014-2020 e Obiettivi strategici 2021-2027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569261"/>
              </p:ext>
            </p:extLst>
          </p:nvPr>
        </p:nvGraphicFramePr>
        <p:xfrm>
          <a:off x="246063" y="2208213"/>
          <a:ext cx="8548687" cy="558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o" r:id="rId4" imgW="9230338" imgH="6021019" progId="Word.Document.12">
                  <p:embed/>
                </p:oleObj>
              </mc:Choice>
              <mc:Fallback>
                <p:oleObj name="Documento" r:id="rId4" imgW="9230338" imgH="602101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46063" y="2208213"/>
                        <a:ext cx="8548687" cy="5589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9525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CORRELAZIONE Obiettivi tematici POR FESR 2014-2020 e Obiettivi strategici 2021-2027</a:t>
            </a: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974248"/>
              </p:ext>
            </p:extLst>
          </p:nvPr>
        </p:nvGraphicFramePr>
        <p:xfrm>
          <a:off x="251520" y="2708920"/>
          <a:ext cx="8712968" cy="3064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o" r:id="rId4" imgW="9230338" imgH="3606291" progId="Word.Document.12">
                  <p:embed/>
                </p:oleObj>
              </mc:Choice>
              <mc:Fallback>
                <p:oleObj name="Documento" r:id="rId4" imgW="9230338" imgH="360629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1520" y="2708920"/>
                        <a:ext cx="8712968" cy="3064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5877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b="1" dirty="0"/>
              <a:t>Scheda per la raccolta dei contributi</a:t>
            </a:r>
            <a:br>
              <a:rPr lang="it-IT" sz="2400" b="1" dirty="0"/>
            </a:br>
            <a:r>
              <a:rPr lang="it-IT" sz="2400" b="1" dirty="0"/>
              <a:t>dei Partecipanti ai Tavoli di confronto </a:t>
            </a:r>
            <a:r>
              <a:rPr lang="it-IT" sz="2400" b="1" dirty="0" smtClean="0"/>
              <a:t>partenariale</a:t>
            </a:r>
            <a:br>
              <a:rPr lang="it-IT" sz="2400" b="1" dirty="0" smtClean="0"/>
            </a:br>
            <a:r>
              <a:rPr lang="it-IT" sz="2400" b="1" dirty="0" smtClean="0"/>
              <a:t>(raccolta entro l’11 ottobre p.v.)</a:t>
            </a:r>
            <a:endParaRPr lang="it-IT" sz="24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it-IT" b="1" dirty="0"/>
              <a:t>E</a:t>
            </a:r>
            <a:r>
              <a:rPr lang="it-IT" b="1" dirty="0" smtClean="0"/>
              <a:t>sperienze </a:t>
            </a:r>
            <a:r>
              <a:rPr lang="it-IT" b="1" dirty="0"/>
              <a:t>e proposte coerenti per l’impostazione della politica di coesione </a:t>
            </a:r>
            <a:r>
              <a:rPr lang="it-IT" b="1" dirty="0" smtClean="0"/>
              <a:t>2021-2027, inserendo le motivazioni e i risultati attesi (inclusi progetti di tipo territoriale)</a:t>
            </a:r>
          </a:p>
          <a:p>
            <a:pPr>
              <a:buFontTx/>
              <a:buChar char="-"/>
            </a:pPr>
            <a:r>
              <a:rPr lang="it-IT" b="1" dirty="0" smtClean="0"/>
              <a:t>Tipologie di intervento attuate ma non ritenute efficaci</a:t>
            </a:r>
          </a:p>
          <a:p>
            <a:pPr>
              <a:buFontTx/>
              <a:buChar char="-"/>
            </a:pPr>
            <a:r>
              <a:rPr lang="it-IT" b="1" dirty="0" smtClean="0"/>
              <a:t>Coinvolgimento del partenariato in fase di programmazione e attuazione</a:t>
            </a:r>
          </a:p>
          <a:p>
            <a:pPr>
              <a:buFontTx/>
              <a:buChar char="-"/>
            </a:pPr>
            <a:r>
              <a:rPr lang="it-IT" b="1" dirty="0" smtClean="0"/>
              <a:t>Analisi, studi e ricerche utili per l’impostazione della programmazione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78305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77246" y="2492896"/>
            <a:ext cx="7408333" cy="3450696"/>
          </a:xfrm>
        </p:spPr>
        <p:txBody>
          <a:bodyPr/>
          <a:lstStyle/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www.regione.umbria.it</a:t>
            </a:r>
          </a:p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http://www.fesr.regione.umbria.it </a:t>
            </a:r>
          </a:p>
          <a:p>
            <a:pPr marL="0" indent="0" algn="ctr">
              <a:buNone/>
            </a:pP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826" y="4077072"/>
            <a:ext cx="33051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36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5" y="2204864"/>
            <a:ext cx="7812856" cy="3921299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ci organizziamo: Metodo</a:t>
            </a:r>
            <a:endParaRPr lang="it-IT" dirty="0"/>
          </a:p>
        </p:txBody>
      </p:sp>
      <p:sp>
        <p:nvSpPr>
          <p:cNvPr id="4" name="Segnaposto contenuto 3"/>
          <p:cNvSpPr txBox="1">
            <a:spLocks/>
          </p:cNvSpPr>
          <p:nvPr/>
        </p:nvSpPr>
        <p:spPr>
          <a:xfrm>
            <a:off x="539552" y="2447957"/>
            <a:ext cx="8280920" cy="34506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it-IT" b="1" dirty="0" smtClean="0"/>
              <a:t>Resoconto dei Tavoli di partenariato a livello nazionale</a:t>
            </a:r>
          </a:p>
          <a:p>
            <a:pPr>
              <a:buFontTx/>
              <a:buChar char="-"/>
            </a:pPr>
            <a:r>
              <a:rPr lang="it-IT" b="1" dirty="0" smtClean="0"/>
              <a:t>Analisi degli obiettivi specifici e delle indicazione dell’Allegato D del Country Report della CE</a:t>
            </a:r>
          </a:p>
          <a:p>
            <a:pPr>
              <a:buFontTx/>
              <a:buChar char="-"/>
            </a:pPr>
            <a:r>
              <a:rPr lang="it-IT" b="1" dirty="0" smtClean="0"/>
              <a:t>Correlazione tra attuale programmazione e i nuovi obiettivi specifici</a:t>
            </a:r>
          </a:p>
          <a:p>
            <a:pPr>
              <a:buFontTx/>
              <a:buChar char="-"/>
            </a:pPr>
            <a:r>
              <a:rPr lang="it-IT" b="1" dirty="0" smtClean="0"/>
              <a:t>Suggerimenti per la compilazione delle schede per il contributo da parte del partenariato</a:t>
            </a:r>
          </a:p>
          <a:p>
            <a:pPr>
              <a:buFontTx/>
              <a:buChar char="-"/>
            </a:pPr>
            <a:r>
              <a:rPr lang="it-IT" b="1" dirty="0" smtClean="0"/>
              <a:t>Conclusioni e indicazione degli obiettivi specifici prioritari per la Regione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Font typeface="Symbol" pitchFamily="18" charset="2"/>
              <a:buNone/>
            </a:pPr>
            <a:endParaRPr lang="it-IT" b="1" dirty="0" smtClean="0"/>
          </a:p>
          <a:p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571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37580" y="1840786"/>
            <a:ext cx="7812856" cy="3633267"/>
          </a:xfrm>
        </p:spPr>
        <p:txBody>
          <a:bodyPr/>
          <a:lstStyle/>
          <a:p>
            <a:pPr marL="0" lvl="0" indent="0" algn="ctr">
              <a:buNone/>
            </a:pPr>
            <a:r>
              <a:rPr lang="it-IT" b="1" dirty="0"/>
              <a:t>Gli Obiettivi strategici della Politica di coesione sono </a:t>
            </a:r>
            <a:r>
              <a:rPr lang="it-IT" b="1" dirty="0" smtClean="0"/>
              <a:t>5</a:t>
            </a:r>
          </a:p>
          <a:p>
            <a:pPr lvl="0"/>
            <a:endParaRPr lang="it-IT" dirty="0"/>
          </a:p>
          <a:p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3635896" y="2492896"/>
            <a:ext cx="129614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403140" y="4334104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11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088454" y="4302511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21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69029" y="3529574"/>
            <a:ext cx="28083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4, 1, 2, programma salute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572000" y="3529573"/>
            <a:ext cx="32403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1, 2, 3, 4, 5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2499506" y="50131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6271955" y="500514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2519264" y="5445224"/>
            <a:ext cx="3791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1606453" y="5805264"/>
            <a:ext cx="561662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prstClr val="black"/>
                </a:solidFill>
              </a:rPr>
              <a:t>Orientamenti per la politica di coesione 2021-2027 ITALIA – Allegato D della Relazione Paese 2019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4283968" y="5445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12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Bozza regolamento generale programmazione europea 2021-2027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dirty="0" smtClean="0"/>
              <a:t>Obiettivo strategico 1</a:t>
            </a:r>
            <a:r>
              <a:rPr lang="it-IT" dirty="0" smtClean="0"/>
              <a:t> </a:t>
            </a:r>
            <a:r>
              <a:rPr lang="it-IT" dirty="0"/>
              <a:t>«Un'Europa più intelligente attraverso la promozione di una trasformazione economica intelligente e innovativa</a:t>
            </a:r>
            <a:r>
              <a:rPr lang="it-IT" dirty="0" smtClean="0"/>
              <a:t>» si suddivide in </a:t>
            </a:r>
            <a:endParaRPr lang="it-IT" dirty="0"/>
          </a:p>
          <a:p>
            <a:pPr marL="0" indent="0">
              <a:buNone/>
            </a:pPr>
            <a:r>
              <a:rPr lang="it-IT" b="1" dirty="0" smtClean="0"/>
              <a:t>4 Obiettivi specifici:</a:t>
            </a:r>
          </a:p>
          <a:p>
            <a:r>
              <a:rPr lang="it-IT" dirty="0" smtClean="0"/>
              <a:t>rafforzare </a:t>
            </a:r>
            <a:r>
              <a:rPr lang="it-IT" dirty="0"/>
              <a:t>le capacità di ricerca e di </a:t>
            </a:r>
            <a:r>
              <a:rPr lang="it-IT" dirty="0" smtClean="0"/>
              <a:t>innovazione</a:t>
            </a:r>
          </a:p>
          <a:p>
            <a:r>
              <a:rPr lang="it-IT" dirty="0">
                <a:latin typeface="Calibri"/>
                <a:ea typeface="Calibri"/>
                <a:cs typeface="Times New Roman"/>
              </a:rPr>
              <a:t>cogliere i vantaggi della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digitalizzazione per cittadini</a:t>
            </a:r>
            <a:r>
              <a:rPr lang="it-IT" dirty="0">
                <a:latin typeface="Calibri"/>
                <a:ea typeface="Calibri"/>
                <a:cs typeface="Times New Roman"/>
              </a:rPr>
              <a:t>,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imprese </a:t>
            </a:r>
            <a:r>
              <a:rPr lang="it-IT" dirty="0">
                <a:latin typeface="Calibri"/>
                <a:ea typeface="Calibri"/>
                <a:cs typeface="Times New Roman"/>
              </a:rPr>
              <a:t>e </a:t>
            </a:r>
            <a:r>
              <a:rPr lang="it-IT" dirty="0" smtClean="0">
                <a:latin typeface="Calibri"/>
                <a:ea typeface="Calibri"/>
                <a:cs typeface="Times New Roman"/>
              </a:rPr>
              <a:t>amministrazioni</a:t>
            </a:r>
          </a:p>
          <a:p>
            <a:r>
              <a:rPr lang="it-IT" dirty="0"/>
              <a:t>rafforzare la crescita e la competitività delle </a:t>
            </a:r>
            <a:r>
              <a:rPr lang="it-IT" dirty="0" smtClean="0"/>
              <a:t>PMI</a:t>
            </a:r>
          </a:p>
          <a:p>
            <a:r>
              <a:rPr lang="it-IT" dirty="0"/>
              <a:t>sviluppare le competenze per la specializzazione </a:t>
            </a:r>
            <a:r>
              <a:rPr lang="it-IT" dirty="0" smtClean="0"/>
              <a:t>intelligente</a:t>
            </a:r>
            <a:endParaRPr lang="it-IT" dirty="0"/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0854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Obiettivo </a:t>
            </a:r>
            <a:r>
              <a:rPr lang="it-IT" sz="2400" dirty="0"/>
              <a:t>strategico 1:  «Un'Europa più intelligente attraverso la promozione di una trasformazione economica intelligente e innovativa»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880047"/>
              </p:ext>
            </p:extLst>
          </p:nvPr>
        </p:nvGraphicFramePr>
        <p:xfrm>
          <a:off x="251520" y="2492896"/>
          <a:ext cx="8640960" cy="3430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 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i) rafforzare le capacità di ricerca e di innovazione e l'introduzione di tecnologie avanzate;</a:t>
                      </a:r>
                    </a:p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●accrescere il numero e le dimensioni delle imprese innovative nei settori ad alta intensità di conoscenza con il maggiore potenziale di crescita;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>
                          <a:effectLst/>
                        </a:rPr>
                        <a:t>●promuovere gli scambi di conoscenze tra gli organismi di ricerca e le imprese, specialmente le piccole e medie imprese innovative, in particolare attraverso partenariati collaborativi e formazioni;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●sostenere servizi innovativi per gli organismi di ricerca e le imprese che cooperano al fine di trasformare nuove idee in imprese innovative sostenibili dal punto di vista commerciale.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841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Obiettivo </a:t>
            </a:r>
            <a:r>
              <a:rPr lang="it-IT" sz="2400" dirty="0"/>
              <a:t>strategico 1:  «Un'Europa più intelligente attraverso la promozione di una trasformazione economica intelligente e innovativa»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243558"/>
              </p:ext>
            </p:extLst>
          </p:nvPr>
        </p:nvGraphicFramePr>
        <p:xfrm>
          <a:off x="251520" y="2780928"/>
          <a:ext cx="8640960" cy="34303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ii) permettere ai cittadini, alle imprese e alle amministrazioni pubbliche di cogliere i vantaggi della digitalizzazione</a:t>
                      </a:r>
                      <a:r>
                        <a:rPr lang="it-IT" sz="1100" dirty="0" smtClean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●aumentare le competenze digitali nelle piccole e medie imprese e l'adozione nelle stesse di soluzioni tecnologiche digitali, compresi il commercio elettronico, i pagamenti elettronici, i servizi di </a:t>
                      </a:r>
                      <a:r>
                        <a:rPr lang="it-IT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cloud</a:t>
                      </a: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computing</a:t>
                      </a: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e anche l'Internet delle cose, la </a:t>
                      </a:r>
                      <a:r>
                        <a:rPr lang="it-IT" sz="14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cibersicurezza</a:t>
                      </a: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e l'intelligenza 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artificiale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 migliorare la diffusione dei servizi pubblici digitali sia per i cittadini che per le imprese, così come gli appalti elettronici, al fine di sostenere l’efficienza e la trasparenza delle </a:t>
                      </a:r>
                      <a:r>
                        <a:rPr lang="it-IT" sz="14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pubbliche amministrazioni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922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Obiettivo </a:t>
            </a:r>
            <a:r>
              <a:rPr lang="it-IT" sz="2400" dirty="0"/>
              <a:t>strategico 1:  «Un'Europa più intelligente attraverso la promozione di una trasformazione economica intelligente e innovativa»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352741"/>
              </p:ext>
            </p:extLst>
          </p:nvPr>
        </p:nvGraphicFramePr>
        <p:xfrm>
          <a:off x="251520" y="2132856"/>
          <a:ext cx="8640960" cy="3946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/>
                <a:gridCol w="5616624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8921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iii) rafforzare la crescita e la competitività delle PMI</a:t>
                      </a:r>
                      <a:r>
                        <a:rPr lang="it-IT" sz="1100" dirty="0" smtClean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●incentivare strategie che consentano di aumentare la crescita e la produttività attraverso la promozione dell'imprenditorialità, delle competenze manageriali e finanziarie, delle competenze relative alla transizione industriale (ad esempio, efficienza energetica ed economia circolare) e l'integrazione delle catene del valore;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●sostenere l'internazionalizzazione delle piccole e medie imprese per posizionarsi nelle catene globali del valore, anche attraverso l'adesione a reti di cooperazione e cluster interregionali</a:t>
                      </a: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●facilitare l'accesso ai finanziamenti e appianare le disparità regionali mediante l'uso bilanciato di sovvenzioni e strumenti finanziari nelle regioni meno sviluppate e un più ampio ricorso agli strumenti finanziari nelle regioni più sviluppate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306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Obiettivo </a:t>
            </a:r>
            <a:r>
              <a:rPr lang="it-IT" sz="2400" dirty="0"/>
              <a:t>strategico 1:  «Un'Europa più intelligente attraverso la promozione di una trasformazione economica intelligente e innovativa»</a:t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89311"/>
              </p:ext>
            </p:extLst>
          </p:nvPr>
        </p:nvGraphicFramePr>
        <p:xfrm>
          <a:off x="251520" y="2780928"/>
          <a:ext cx="8640960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2196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iv) sviluppare le competenze per la specializzazione intelligente, la transizione industriale e l'imprenditorialità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L’allegato D non</a:t>
                      </a:r>
                      <a:r>
                        <a:rPr lang="it-IT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riporta orientamenti specifici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33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47442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TIPOLOGIE DI INTERVENTO: ALLEGATO I </a:t>
            </a:r>
            <a:br>
              <a:rPr lang="it-IT" sz="3200" dirty="0" smtClean="0"/>
            </a:br>
            <a:r>
              <a:rPr lang="it-IT" sz="3200" dirty="0" smtClean="0"/>
              <a:t>(Bozza Regolamento generale)</a:t>
            </a:r>
            <a:endParaRPr lang="it-IT" sz="32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51" y="2115945"/>
            <a:ext cx="9484495" cy="4723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30071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nde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nde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nd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535</TotalTime>
  <Words>663</Words>
  <Application>Microsoft Office PowerPoint</Application>
  <PresentationFormat>Presentazione su schermo (4:3)</PresentationFormat>
  <Paragraphs>81</Paragraphs>
  <Slides>14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6" baseType="lpstr">
      <vt:lpstr>Onde</vt:lpstr>
      <vt:lpstr>Documento</vt:lpstr>
      <vt:lpstr>   Avvio  programmazione europea   2021-2027</vt:lpstr>
      <vt:lpstr>Come ci organizziamo: Metodo</vt:lpstr>
      <vt:lpstr>Presentazione standard di PowerPoint</vt:lpstr>
      <vt:lpstr>Bozza regolamento generale programmazione europea 2021-2027</vt:lpstr>
      <vt:lpstr> Obiettivo strategico 1:  «Un'Europa più intelligente attraverso la promozione di una trasformazione economica intelligente e innovativa» </vt:lpstr>
      <vt:lpstr> Obiettivo strategico 1:  «Un'Europa più intelligente attraverso la promozione di una trasformazione economica intelligente e innovativa» </vt:lpstr>
      <vt:lpstr> Obiettivo strategico 1:  «Un'Europa più intelligente attraverso la promozione di una trasformazione economica intelligente e innovativa» </vt:lpstr>
      <vt:lpstr> Obiettivo strategico 1:  «Un'Europa più intelligente attraverso la promozione di una trasformazione economica intelligente e innovativa» </vt:lpstr>
      <vt:lpstr>TIPOLOGIE DI INTERVENTO: ALLEGATO I  (Bozza Regolamento generale)</vt:lpstr>
      <vt:lpstr>Presentazione standard di PowerPoint</vt:lpstr>
      <vt:lpstr>CORRELAZIONE Obiettivi tematici POR FESR 2014-2020 e Obiettivi strategici 2021-2027</vt:lpstr>
      <vt:lpstr>CORRELAZIONE Obiettivi tematici POR FESR 2014-2020 e Obiettivi strategici 2021-2027</vt:lpstr>
      <vt:lpstr>Scheda per la raccolta dei contributi dei Partecipanti ai Tavoli di confronto partenariale (raccolta entro l’11 ottobre p.v.)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Avvio programmazione  2021-2027</dc:title>
  <dc:creator>Alessandra Broccatelli</dc:creator>
  <cp:lastModifiedBy>Alessandra Broccatelli</cp:lastModifiedBy>
  <cp:revision>57</cp:revision>
  <dcterms:created xsi:type="dcterms:W3CDTF">2019-05-07T07:58:22Z</dcterms:created>
  <dcterms:modified xsi:type="dcterms:W3CDTF">2019-09-25T08:33:05Z</dcterms:modified>
</cp:coreProperties>
</file>