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57" r:id="rId3"/>
    <p:sldId id="288" r:id="rId4"/>
    <p:sldId id="283" r:id="rId5"/>
    <p:sldId id="269" r:id="rId6"/>
    <p:sldId id="285" r:id="rId7"/>
    <p:sldId id="286" r:id="rId8"/>
    <p:sldId id="287" r:id="rId9"/>
    <p:sldId id="292" r:id="rId10"/>
    <p:sldId id="293" r:id="rId11"/>
    <p:sldId id="284" r:id="rId12"/>
    <p:sldId id="280" r:id="rId13"/>
    <p:sldId id="290" r:id="rId14"/>
    <p:sldId id="289" r:id="rId15"/>
    <p:sldId id="279" r:id="rId16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90" y="-2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image" Target="../media/image6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1A43A8-9ED3-4058-8061-29422C291485}" type="datetimeFigureOut">
              <a:rPr lang="it-IT" smtClean="0"/>
              <a:t>01/10/2019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7FC9CF-D0FB-49B1-BDBE-92653A51148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607776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7FC9CF-D0FB-49B1-BDBE-92653A51148B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295412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2A367-9969-4712-A032-93D226224DF8}" type="datetimeFigureOut">
              <a:rPr lang="it-IT" smtClean="0"/>
              <a:t>01/10/2019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A972A-5AD3-42C3-950F-ED9539F2BFE1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2A367-9969-4712-A032-93D226224DF8}" type="datetimeFigureOut">
              <a:rPr lang="it-IT" smtClean="0"/>
              <a:t>01/10/2019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A972A-5AD3-42C3-950F-ED9539F2BFE1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2A367-9969-4712-A032-93D226224DF8}" type="datetimeFigureOut">
              <a:rPr lang="it-IT" smtClean="0"/>
              <a:t>01/10/2019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A972A-5AD3-42C3-950F-ED9539F2BFE1}" type="slidenum">
              <a:rPr lang="it-IT" smtClean="0"/>
              <a:t>‹N›</a:t>
            </a:fld>
            <a:endParaRPr lang="it-IT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2A367-9969-4712-A032-93D226224DF8}" type="datetimeFigureOut">
              <a:rPr lang="it-IT" smtClean="0"/>
              <a:t>01/10/2019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A972A-5AD3-42C3-950F-ED9539F2BFE1}" type="slidenum">
              <a:rPr lang="it-IT" smtClean="0"/>
              <a:t>‹N›</a:t>
            </a:fld>
            <a:endParaRPr lang="it-IT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2A367-9969-4712-A032-93D226224DF8}" type="datetimeFigureOut">
              <a:rPr lang="it-IT" smtClean="0"/>
              <a:t>01/10/2019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A972A-5AD3-42C3-950F-ED9539F2BFE1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2A367-9969-4712-A032-93D226224DF8}" type="datetimeFigureOut">
              <a:rPr lang="it-IT" smtClean="0"/>
              <a:t>01/10/2019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A972A-5AD3-42C3-950F-ED9539F2BFE1}" type="slidenum">
              <a:rPr lang="it-IT" smtClean="0"/>
              <a:t>‹N›</a:t>
            </a:fld>
            <a:endParaRPr lang="it-IT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2A367-9969-4712-A032-93D226224DF8}" type="datetimeFigureOut">
              <a:rPr lang="it-IT" smtClean="0"/>
              <a:t>01/10/2019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A972A-5AD3-42C3-950F-ED9539F2BFE1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2A367-9969-4712-A032-93D226224DF8}" type="datetimeFigureOut">
              <a:rPr lang="it-IT" smtClean="0"/>
              <a:t>01/10/2019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A972A-5AD3-42C3-950F-ED9539F2BFE1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2A367-9969-4712-A032-93D226224DF8}" type="datetimeFigureOut">
              <a:rPr lang="it-IT" smtClean="0"/>
              <a:t>01/10/2019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A972A-5AD3-42C3-950F-ED9539F2BFE1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2A367-9969-4712-A032-93D226224DF8}" type="datetimeFigureOut">
              <a:rPr lang="it-IT" smtClean="0"/>
              <a:t>01/10/2019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A972A-5AD3-42C3-950F-ED9539F2BFE1}" type="slidenum">
              <a:rPr lang="it-IT" smtClean="0"/>
              <a:t>‹N›</a:t>
            </a:fld>
            <a:endParaRPr lang="it-I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2A367-9969-4712-A032-93D226224DF8}" type="datetimeFigureOut">
              <a:rPr lang="it-IT" smtClean="0"/>
              <a:t>01/10/2019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A972A-5AD3-42C3-950F-ED9539F2BFE1}" type="slidenum">
              <a:rPr lang="it-IT" smtClean="0"/>
              <a:t>‹N›</a:t>
            </a:fld>
            <a:endParaRPr lang="it-I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3522A367-9969-4712-A032-93D226224DF8}" type="datetimeFigureOut">
              <a:rPr lang="it-IT" smtClean="0"/>
              <a:t>01/10/2019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35CA972A-5AD3-42C3-950F-ED9539F2BFE1}" type="slidenum">
              <a:rPr lang="it-IT" smtClean="0"/>
              <a:t>‹N›</a:t>
            </a:fld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oleObject" Target="../embeddings/oleObject1.bin"/><Relationship Id="rId7" Type="http://schemas.openxmlformats.org/officeDocument/2006/relationships/package" Target="../embeddings/Documento_di_Microsoft_Word2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6.emf"/><Relationship Id="rId4" Type="http://schemas.openxmlformats.org/officeDocument/2006/relationships/package" Target="../embeddings/Documento_di_Microsoft_Word1.docx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224879" y="2204864"/>
            <a:ext cx="8684656" cy="2160240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/>
            </a:r>
            <a:br>
              <a:rPr lang="it-IT" dirty="0" smtClean="0"/>
            </a:br>
            <a:r>
              <a:rPr lang="it-IT" dirty="0"/>
              <a:t/>
            </a:r>
            <a:br>
              <a:rPr lang="it-IT" dirty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>Avvio </a:t>
            </a:r>
            <a:br>
              <a:rPr lang="it-IT" dirty="0" smtClean="0"/>
            </a:br>
            <a:r>
              <a:rPr lang="it-IT" dirty="0" smtClean="0"/>
              <a:t>programmazione europea  </a:t>
            </a:r>
            <a:br>
              <a:rPr lang="it-IT" dirty="0" smtClean="0"/>
            </a:br>
            <a:r>
              <a:rPr lang="it-IT" dirty="0" smtClean="0"/>
              <a:t>2021-2027</a:t>
            </a:r>
            <a:endParaRPr lang="it-IT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1879029" y="4581128"/>
            <a:ext cx="547260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Incontro partenariale </a:t>
            </a:r>
          </a:p>
          <a:p>
            <a:pPr algn="ctr"/>
            <a:r>
              <a:rPr lang="it-IT" sz="3200" dirty="0" smtClean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4 ottobre 2019</a:t>
            </a:r>
            <a:endParaRPr lang="it-IT" sz="3200" dirty="0">
              <a:solidFill>
                <a:srgbClr val="0070C0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04" y="261051"/>
            <a:ext cx="8684657" cy="1944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128" y="116632"/>
            <a:ext cx="8684657" cy="23848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30261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2400" dirty="0" smtClean="0"/>
              <a:t/>
            </a:r>
            <a:br>
              <a:rPr lang="it-IT" sz="2400" dirty="0" smtClean="0"/>
            </a:br>
            <a:r>
              <a:rPr lang="it-IT" sz="1800" dirty="0"/>
              <a:t>Obiettivo strategico 2 «Un'Europa più verde e a basse emissioni di carbonio attraverso la promozione di una transizione verso un'energia pulita ed equa, di investimenti verdi e blu, dell'economia circolare, dell'adattamento ai cambiamenti climatici e della gestione e prevenzione dei rischi»</a:t>
            </a:r>
            <a:endParaRPr lang="it-IT" sz="2400" dirty="0"/>
          </a:p>
        </p:txBody>
      </p:sp>
      <p:sp>
        <p:nvSpPr>
          <p:cNvPr id="4" name="Segnaposto contenuto 3"/>
          <p:cNvSpPr>
            <a:spLocks noGrp="1"/>
          </p:cNvSpPr>
          <p:nvPr>
            <p:ph idx="1"/>
          </p:nvPr>
        </p:nvSpPr>
        <p:spPr>
          <a:xfrm>
            <a:off x="539552" y="2447957"/>
            <a:ext cx="7408333" cy="3450696"/>
          </a:xfrm>
        </p:spPr>
        <p:txBody>
          <a:bodyPr/>
          <a:lstStyle/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endParaRPr lang="it-IT" dirty="0"/>
          </a:p>
        </p:txBody>
      </p:sp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0815049"/>
              </p:ext>
            </p:extLst>
          </p:nvPr>
        </p:nvGraphicFramePr>
        <p:xfrm>
          <a:off x="251520" y="2780928"/>
          <a:ext cx="8640960" cy="368191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320480"/>
                <a:gridCol w="4320480"/>
              </a:tblGrid>
              <a:tr h="121963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>
                          <a:effectLst/>
                        </a:rPr>
                        <a:t>OBIETTIVI </a:t>
                      </a:r>
                      <a:r>
                        <a:rPr lang="it-IT" sz="1400" dirty="0" smtClean="0">
                          <a:effectLst/>
                        </a:rPr>
                        <a:t> SPECIFICI</a:t>
                      </a:r>
                      <a:endParaRPr lang="it-IT" sz="1400" dirty="0">
                        <a:solidFill>
                          <a:srgbClr val="76923C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 smtClean="0">
                          <a:effectLst/>
                        </a:rPr>
                        <a:t>ALLEGATO </a:t>
                      </a:r>
                      <a:r>
                        <a:rPr lang="it-IT" sz="1400" dirty="0">
                          <a:effectLst/>
                        </a:rPr>
                        <a:t>D DELLA RELAZIONE PER PAESE RELATIVA ALL’ITALIA 2019</a:t>
                      </a:r>
                      <a:endParaRPr lang="it-IT" sz="1400" dirty="0">
                        <a:solidFill>
                          <a:srgbClr val="76923C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308755">
                <a:tc>
                  <a:txBody>
                    <a:bodyPr/>
                    <a:lstStyle/>
                    <a:p>
                      <a:pPr marL="180340"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vii) rafforzare la biodiversità, le infrastrutture verdi nell'ambiente urbano e ridurre l'inquinamento</a:t>
                      </a:r>
                      <a:endParaRPr lang="it-IT" sz="1100" dirty="0">
                        <a:solidFill>
                          <a:srgbClr val="76923C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●realizzare infrastrutture verdi finalizzate al ripristino dell'ecosistema e all'adattamento climatico nelle aree urbane più vulnerabili ai cambiamenti climatici, alla perdita di biodiversità e all'inquinamento atmosferico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●sostenere la prevenzione, il riutilizzo e il riciclaggio dei rifiuti con infrastrutture adeguate, mirando alle azioni più in alto nella gerarchia dei rifiuti, come i sistemi di raccolta differenziata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(in particolare REGIONI MENO SVILUPPATE)</a:t>
                      </a:r>
                    </a:p>
                  </a:txBody>
                  <a:tcPr marL="89535" marR="89535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701298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title"/>
          </p:nvPr>
        </p:nvSpPr>
        <p:spPr>
          <a:xfrm>
            <a:off x="251520" y="332656"/>
            <a:ext cx="8892480" cy="1474424"/>
          </a:xfrm>
        </p:spPr>
        <p:txBody>
          <a:bodyPr>
            <a:normAutofit/>
          </a:bodyPr>
          <a:lstStyle/>
          <a:p>
            <a:r>
              <a:rPr lang="it-IT" sz="3200" dirty="0" smtClean="0"/>
              <a:t>TIPOLOGIE DI INTERVENTO: ALLEGATO I </a:t>
            </a:r>
            <a:br>
              <a:rPr lang="it-IT" sz="3200" dirty="0" smtClean="0"/>
            </a:br>
            <a:r>
              <a:rPr lang="it-IT" sz="3200" dirty="0" smtClean="0"/>
              <a:t>(Bozza Regolamento generale)</a:t>
            </a:r>
            <a:endParaRPr lang="it-IT" sz="3200" dirty="0"/>
          </a:p>
        </p:txBody>
      </p:sp>
      <p:sp>
        <p:nvSpPr>
          <p:cNvPr id="4" name="Segnaposto contenuto 3"/>
          <p:cNvSpPr>
            <a:spLocks noGrp="1"/>
          </p:cNvSpPr>
          <p:nvPr>
            <p:ph idx="1"/>
          </p:nvPr>
        </p:nvSpPr>
        <p:spPr>
          <a:xfrm>
            <a:off x="539552" y="2447957"/>
            <a:ext cx="7408333" cy="345069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it-IT" b="1" dirty="0" smtClean="0"/>
          </a:p>
          <a:p>
            <a:pPr marL="0" indent="0">
              <a:buNone/>
            </a:pPr>
            <a:endParaRPr lang="it-IT" b="1" dirty="0"/>
          </a:p>
          <a:p>
            <a:endParaRPr lang="it-IT" dirty="0" smtClean="0"/>
          </a:p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endParaRPr lang="it-IT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584" y="1921152"/>
            <a:ext cx="7849766" cy="1431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088" y="3352672"/>
            <a:ext cx="7776758" cy="36602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8300718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3209572"/>
            <a:ext cx="8648203" cy="10995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66721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dirty="0"/>
              <a:t>CORRELAZIONE Obiettivi tematici POR FESR 2014-2020 e Obiettivi strategici 2021-2027</a:t>
            </a:r>
          </a:p>
        </p:txBody>
      </p:sp>
      <p:graphicFrame>
        <p:nvGraphicFramePr>
          <p:cNvPr id="2" name="Oggetto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0916201"/>
              </p:ext>
            </p:extLst>
          </p:nvPr>
        </p:nvGraphicFramePr>
        <p:xfrm>
          <a:off x="755576" y="2708920"/>
          <a:ext cx="7632848" cy="671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Documento" r:id="rId4" imgW="9230338" imgH="1015594" progId="Word.Document.12">
                  <p:embed/>
                </p:oleObj>
              </mc:Choice>
              <mc:Fallback>
                <p:oleObj name="Documento" r:id="rId4" imgW="9230338" imgH="1015594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55576" y="2708920"/>
                        <a:ext cx="7632848" cy="6715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ggetto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3033096"/>
              </p:ext>
            </p:extLst>
          </p:nvPr>
        </p:nvGraphicFramePr>
        <p:xfrm>
          <a:off x="827584" y="3212976"/>
          <a:ext cx="7583463" cy="31683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Documento" r:id="rId7" imgW="10082735" imgH="4165083" progId="Word.Document.12">
                  <p:embed/>
                </p:oleObj>
              </mc:Choice>
              <mc:Fallback>
                <p:oleObj name="Documento" r:id="rId7" imgW="10082735" imgH="4165083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827584" y="3212976"/>
                        <a:ext cx="7583463" cy="316835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695257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2400" b="1" dirty="0"/>
              <a:t>Scheda per la raccolta dei contributi</a:t>
            </a:r>
            <a:br>
              <a:rPr lang="it-IT" sz="2400" b="1" dirty="0"/>
            </a:br>
            <a:r>
              <a:rPr lang="it-IT" sz="2400" b="1" dirty="0"/>
              <a:t>dei Partecipanti ai Tavoli di confronto </a:t>
            </a:r>
            <a:r>
              <a:rPr lang="it-IT" sz="2400" b="1" dirty="0" smtClean="0"/>
              <a:t>partenariale</a:t>
            </a:r>
            <a:br>
              <a:rPr lang="it-IT" sz="2400" b="1" dirty="0" smtClean="0"/>
            </a:br>
            <a:r>
              <a:rPr lang="it-IT" sz="2400" b="1" dirty="0" smtClean="0"/>
              <a:t>(raccolta entro l’11 ottobre p.v.)</a:t>
            </a:r>
            <a:endParaRPr lang="it-IT" sz="2400" b="1" dirty="0"/>
          </a:p>
        </p:txBody>
      </p:sp>
      <p:sp>
        <p:nvSpPr>
          <p:cNvPr id="4" name="Segnaposto contenuto 3"/>
          <p:cNvSpPr>
            <a:spLocks noGrp="1"/>
          </p:cNvSpPr>
          <p:nvPr>
            <p:ph idx="1"/>
          </p:nvPr>
        </p:nvSpPr>
        <p:spPr>
          <a:xfrm>
            <a:off x="539552" y="2447957"/>
            <a:ext cx="7408333" cy="3450696"/>
          </a:xfrm>
        </p:spPr>
        <p:txBody>
          <a:bodyPr>
            <a:normAutofit fontScale="92500"/>
          </a:bodyPr>
          <a:lstStyle/>
          <a:p>
            <a:pPr>
              <a:buFontTx/>
              <a:buChar char="-"/>
            </a:pPr>
            <a:r>
              <a:rPr lang="it-IT" b="1" dirty="0"/>
              <a:t>E</a:t>
            </a:r>
            <a:r>
              <a:rPr lang="it-IT" b="1" dirty="0" smtClean="0"/>
              <a:t>sperienze </a:t>
            </a:r>
            <a:r>
              <a:rPr lang="it-IT" b="1" dirty="0"/>
              <a:t>e proposte coerenti per l’impostazione della politica di coesione </a:t>
            </a:r>
            <a:r>
              <a:rPr lang="it-IT" b="1" dirty="0" smtClean="0"/>
              <a:t>2021-2027, inserendo le motivazioni e i risultati attesi (inclusi progetti di tipo territoriale)</a:t>
            </a:r>
          </a:p>
          <a:p>
            <a:pPr>
              <a:buFontTx/>
              <a:buChar char="-"/>
            </a:pPr>
            <a:r>
              <a:rPr lang="it-IT" b="1" dirty="0" smtClean="0"/>
              <a:t>Tipologie di intervento attuate ma non ritenute efficaci</a:t>
            </a:r>
          </a:p>
          <a:p>
            <a:pPr>
              <a:buFontTx/>
              <a:buChar char="-"/>
            </a:pPr>
            <a:r>
              <a:rPr lang="it-IT" b="1" dirty="0" smtClean="0"/>
              <a:t>Coinvolgimento del partenariato in fase di programmazione e attuazione</a:t>
            </a:r>
          </a:p>
          <a:p>
            <a:pPr>
              <a:buFontTx/>
              <a:buChar char="-"/>
            </a:pPr>
            <a:r>
              <a:rPr lang="it-IT" b="1" dirty="0" smtClean="0"/>
              <a:t>Analisi, studi e ricerche utili per l’impostazione della programmazione</a:t>
            </a:r>
          </a:p>
          <a:p>
            <a:pPr>
              <a:buFontTx/>
              <a:buChar char="-"/>
            </a:pPr>
            <a:endParaRPr lang="it-IT" b="1" dirty="0" smtClean="0"/>
          </a:p>
          <a:p>
            <a:pPr marL="0" indent="0">
              <a:buNone/>
            </a:pPr>
            <a:endParaRPr lang="it-IT" b="1" dirty="0"/>
          </a:p>
          <a:p>
            <a:endParaRPr lang="it-IT" dirty="0" smtClean="0"/>
          </a:p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5783054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>
          <a:xfrm>
            <a:off x="777246" y="2492896"/>
            <a:ext cx="7408333" cy="3450696"/>
          </a:xfrm>
        </p:spPr>
        <p:txBody>
          <a:bodyPr/>
          <a:lstStyle/>
          <a:p>
            <a:pPr marL="0" indent="0" algn="ctr">
              <a:buNone/>
            </a:pPr>
            <a:r>
              <a:rPr lang="it-IT" sz="3200" dirty="0">
                <a:solidFill>
                  <a:srgbClr val="0070C0"/>
                </a:solidFill>
              </a:rPr>
              <a:t>www.regione.umbria.it</a:t>
            </a:r>
          </a:p>
          <a:p>
            <a:pPr marL="0" indent="0" algn="ctr">
              <a:buNone/>
            </a:pPr>
            <a:r>
              <a:rPr lang="it-IT" sz="3200" dirty="0">
                <a:solidFill>
                  <a:srgbClr val="0070C0"/>
                </a:solidFill>
              </a:rPr>
              <a:t>http://www.fesr.regione.umbria.it </a:t>
            </a:r>
          </a:p>
          <a:p>
            <a:pPr marL="0" indent="0" algn="ctr">
              <a:buNone/>
            </a:pPr>
            <a:endParaRPr lang="it-IT" sz="3200" dirty="0">
              <a:solidFill>
                <a:srgbClr val="0070C0"/>
              </a:solidFill>
            </a:endParaRPr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8826" y="4077072"/>
            <a:ext cx="3305175" cy="1381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37361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>
          <a:xfrm>
            <a:off x="467545" y="2204864"/>
            <a:ext cx="7812856" cy="3921299"/>
          </a:xfrm>
        </p:spPr>
        <p:txBody>
          <a:bodyPr>
            <a:normAutofit/>
          </a:bodyPr>
          <a:lstStyle/>
          <a:p>
            <a:endParaRPr lang="it-IT" dirty="0" smtClean="0"/>
          </a:p>
          <a:p>
            <a:pPr marL="0" indent="0">
              <a:buNone/>
            </a:pPr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Come ci organizziamo: Metodo</a:t>
            </a:r>
            <a:endParaRPr lang="it-IT" dirty="0"/>
          </a:p>
        </p:txBody>
      </p:sp>
      <p:sp>
        <p:nvSpPr>
          <p:cNvPr id="4" name="Segnaposto contenuto 3"/>
          <p:cNvSpPr txBox="1">
            <a:spLocks/>
          </p:cNvSpPr>
          <p:nvPr/>
        </p:nvSpPr>
        <p:spPr>
          <a:xfrm>
            <a:off x="539552" y="2447957"/>
            <a:ext cx="8280920" cy="345069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Char char="-"/>
            </a:pPr>
            <a:r>
              <a:rPr lang="it-IT" b="1" dirty="0" smtClean="0"/>
              <a:t>Resoconto dei Tavoli di partenariato a livello nazionale</a:t>
            </a:r>
          </a:p>
          <a:p>
            <a:pPr>
              <a:buFontTx/>
              <a:buChar char="-"/>
            </a:pPr>
            <a:r>
              <a:rPr lang="it-IT" b="1" dirty="0" smtClean="0"/>
              <a:t>Analisi degli obiettivi specifici e delle indicazione dell’Allegato D del Country Report della CE</a:t>
            </a:r>
          </a:p>
          <a:p>
            <a:pPr>
              <a:buFontTx/>
              <a:buChar char="-"/>
            </a:pPr>
            <a:r>
              <a:rPr lang="it-IT" b="1" dirty="0" smtClean="0"/>
              <a:t>Correlazione tra attuale programmazione e i nuovi obiettivi specifici</a:t>
            </a:r>
          </a:p>
          <a:p>
            <a:pPr>
              <a:buFontTx/>
              <a:buChar char="-"/>
            </a:pPr>
            <a:r>
              <a:rPr lang="it-IT" b="1" dirty="0" smtClean="0"/>
              <a:t>Suggerimenti per la compilazione delle schede per il contributo da parte del partenariato</a:t>
            </a:r>
          </a:p>
          <a:p>
            <a:pPr>
              <a:buFontTx/>
              <a:buChar char="-"/>
            </a:pPr>
            <a:r>
              <a:rPr lang="it-IT" b="1" dirty="0" smtClean="0"/>
              <a:t>Conclusioni e indicazione degli obiettivi specifici prioritari per la Regione</a:t>
            </a:r>
          </a:p>
          <a:p>
            <a:pPr>
              <a:buFontTx/>
              <a:buChar char="-"/>
            </a:pPr>
            <a:endParaRPr lang="it-IT" b="1" dirty="0" smtClean="0"/>
          </a:p>
          <a:p>
            <a:pPr marL="0" indent="0">
              <a:buFont typeface="Symbol" pitchFamily="18" charset="2"/>
              <a:buNone/>
            </a:pPr>
            <a:endParaRPr lang="it-IT" b="1" dirty="0" smtClean="0"/>
          </a:p>
          <a:p>
            <a:endParaRPr lang="it-IT" dirty="0" smtClean="0"/>
          </a:p>
          <a:p>
            <a:pPr marL="0" indent="0">
              <a:buFont typeface="Symbol" pitchFamily="18" charset="2"/>
              <a:buNone/>
            </a:pPr>
            <a:endParaRPr lang="it-IT" dirty="0" smtClean="0"/>
          </a:p>
          <a:p>
            <a:pPr marL="0" indent="0">
              <a:buFont typeface="Symbol" pitchFamily="18" charset="2"/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35717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>
          <a:xfrm>
            <a:off x="737580" y="1840786"/>
            <a:ext cx="7812856" cy="3633267"/>
          </a:xfrm>
        </p:spPr>
        <p:txBody>
          <a:bodyPr/>
          <a:lstStyle/>
          <a:p>
            <a:pPr marL="0" lvl="0" indent="0" algn="ctr">
              <a:buNone/>
            </a:pPr>
            <a:r>
              <a:rPr lang="it-IT" b="1" dirty="0"/>
              <a:t>Gli Obiettivi strategici della Politica di coesione sono </a:t>
            </a:r>
            <a:r>
              <a:rPr lang="it-IT" b="1" dirty="0" smtClean="0"/>
              <a:t>5</a:t>
            </a:r>
          </a:p>
          <a:p>
            <a:pPr lvl="0"/>
            <a:endParaRPr lang="it-IT" dirty="0"/>
          </a:p>
          <a:p>
            <a:endParaRPr lang="it-IT" dirty="0"/>
          </a:p>
        </p:txBody>
      </p:sp>
      <p:sp>
        <p:nvSpPr>
          <p:cNvPr id="5" name="Freccia in giù 4"/>
          <p:cNvSpPr/>
          <p:nvPr/>
        </p:nvSpPr>
        <p:spPr>
          <a:xfrm>
            <a:off x="3635896" y="2492896"/>
            <a:ext cx="1296144" cy="9361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prstClr val="white"/>
              </a:solidFill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1403140" y="4334104"/>
            <a:ext cx="2232248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 smtClean="0">
                <a:solidFill>
                  <a:prstClr val="black"/>
                </a:solidFill>
              </a:rPr>
              <a:t>FSE+: 11 Obiettivi specifici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5088454" y="4302511"/>
            <a:ext cx="2232248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 smtClean="0">
                <a:solidFill>
                  <a:prstClr val="black"/>
                </a:solidFill>
              </a:rPr>
              <a:t>FESR: 21 Obiettivi specifici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9" name="CasellaDiTesto 8"/>
          <p:cNvSpPr txBox="1"/>
          <p:nvPr/>
        </p:nvSpPr>
        <p:spPr>
          <a:xfrm>
            <a:off x="1069029" y="3529574"/>
            <a:ext cx="2808312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 smtClean="0">
                <a:solidFill>
                  <a:prstClr val="black"/>
                </a:solidFill>
              </a:rPr>
              <a:t>FSE+: Obiettivi strategici  </a:t>
            </a:r>
          </a:p>
          <a:p>
            <a:r>
              <a:rPr lang="it-IT" dirty="0" smtClean="0">
                <a:solidFill>
                  <a:prstClr val="black"/>
                </a:solidFill>
              </a:rPr>
              <a:t>4, 1, 2, programma salute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10" name="CasellaDiTesto 9"/>
          <p:cNvSpPr txBox="1"/>
          <p:nvPr/>
        </p:nvSpPr>
        <p:spPr>
          <a:xfrm>
            <a:off x="4572000" y="3529573"/>
            <a:ext cx="3240360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 smtClean="0">
                <a:solidFill>
                  <a:prstClr val="black"/>
                </a:solidFill>
              </a:rPr>
              <a:t>FESR: Obiettivi strategici  </a:t>
            </a:r>
          </a:p>
          <a:p>
            <a:r>
              <a:rPr lang="it-IT" dirty="0" smtClean="0">
                <a:solidFill>
                  <a:prstClr val="black"/>
                </a:solidFill>
              </a:rPr>
              <a:t>1, 2, 3, 4, 5 </a:t>
            </a:r>
            <a:endParaRPr lang="it-IT" dirty="0">
              <a:solidFill>
                <a:prstClr val="black"/>
              </a:solidFill>
            </a:endParaRPr>
          </a:p>
        </p:txBody>
      </p:sp>
      <p:cxnSp>
        <p:nvCxnSpPr>
          <p:cNvPr id="8" name="Connettore 1 7"/>
          <p:cNvCxnSpPr/>
          <p:nvPr/>
        </p:nvCxnSpPr>
        <p:spPr>
          <a:xfrm>
            <a:off x="2499506" y="5013176"/>
            <a:ext cx="0" cy="4320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ttore 1 11"/>
          <p:cNvCxnSpPr/>
          <p:nvPr/>
        </p:nvCxnSpPr>
        <p:spPr>
          <a:xfrm>
            <a:off x="6271955" y="5005144"/>
            <a:ext cx="0" cy="4320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ttore 1 13"/>
          <p:cNvCxnSpPr/>
          <p:nvPr/>
        </p:nvCxnSpPr>
        <p:spPr>
          <a:xfrm>
            <a:off x="2519264" y="5445224"/>
            <a:ext cx="379100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asellaDiTesto 15"/>
          <p:cNvSpPr txBox="1"/>
          <p:nvPr/>
        </p:nvSpPr>
        <p:spPr>
          <a:xfrm>
            <a:off x="1606453" y="5805264"/>
            <a:ext cx="5616624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>
                <a:solidFill>
                  <a:prstClr val="black"/>
                </a:solidFill>
              </a:rPr>
              <a:t>Orientamenti per la politica di coesione 2021-2027 ITALIA – Allegato D della Relazione Paese 2019 </a:t>
            </a:r>
            <a:endParaRPr lang="it-IT" dirty="0">
              <a:solidFill>
                <a:prstClr val="black"/>
              </a:solidFill>
            </a:endParaRPr>
          </a:p>
        </p:txBody>
      </p:sp>
      <p:cxnSp>
        <p:nvCxnSpPr>
          <p:cNvPr id="18" name="Connettore 2 17"/>
          <p:cNvCxnSpPr/>
          <p:nvPr/>
        </p:nvCxnSpPr>
        <p:spPr>
          <a:xfrm>
            <a:off x="4283968" y="5445224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11259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Bozza regolamento generale programmazione europea 2021-2027</a:t>
            </a:r>
            <a:endParaRPr lang="it-IT" dirty="0"/>
          </a:p>
        </p:txBody>
      </p:sp>
      <p:sp>
        <p:nvSpPr>
          <p:cNvPr id="4" name="Segnaposto contenuto 3"/>
          <p:cNvSpPr>
            <a:spLocks noGrp="1"/>
          </p:cNvSpPr>
          <p:nvPr>
            <p:ph idx="1"/>
          </p:nvPr>
        </p:nvSpPr>
        <p:spPr>
          <a:xfrm>
            <a:off x="539552" y="2348880"/>
            <a:ext cx="8064896" cy="3816424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it-IT" b="1" dirty="0" smtClean="0"/>
              <a:t>Obiettivo strategico 2</a:t>
            </a:r>
            <a:r>
              <a:rPr lang="it-IT" dirty="0"/>
              <a:t> «Un'Europa più verde e a basse emissioni di carbonio attraverso la promozione di una transizione verso un'energia pulita ed equa, di investimenti verdi e blu, dell'economia circolare, dell'adattamento ai cambiamenti climatici e della gestione e prevenzione dei rischi ("OS 2</a:t>
            </a:r>
            <a:r>
              <a:rPr lang="it-IT" dirty="0" smtClean="0"/>
              <a:t>") si suddivide in </a:t>
            </a:r>
            <a:endParaRPr lang="it-IT" dirty="0"/>
          </a:p>
          <a:p>
            <a:pPr marL="0" indent="0">
              <a:buNone/>
            </a:pPr>
            <a:r>
              <a:rPr lang="it-IT" b="1" dirty="0"/>
              <a:t>7</a:t>
            </a:r>
            <a:r>
              <a:rPr lang="it-IT" b="1" dirty="0" smtClean="0"/>
              <a:t> Obiettivi specifici:</a:t>
            </a:r>
          </a:p>
          <a:p>
            <a:r>
              <a:rPr lang="it-IT" dirty="0"/>
              <a:t>i) promuovere misure di efficienza energetica;</a:t>
            </a:r>
          </a:p>
          <a:p>
            <a:r>
              <a:rPr lang="it-IT" dirty="0"/>
              <a:t>ii) promuovere le energie rinnovabili;</a:t>
            </a:r>
          </a:p>
          <a:p>
            <a:r>
              <a:rPr lang="it-IT" dirty="0"/>
              <a:t>iii) sviluppare sistemi, reti e impianti di stoccaggio energetici intelligenti a livello locale;</a:t>
            </a:r>
          </a:p>
          <a:p>
            <a:r>
              <a:rPr lang="it-IT" dirty="0"/>
              <a:t>iv) promuovere l'adattamento ai cambiamenti climatici, la prevenzione dei rischi e la resilienza alle catastrofi;</a:t>
            </a:r>
          </a:p>
          <a:p>
            <a:r>
              <a:rPr lang="it-IT" dirty="0"/>
              <a:t>v) promuovere la gestione sostenibile dell'acqua;</a:t>
            </a:r>
          </a:p>
          <a:p>
            <a:r>
              <a:rPr lang="it-IT" dirty="0"/>
              <a:t>vi) promuovere la transizione verso un'economia circolare;</a:t>
            </a:r>
          </a:p>
          <a:p>
            <a:r>
              <a:rPr lang="it-IT" dirty="0"/>
              <a:t>vii) rafforzare la biodiversità, le infrastrutture verdi nell'ambiente urbano e ridurre l'inquinamento;</a:t>
            </a:r>
          </a:p>
          <a:p>
            <a:pPr>
              <a:buFontTx/>
              <a:buChar char="-"/>
            </a:pPr>
            <a:endParaRPr lang="it-IT" b="1" dirty="0" smtClean="0"/>
          </a:p>
          <a:p>
            <a:pPr marL="0" indent="0">
              <a:buNone/>
            </a:pPr>
            <a:endParaRPr lang="it-IT" b="1" dirty="0"/>
          </a:p>
          <a:p>
            <a:endParaRPr lang="it-IT" dirty="0" smtClean="0"/>
          </a:p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4085402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276872"/>
          </a:xfrm>
        </p:spPr>
        <p:txBody>
          <a:bodyPr>
            <a:noAutofit/>
          </a:bodyPr>
          <a:lstStyle/>
          <a:p>
            <a:pPr algn="just"/>
            <a:r>
              <a:rPr lang="it-IT" sz="2400" dirty="0" smtClean="0"/>
              <a:t/>
            </a:r>
            <a:br>
              <a:rPr lang="it-IT" sz="2400" dirty="0" smtClean="0"/>
            </a:br>
            <a:r>
              <a:rPr lang="it-IT" sz="1800" dirty="0" smtClean="0"/>
              <a:t>Obiettivo </a:t>
            </a:r>
            <a:r>
              <a:rPr lang="it-IT" sz="1800" dirty="0"/>
              <a:t>strategico </a:t>
            </a:r>
            <a:r>
              <a:rPr lang="it-IT" sz="1800" dirty="0" smtClean="0"/>
              <a:t>2 </a:t>
            </a:r>
            <a:r>
              <a:rPr lang="it-IT" sz="1800" dirty="0"/>
              <a:t>«Un'Europa più verde e a basse emissioni di carbonio attraverso la promozione di una transizione verso un'energia pulita ed equa, di investimenti verdi e blu, dell'economia circolare, dell'adattamento ai cambiamenti climatici e della gestione e prevenzione dei </a:t>
            </a:r>
            <a:r>
              <a:rPr lang="it-IT" sz="1800" dirty="0" smtClean="0"/>
              <a:t>rischi»</a:t>
            </a:r>
            <a:endParaRPr lang="it-IT" sz="1800" dirty="0"/>
          </a:p>
        </p:txBody>
      </p:sp>
      <p:sp>
        <p:nvSpPr>
          <p:cNvPr id="4" name="Segnaposto contenuto 3"/>
          <p:cNvSpPr>
            <a:spLocks noGrp="1"/>
          </p:cNvSpPr>
          <p:nvPr>
            <p:ph idx="1"/>
          </p:nvPr>
        </p:nvSpPr>
        <p:spPr>
          <a:xfrm>
            <a:off x="539552" y="2447957"/>
            <a:ext cx="7408333" cy="3450696"/>
          </a:xfrm>
        </p:spPr>
        <p:txBody>
          <a:bodyPr/>
          <a:lstStyle/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endParaRPr lang="it-IT" dirty="0"/>
          </a:p>
        </p:txBody>
      </p:sp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5710525"/>
              </p:ext>
            </p:extLst>
          </p:nvPr>
        </p:nvGraphicFramePr>
        <p:xfrm>
          <a:off x="251520" y="2492896"/>
          <a:ext cx="8640960" cy="303249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320480"/>
                <a:gridCol w="4320480"/>
              </a:tblGrid>
              <a:tr h="64807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>
                          <a:effectLst/>
                        </a:rPr>
                        <a:t>OBIETTIVI </a:t>
                      </a:r>
                      <a:r>
                        <a:rPr lang="it-IT" sz="1400" dirty="0" smtClean="0">
                          <a:effectLst/>
                        </a:rPr>
                        <a:t> SPECIFICI </a:t>
                      </a:r>
                      <a:endParaRPr lang="it-IT" sz="1400" dirty="0">
                        <a:solidFill>
                          <a:srgbClr val="76923C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 smtClean="0">
                          <a:effectLst/>
                        </a:rPr>
                        <a:t>ALLEGATO </a:t>
                      </a:r>
                      <a:r>
                        <a:rPr lang="it-IT" sz="1400" dirty="0">
                          <a:effectLst/>
                        </a:rPr>
                        <a:t>D DELLA RELAZIONE PER PAESE RELATIVA ALL’ITALIA 2019</a:t>
                      </a:r>
                      <a:endParaRPr lang="it-IT" sz="1400" dirty="0">
                        <a:solidFill>
                          <a:srgbClr val="76923C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308755">
                <a:tc>
                  <a:txBody>
                    <a:bodyPr/>
                    <a:lstStyle/>
                    <a:p>
                      <a:pPr marL="180340"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i)	promuovere misure di efficienza energetica; </a:t>
                      </a:r>
                    </a:p>
                    <a:p>
                      <a:pPr marL="180340"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ii)	ii) promuovere le energie rinnovabili;</a:t>
                      </a:r>
                    </a:p>
                    <a:p>
                      <a:pPr marL="180340"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100" dirty="0">
                          <a:effectLst/>
                        </a:rPr>
                        <a:t> </a:t>
                      </a:r>
                      <a:endParaRPr lang="it-IT" sz="1100" dirty="0">
                        <a:solidFill>
                          <a:srgbClr val="76923C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dirty="0" smtClean="0">
                          <a:effectLst/>
                        </a:rPr>
                        <a:t>●promuovere l'efficienza energetica mediante la ristrutturazione degli alloggi sociali e degli edifici pubblici, dando priorità alle ristrutturazioni radicali, alle tecnologie innovative e alle prassi e agli standard più avanzati;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dirty="0" smtClean="0">
                          <a:effectLst/>
                        </a:rPr>
                        <a:t>●promuovere le tecnologie rinnovabili innovative e meno mature, in particolare per il riscaldamento e il raffreddamento, negli edifici pubblici, nell'edilizia sociale e nei processi industriali nelle piccole e medie imprese</a:t>
                      </a:r>
                      <a:endParaRPr lang="it-IT" sz="1400" dirty="0">
                        <a:effectLst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6584181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2400" dirty="0" smtClean="0"/>
              <a:t/>
            </a:r>
            <a:br>
              <a:rPr lang="it-IT" sz="2400" dirty="0" smtClean="0"/>
            </a:br>
            <a:r>
              <a:rPr lang="it-IT" sz="1800" dirty="0"/>
              <a:t>Obiettivo strategico 2 «Un'Europa più verde e a basse emissioni di carbonio attraverso la promozione di una transizione verso un'energia pulita ed equa, di investimenti verdi e blu, dell'economia circolare, dell'adattamento ai cambiamenti climatici e della gestione e prevenzione dei rischi»</a:t>
            </a:r>
            <a:endParaRPr lang="it-IT" sz="2400" dirty="0"/>
          </a:p>
        </p:txBody>
      </p:sp>
      <p:sp>
        <p:nvSpPr>
          <p:cNvPr id="4" name="Segnaposto contenuto 3"/>
          <p:cNvSpPr>
            <a:spLocks noGrp="1"/>
          </p:cNvSpPr>
          <p:nvPr>
            <p:ph idx="1"/>
          </p:nvPr>
        </p:nvSpPr>
        <p:spPr>
          <a:xfrm>
            <a:off x="539552" y="2447957"/>
            <a:ext cx="7408333" cy="3450696"/>
          </a:xfrm>
        </p:spPr>
        <p:txBody>
          <a:bodyPr/>
          <a:lstStyle/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endParaRPr lang="it-IT" dirty="0"/>
          </a:p>
        </p:txBody>
      </p:sp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7246756"/>
              </p:ext>
            </p:extLst>
          </p:nvPr>
        </p:nvGraphicFramePr>
        <p:xfrm>
          <a:off x="251520" y="2780928"/>
          <a:ext cx="8640960" cy="317285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320480"/>
                <a:gridCol w="4320480"/>
              </a:tblGrid>
              <a:tr h="86409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>
                          <a:effectLst/>
                        </a:rPr>
                        <a:t>OBIETTIVI </a:t>
                      </a:r>
                      <a:r>
                        <a:rPr lang="it-IT" sz="1400" dirty="0" smtClean="0">
                          <a:effectLst/>
                        </a:rPr>
                        <a:t> SPECIFICI</a:t>
                      </a:r>
                      <a:endParaRPr lang="it-IT" sz="1400" dirty="0">
                        <a:solidFill>
                          <a:srgbClr val="76923C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 smtClean="0">
                          <a:effectLst/>
                        </a:rPr>
                        <a:t>ALLEGATO </a:t>
                      </a:r>
                      <a:r>
                        <a:rPr lang="it-IT" sz="1400" dirty="0">
                          <a:effectLst/>
                        </a:rPr>
                        <a:t>D DELLA RELAZIONE PER PAESE RELATIVA ALL’ITALIA 2019</a:t>
                      </a:r>
                      <a:endParaRPr lang="it-IT" sz="1400" dirty="0">
                        <a:solidFill>
                          <a:srgbClr val="76923C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308755">
                <a:tc>
                  <a:txBody>
                    <a:bodyPr/>
                    <a:lstStyle/>
                    <a:p>
                      <a:pPr marL="180340"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iii) sviluppare sistemi, reti e impianti di stoccaggio energetici intelligenti a livello locale;</a:t>
                      </a:r>
                      <a:r>
                        <a:rPr lang="it-IT" sz="1100" dirty="0" smtClean="0">
                          <a:effectLst/>
                        </a:rPr>
                        <a:t> </a:t>
                      </a:r>
                      <a:endParaRPr lang="it-IT" sz="1100" dirty="0">
                        <a:solidFill>
                          <a:srgbClr val="76923C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●promuovere tecnologie come lo stoccaggio di energia per integrare più energia rinnovabile nel sistema e aumentare la flessibilità e l'ammodernamento della rete, anche accrescendo l'integrazione settoriale in ambito energetico</a:t>
                      </a:r>
                      <a:endParaRPr lang="it-IT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9535" marR="89535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7692250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2400" dirty="0" smtClean="0"/>
              <a:t/>
            </a:r>
            <a:br>
              <a:rPr lang="it-IT" sz="2400" dirty="0" smtClean="0"/>
            </a:br>
            <a:r>
              <a:rPr lang="it-IT" sz="1800" dirty="0"/>
              <a:t>Obiettivo strategico 2 «Un'Europa più verde e a basse emissioni di carbonio attraverso la promozione di una transizione verso un'energia pulita ed equa, di investimenti verdi e blu, dell'economia circolare, dell'adattamento ai cambiamenti climatici e della gestione e prevenzione dei rischi»</a:t>
            </a:r>
            <a:endParaRPr lang="it-IT" sz="2400" dirty="0"/>
          </a:p>
        </p:txBody>
      </p:sp>
      <p:sp>
        <p:nvSpPr>
          <p:cNvPr id="4" name="Segnaposto contenuto 3"/>
          <p:cNvSpPr>
            <a:spLocks noGrp="1"/>
          </p:cNvSpPr>
          <p:nvPr>
            <p:ph idx="1"/>
          </p:nvPr>
        </p:nvSpPr>
        <p:spPr>
          <a:xfrm>
            <a:off x="539552" y="2447957"/>
            <a:ext cx="7408333" cy="3450696"/>
          </a:xfrm>
        </p:spPr>
        <p:txBody>
          <a:bodyPr/>
          <a:lstStyle/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endParaRPr lang="it-IT" dirty="0"/>
          </a:p>
        </p:txBody>
      </p:sp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3997632"/>
              </p:ext>
            </p:extLst>
          </p:nvPr>
        </p:nvGraphicFramePr>
        <p:xfrm>
          <a:off x="251520" y="2132856"/>
          <a:ext cx="8640960" cy="394699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24336"/>
                <a:gridCol w="5616624"/>
              </a:tblGrid>
              <a:tr h="64807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>
                          <a:effectLst/>
                        </a:rPr>
                        <a:t>OBIETTIVI </a:t>
                      </a:r>
                      <a:r>
                        <a:rPr lang="it-IT" sz="1400" dirty="0" smtClean="0">
                          <a:effectLst/>
                        </a:rPr>
                        <a:t> SPECIFICI</a:t>
                      </a:r>
                      <a:endParaRPr lang="it-IT" sz="1400" dirty="0">
                        <a:solidFill>
                          <a:srgbClr val="76923C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 smtClean="0">
                          <a:effectLst/>
                        </a:rPr>
                        <a:t>ALLEGATO </a:t>
                      </a:r>
                      <a:r>
                        <a:rPr lang="it-IT" sz="1400" dirty="0">
                          <a:effectLst/>
                        </a:rPr>
                        <a:t>D DELLA RELAZIONE PER PAESE RELATIVA ALL’ITALIA 2019</a:t>
                      </a:r>
                      <a:endParaRPr lang="it-IT" sz="1400" dirty="0">
                        <a:solidFill>
                          <a:srgbClr val="76923C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298921">
                <a:tc>
                  <a:txBody>
                    <a:bodyPr/>
                    <a:lstStyle/>
                    <a:p>
                      <a:pPr marL="180340"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iv) promuovere l'adattamento ai cambiamenti climatici, la prevenzione dei rischi e la resilienza alle catastrofi</a:t>
                      </a:r>
                      <a:endParaRPr lang="it-IT" sz="1100" dirty="0">
                        <a:solidFill>
                          <a:srgbClr val="76923C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●rafforzare misure di prevenzione e prontezza che aumentino la resilienza idrogeologica in un approccio integrato di bacino e dell'ecosistema, in linea con i piani regionali di gestione del rischio alluvioni;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●promuovere la resilienza sismica, concentrandosi sugli edifici pubblici, come le scuole e gli ospedali;</a:t>
                      </a:r>
                    </a:p>
                  </a:txBody>
                  <a:tcPr marL="89535" marR="89535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2130657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2400" dirty="0" smtClean="0"/>
              <a:t/>
            </a:r>
            <a:br>
              <a:rPr lang="it-IT" sz="2400" dirty="0" smtClean="0"/>
            </a:br>
            <a:r>
              <a:rPr lang="it-IT" sz="1800" dirty="0"/>
              <a:t>Obiettivo strategico 2 «Un'Europa più verde e a basse emissioni di carbonio attraverso la promozione di una transizione verso un'energia pulita ed equa, di investimenti verdi e blu, dell'economia circolare, dell'adattamento ai cambiamenti climatici e della gestione e prevenzione dei rischi»</a:t>
            </a:r>
            <a:endParaRPr lang="it-IT" sz="2400" dirty="0"/>
          </a:p>
        </p:txBody>
      </p:sp>
      <p:sp>
        <p:nvSpPr>
          <p:cNvPr id="4" name="Segnaposto contenuto 3"/>
          <p:cNvSpPr>
            <a:spLocks noGrp="1"/>
          </p:cNvSpPr>
          <p:nvPr>
            <p:ph idx="1"/>
          </p:nvPr>
        </p:nvSpPr>
        <p:spPr>
          <a:xfrm>
            <a:off x="539552" y="2447957"/>
            <a:ext cx="7408333" cy="3450696"/>
          </a:xfrm>
        </p:spPr>
        <p:txBody>
          <a:bodyPr/>
          <a:lstStyle/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endParaRPr lang="it-IT" dirty="0"/>
          </a:p>
        </p:txBody>
      </p:sp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3837864"/>
              </p:ext>
            </p:extLst>
          </p:nvPr>
        </p:nvGraphicFramePr>
        <p:xfrm>
          <a:off x="251520" y="2780928"/>
          <a:ext cx="8640960" cy="352839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320480"/>
                <a:gridCol w="4320480"/>
              </a:tblGrid>
              <a:tr h="121963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>
                          <a:effectLst/>
                        </a:rPr>
                        <a:t>OBIETTIVI </a:t>
                      </a:r>
                      <a:r>
                        <a:rPr lang="it-IT" sz="1400" dirty="0" smtClean="0">
                          <a:effectLst/>
                        </a:rPr>
                        <a:t> SPECIFICI</a:t>
                      </a:r>
                      <a:endParaRPr lang="it-IT" sz="1400" dirty="0">
                        <a:solidFill>
                          <a:srgbClr val="76923C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 smtClean="0">
                          <a:effectLst/>
                        </a:rPr>
                        <a:t>ALLEGATO </a:t>
                      </a:r>
                      <a:r>
                        <a:rPr lang="it-IT" sz="1400" dirty="0">
                          <a:effectLst/>
                        </a:rPr>
                        <a:t>D DELLA RELAZIONE PER PAESE RELATIVA ALL’ITALIA 2019</a:t>
                      </a:r>
                      <a:endParaRPr lang="it-IT" sz="1400" dirty="0">
                        <a:solidFill>
                          <a:srgbClr val="76923C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308755">
                <a:tc>
                  <a:txBody>
                    <a:bodyPr/>
                    <a:lstStyle/>
                    <a:p>
                      <a:pPr marL="180340"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v) promuovere la gestione sostenibile dell'acqua</a:t>
                      </a:r>
                      <a:endParaRPr lang="it-IT" sz="1100" dirty="0">
                        <a:solidFill>
                          <a:srgbClr val="76923C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●affrontare il problema dell'accesso all'acqua, del suo riutilizzo e trattamento, dell'acqua potabile e delle perdite di acqua nelle regioni meno sviluppate;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(in particolare nelle REGIONI MENO SVILUPPATE)</a:t>
                      </a:r>
                    </a:p>
                  </a:txBody>
                  <a:tcPr marL="89535" marR="89535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633046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2400" dirty="0" smtClean="0"/>
              <a:t/>
            </a:r>
            <a:br>
              <a:rPr lang="it-IT" sz="2400" dirty="0" smtClean="0"/>
            </a:br>
            <a:r>
              <a:rPr lang="it-IT" sz="1800" dirty="0"/>
              <a:t>Obiettivo strategico 2 «Un'Europa più verde e a basse emissioni di carbonio attraverso la promozione di una transizione verso un'energia pulita ed equa, di investimenti verdi e blu, dell'economia circolare, dell'adattamento ai cambiamenti climatici e della gestione e prevenzione dei rischi»</a:t>
            </a:r>
            <a:endParaRPr lang="it-IT" sz="2400" dirty="0"/>
          </a:p>
        </p:txBody>
      </p:sp>
      <p:sp>
        <p:nvSpPr>
          <p:cNvPr id="4" name="Segnaposto contenuto 3"/>
          <p:cNvSpPr>
            <a:spLocks noGrp="1"/>
          </p:cNvSpPr>
          <p:nvPr>
            <p:ph idx="1"/>
          </p:nvPr>
        </p:nvSpPr>
        <p:spPr>
          <a:xfrm>
            <a:off x="539552" y="2447957"/>
            <a:ext cx="7408333" cy="3450696"/>
          </a:xfrm>
        </p:spPr>
        <p:txBody>
          <a:bodyPr/>
          <a:lstStyle/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endParaRPr lang="it-IT" dirty="0"/>
          </a:p>
        </p:txBody>
      </p:sp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1977684"/>
              </p:ext>
            </p:extLst>
          </p:nvPr>
        </p:nvGraphicFramePr>
        <p:xfrm>
          <a:off x="251520" y="2780928"/>
          <a:ext cx="8640960" cy="380891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320480"/>
                <a:gridCol w="4320480"/>
              </a:tblGrid>
              <a:tr h="121963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>
                          <a:effectLst/>
                        </a:rPr>
                        <a:t>OBIETTIVI </a:t>
                      </a:r>
                      <a:r>
                        <a:rPr lang="it-IT" sz="1400" dirty="0" smtClean="0">
                          <a:effectLst/>
                        </a:rPr>
                        <a:t> SPECIFICI</a:t>
                      </a:r>
                      <a:endParaRPr lang="it-IT" sz="1400" dirty="0">
                        <a:solidFill>
                          <a:srgbClr val="76923C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 smtClean="0">
                          <a:effectLst/>
                        </a:rPr>
                        <a:t>ALLEGATO </a:t>
                      </a:r>
                      <a:r>
                        <a:rPr lang="it-IT" sz="1400" dirty="0">
                          <a:effectLst/>
                        </a:rPr>
                        <a:t>D DELLA RELAZIONE PER PAESE RELATIVA ALL’ITALIA 2019</a:t>
                      </a:r>
                      <a:endParaRPr lang="it-IT" sz="1400" dirty="0">
                        <a:solidFill>
                          <a:srgbClr val="76923C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308755">
                <a:tc>
                  <a:txBody>
                    <a:bodyPr/>
                    <a:lstStyle/>
                    <a:p>
                      <a:pPr marL="180340"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vi) promuovere la transizione verso un'economia circolare</a:t>
                      </a:r>
                      <a:endParaRPr lang="it-IT" sz="1100" dirty="0">
                        <a:solidFill>
                          <a:srgbClr val="76923C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●sostenere le piccole e medie imprese nell'attuazione di soluzioni innovative in materia di economia circolare e di altre soluzioni in materia di economia verde.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(in particolare nelle REGIONI MENO SVILUPPATE)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● sostenere la prevenzione, il riutilizzo e il riciclaggio dei rifiuti con infrastrutture adeguate, mirando alle azioni più in alto nella gerarchia dei rifiuti, come i sistemi di raccolta differenziata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(in particolare nelle REGIONI MENO SVILUPPATE)</a:t>
                      </a:r>
                    </a:p>
                  </a:txBody>
                  <a:tcPr marL="89535" marR="89535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043458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nde">
  <a:themeElements>
    <a:clrScheme name="Onde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Onde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nde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638</TotalTime>
  <Words>800</Words>
  <Application>Microsoft Office PowerPoint</Application>
  <PresentationFormat>Presentazione su schermo (4:3)</PresentationFormat>
  <Paragraphs>98</Paragraphs>
  <Slides>15</Slides>
  <Notes>1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15</vt:i4>
      </vt:variant>
    </vt:vector>
  </HeadingPairs>
  <TitlesOfParts>
    <vt:vector size="17" baseType="lpstr">
      <vt:lpstr>Onde</vt:lpstr>
      <vt:lpstr>Documento</vt:lpstr>
      <vt:lpstr>   Avvio  programmazione europea   2021-2027</vt:lpstr>
      <vt:lpstr>Come ci organizziamo: Metodo</vt:lpstr>
      <vt:lpstr>Presentazione standard di PowerPoint</vt:lpstr>
      <vt:lpstr>Bozza regolamento generale programmazione europea 2021-2027</vt:lpstr>
      <vt:lpstr> Obiettivo strategico 2 «Un'Europa più verde e a basse emissioni di carbonio attraverso la promozione di una transizione verso un'energia pulita ed equa, di investimenti verdi e blu, dell'economia circolare, dell'adattamento ai cambiamenti climatici e della gestione e prevenzione dei rischi»</vt:lpstr>
      <vt:lpstr> Obiettivo strategico 2 «Un'Europa più verde e a basse emissioni di carbonio attraverso la promozione di una transizione verso un'energia pulita ed equa, di investimenti verdi e blu, dell'economia circolare, dell'adattamento ai cambiamenti climatici e della gestione e prevenzione dei rischi»</vt:lpstr>
      <vt:lpstr> Obiettivo strategico 2 «Un'Europa più verde e a basse emissioni di carbonio attraverso la promozione di una transizione verso un'energia pulita ed equa, di investimenti verdi e blu, dell'economia circolare, dell'adattamento ai cambiamenti climatici e della gestione e prevenzione dei rischi»</vt:lpstr>
      <vt:lpstr> Obiettivo strategico 2 «Un'Europa più verde e a basse emissioni di carbonio attraverso la promozione di una transizione verso un'energia pulita ed equa, di investimenti verdi e blu, dell'economia circolare, dell'adattamento ai cambiamenti climatici e della gestione e prevenzione dei rischi»</vt:lpstr>
      <vt:lpstr> Obiettivo strategico 2 «Un'Europa più verde e a basse emissioni di carbonio attraverso la promozione di una transizione verso un'energia pulita ed equa, di investimenti verdi e blu, dell'economia circolare, dell'adattamento ai cambiamenti climatici e della gestione e prevenzione dei rischi»</vt:lpstr>
      <vt:lpstr> Obiettivo strategico 2 «Un'Europa più verde e a basse emissioni di carbonio attraverso la promozione di una transizione verso un'energia pulita ed equa, di investimenti verdi e blu, dell'economia circolare, dell'adattamento ai cambiamenti climatici e della gestione e prevenzione dei rischi»</vt:lpstr>
      <vt:lpstr>TIPOLOGIE DI INTERVENTO: ALLEGATO I  (Bozza Regolamento generale)</vt:lpstr>
      <vt:lpstr>Presentazione standard di PowerPoint</vt:lpstr>
      <vt:lpstr>CORRELAZIONE Obiettivi tematici POR FESR 2014-2020 e Obiettivi strategici 2021-2027</vt:lpstr>
      <vt:lpstr>Scheda per la raccolta dei contributi dei Partecipanti ai Tavoli di confronto partenariale (raccolta entro l’11 ottobre p.v.)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Avvio programmazione  2021-2027</dc:title>
  <dc:creator>Alessandra Broccatelli</dc:creator>
  <cp:lastModifiedBy>Alessandra Broccatelli</cp:lastModifiedBy>
  <cp:revision>63</cp:revision>
  <dcterms:created xsi:type="dcterms:W3CDTF">2019-05-07T07:58:22Z</dcterms:created>
  <dcterms:modified xsi:type="dcterms:W3CDTF">2019-10-01T10:46:31Z</dcterms:modified>
</cp:coreProperties>
</file>