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1">
  <p:sldMasterIdLst>
    <p:sldMasterId id="2147483648" r:id="rId5"/>
  </p:sldMasterIdLst>
  <p:notesMasterIdLst>
    <p:notesMasterId r:id="rId24"/>
  </p:notesMasterIdLst>
  <p:handoutMasterIdLst>
    <p:handoutMasterId r:id="rId25"/>
  </p:handoutMasterIdLst>
  <p:sldIdLst>
    <p:sldId id="564" r:id="rId6"/>
    <p:sldId id="257" r:id="rId7"/>
    <p:sldId id="478" r:id="rId8"/>
    <p:sldId id="479" r:id="rId9"/>
    <p:sldId id="566" r:id="rId10"/>
    <p:sldId id="555" r:id="rId11"/>
    <p:sldId id="556" r:id="rId12"/>
    <p:sldId id="567" r:id="rId13"/>
    <p:sldId id="481" r:id="rId14"/>
    <p:sldId id="557" r:id="rId15"/>
    <p:sldId id="558" r:id="rId16"/>
    <p:sldId id="559" r:id="rId17"/>
    <p:sldId id="450" r:id="rId18"/>
    <p:sldId id="560" r:id="rId19"/>
    <p:sldId id="561" r:id="rId20"/>
    <p:sldId id="562" r:id="rId21"/>
    <p:sldId id="568" r:id="rId22"/>
    <p:sldId id="569" r:id="rId23"/>
  </p:sldIdLst>
  <p:sldSz cx="9144000" cy="6858000" type="screen4x3"/>
  <p:notesSz cx="6797675" cy="9926638"/>
  <p:defaultTextStyle>
    <a:defPPr>
      <a:defRPr lang="en-GB"/>
    </a:defPPr>
    <a:lvl1pPr algn="l" rtl="0" fontAlgn="base">
      <a:spcBef>
        <a:spcPct val="0"/>
      </a:spcBef>
      <a:spcAft>
        <a:spcPct val="0"/>
      </a:spcAft>
      <a:defRPr sz="1200" kern="1200">
        <a:solidFill>
          <a:srgbClr val="0F5494"/>
        </a:solidFill>
        <a:latin typeface="Verdana" panose="020B0604030504040204" pitchFamily="34" charset="0"/>
        <a:ea typeface="+mn-ea"/>
        <a:cs typeface="+mn-cs"/>
      </a:defRPr>
    </a:lvl1pPr>
    <a:lvl2pPr marL="457200" algn="l" rtl="0" fontAlgn="base">
      <a:spcBef>
        <a:spcPct val="0"/>
      </a:spcBef>
      <a:spcAft>
        <a:spcPct val="0"/>
      </a:spcAft>
      <a:defRPr sz="1200" kern="1200">
        <a:solidFill>
          <a:srgbClr val="0F5494"/>
        </a:solidFill>
        <a:latin typeface="Verdana" panose="020B0604030504040204" pitchFamily="34" charset="0"/>
        <a:ea typeface="+mn-ea"/>
        <a:cs typeface="+mn-cs"/>
      </a:defRPr>
    </a:lvl2pPr>
    <a:lvl3pPr marL="914400" algn="l" rtl="0" fontAlgn="base">
      <a:spcBef>
        <a:spcPct val="0"/>
      </a:spcBef>
      <a:spcAft>
        <a:spcPct val="0"/>
      </a:spcAft>
      <a:defRPr sz="1200" kern="1200">
        <a:solidFill>
          <a:srgbClr val="0F5494"/>
        </a:solidFill>
        <a:latin typeface="Verdana" panose="020B0604030504040204" pitchFamily="34" charset="0"/>
        <a:ea typeface="+mn-ea"/>
        <a:cs typeface="+mn-cs"/>
      </a:defRPr>
    </a:lvl3pPr>
    <a:lvl4pPr marL="1371600" algn="l" rtl="0" fontAlgn="base">
      <a:spcBef>
        <a:spcPct val="0"/>
      </a:spcBef>
      <a:spcAft>
        <a:spcPct val="0"/>
      </a:spcAft>
      <a:defRPr sz="1200" kern="1200">
        <a:solidFill>
          <a:srgbClr val="0F5494"/>
        </a:solidFill>
        <a:latin typeface="Verdana" panose="020B0604030504040204" pitchFamily="34" charset="0"/>
        <a:ea typeface="+mn-ea"/>
        <a:cs typeface="+mn-cs"/>
      </a:defRPr>
    </a:lvl4pPr>
    <a:lvl5pPr marL="1828800" algn="l" rtl="0" fontAlgn="base">
      <a:spcBef>
        <a:spcPct val="0"/>
      </a:spcBef>
      <a:spcAft>
        <a:spcPct val="0"/>
      </a:spcAft>
      <a:defRPr sz="1200" kern="1200">
        <a:solidFill>
          <a:srgbClr val="0F5494"/>
        </a:solidFill>
        <a:latin typeface="Verdana" panose="020B0604030504040204" pitchFamily="34" charset="0"/>
        <a:ea typeface="+mn-ea"/>
        <a:cs typeface="+mn-cs"/>
      </a:defRPr>
    </a:lvl5pPr>
    <a:lvl6pPr marL="2286000" algn="l" defTabSz="914400" rtl="0" eaLnBrk="1" latinLnBrk="0" hangingPunct="1">
      <a:defRPr sz="1200" kern="1200">
        <a:solidFill>
          <a:srgbClr val="0F5494"/>
        </a:solidFill>
        <a:latin typeface="Verdana" panose="020B0604030504040204" pitchFamily="34" charset="0"/>
        <a:ea typeface="+mn-ea"/>
        <a:cs typeface="+mn-cs"/>
      </a:defRPr>
    </a:lvl6pPr>
    <a:lvl7pPr marL="2743200" algn="l" defTabSz="914400" rtl="0" eaLnBrk="1" latinLnBrk="0" hangingPunct="1">
      <a:defRPr sz="1200" kern="1200">
        <a:solidFill>
          <a:srgbClr val="0F5494"/>
        </a:solidFill>
        <a:latin typeface="Verdana" panose="020B0604030504040204" pitchFamily="34" charset="0"/>
        <a:ea typeface="+mn-ea"/>
        <a:cs typeface="+mn-cs"/>
      </a:defRPr>
    </a:lvl7pPr>
    <a:lvl8pPr marL="3200400" algn="l" defTabSz="914400" rtl="0" eaLnBrk="1" latinLnBrk="0" hangingPunct="1">
      <a:defRPr sz="1200" kern="1200">
        <a:solidFill>
          <a:srgbClr val="0F5494"/>
        </a:solidFill>
        <a:latin typeface="Verdana" panose="020B0604030504040204" pitchFamily="34" charset="0"/>
        <a:ea typeface="+mn-ea"/>
        <a:cs typeface="+mn-cs"/>
      </a:defRPr>
    </a:lvl8pPr>
    <a:lvl9pPr marL="3657600" algn="l" defTabSz="914400" rtl="0" eaLnBrk="1" latinLnBrk="0" hangingPunct="1">
      <a:defRPr sz="1200" kern="1200">
        <a:solidFill>
          <a:srgbClr val="0F5494"/>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ssandro Valenza" initials="AV" lastIdx="16" clrIdx="0">
    <p:extLst>
      <p:ext uri="{19B8F6BF-5375-455C-9EA6-DF929625EA0E}">
        <p15:presenceInfo xmlns:p15="http://schemas.microsoft.com/office/powerpoint/2012/main" userId="5d8df113ad8b399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FAFF"/>
    <a:srgbClr val="B7F5FF"/>
    <a:srgbClr val="009FBA"/>
    <a:srgbClr val="0F5494"/>
    <a:srgbClr val="BBE0E3"/>
    <a:srgbClr val="E0EFFC"/>
    <a:srgbClr val="B6D9F8"/>
    <a:srgbClr val="31942E"/>
    <a:srgbClr val="F5833D"/>
    <a:srgbClr val="E420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4B1156A-380E-4F78-BDF5-A606A8083BF9}" styleName="Stile medio 4 - Colore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84E427A-3D55-4303-BF80-6455036E1DE7}" styleName="Stile con tema 1 - Colore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46F890A9-2807-4EBB-B81D-B2AA78EC7F39}" styleName="Stile scuro 2 - Colore 5/Colore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45" autoAdjust="0"/>
    <p:restoredTop sz="93692" autoAdjust="0"/>
  </p:normalViewPr>
  <p:slideViewPr>
    <p:cSldViewPr>
      <p:cViewPr varScale="1">
        <p:scale>
          <a:sx n="55" d="100"/>
          <a:sy n="55" d="100"/>
        </p:scale>
        <p:origin x="1330" y="3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8" d="100"/>
          <a:sy n="78" d="100"/>
        </p:scale>
        <p:origin x="399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58D657-1C63-4ABC-B2B0-90565F8D5BF5}" type="doc">
      <dgm:prSet loTypeId="urn:microsoft.com/office/officeart/2009/3/layout/StepUpProcess" loCatId="process" qsTypeId="urn:microsoft.com/office/officeart/2005/8/quickstyle/simple1" qsCatId="simple" csTypeId="urn:microsoft.com/office/officeart/2005/8/colors/colorful3" csCatId="colorful" phldr="1"/>
      <dgm:spPr/>
      <dgm:t>
        <a:bodyPr/>
        <a:lstStyle/>
        <a:p>
          <a:endParaRPr lang="en-GB"/>
        </a:p>
      </dgm:t>
    </dgm:pt>
    <dgm:pt modelId="{D67988EA-706F-42C6-914F-041B8DE03E5D}">
      <dgm:prSet phldrT="[Text]" custT="1"/>
      <dgm:spPr>
        <a:xfrm>
          <a:off x="73807" y="1544393"/>
          <a:ext cx="1097981" cy="830624"/>
        </a:xfrm>
        <a:prstGeom prst="rect">
          <a:avLst/>
        </a:prstGeom>
        <a:noFill/>
        <a:ln>
          <a:noFill/>
        </a:ln>
        <a:effectLst/>
      </dgm:spPr>
      <dgm:t>
        <a:bodyPr/>
        <a:lstStyle/>
        <a:p>
          <a:pPr>
            <a:buNone/>
          </a:pPr>
          <a:r>
            <a:rPr lang="en-GB" sz="1000" b="1">
              <a:solidFill>
                <a:sysClr val="windowText" lastClr="000000">
                  <a:hueOff val="0"/>
                  <a:satOff val="0"/>
                  <a:lumOff val="0"/>
                  <a:alphaOff val="0"/>
                </a:sysClr>
              </a:solidFill>
              <a:latin typeface="Georgia" panose="02040502050405020303" pitchFamily="18" charset="0"/>
              <a:ea typeface="+mn-ea"/>
              <a:cs typeface="+mn-cs"/>
            </a:rPr>
            <a:t>Strutturazione</a:t>
          </a:r>
          <a:endParaRPr lang="en-GB" sz="900" b="1">
            <a:solidFill>
              <a:sysClr val="windowText" lastClr="000000">
                <a:hueOff val="0"/>
                <a:satOff val="0"/>
                <a:lumOff val="0"/>
                <a:alphaOff val="0"/>
              </a:sysClr>
            </a:solidFill>
            <a:latin typeface="Georgia" panose="02040502050405020303" pitchFamily="18" charset="0"/>
            <a:ea typeface="+mn-ea"/>
            <a:cs typeface="+mn-cs"/>
          </a:endParaRPr>
        </a:p>
      </dgm:t>
    </dgm:pt>
    <dgm:pt modelId="{27F5AA27-4E32-480C-9CD3-34D3EAF978CB}" type="parTrans" cxnId="{D431088B-CD95-4FC9-81A0-598AA49A3AD4}">
      <dgm:prSet/>
      <dgm:spPr/>
      <dgm:t>
        <a:bodyPr/>
        <a:lstStyle/>
        <a:p>
          <a:endParaRPr lang="en-GB" sz="900">
            <a:latin typeface="Georgia" panose="02040502050405020303" pitchFamily="18" charset="0"/>
          </a:endParaRPr>
        </a:p>
      </dgm:t>
    </dgm:pt>
    <dgm:pt modelId="{697CBBFF-FA2D-4E78-8F69-62A216FB180C}" type="sibTrans" cxnId="{D431088B-CD95-4FC9-81A0-598AA49A3AD4}">
      <dgm:prSet/>
      <dgm:spPr/>
      <dgm:t>
        <a:bodyPr/>
        <a:lstStyle/>
        <a:p>
          <a:endParaRPr lang="en-GB" sz="900">
            <a:latin typeface="Georgia" panose="02040502050405020303" pitchFamily="18" charset="0"/>
          </a:endParaRPr>
        </a:p>
      </dgm:t>
    </dgm:pt>
    <dgm:pt modelId="{77DBE1FB-E00D-44A2-80AF-D100BE949F25}">
      <dgm:prSet phldrT="[Text]" custT="1"/>
      <dgm:spPr>
        <a:xfrm>
          <a:off x="73807" y="1544393"/>
          <a:ext cx="1097981" cy="830624"/>
        </a:xfrm>
        <a:prstGeom prst="rect">
          <a:avLst/>
        </a:prstGeom>
        <a:noFill/>
        <a:ln>
          <a:noFill/>
        </a:ln>
        <a:effectLst/>
      </dgm:spPr>
      <dgm:t>
        <a:bodyPr/>
        <a:lstStyle/>
        <a:p>
          <a:pPr>
            <a:buChar char="•"/>
          </a:pPr>
          <a:r>
            <a:rPr lang="en-GB" sz="900">
              <a:solidFill>
                <a:sysClr val="windowText" lastClr="000000">
                  <a:hueOff val="0"/>
                  <a:satOff val="0"/>
                  <a:lumOff val="0"/>
                  <a:alphaOff val="0"/>
                </a:sysClr>
              </a:solidFill>
              <a:latin typeface="Georgia" panose="02040502050405020303" pitchFamily="18" charset="0"/>
              <a:ea typeface="+mn-ea"/>
              <a:cs typeface="+mn-cs"/>
            </a:rPr>
            <a:t>Progetto esecutivo</a:t>
          </a:r>
        </a:p>
      </dgm:t>
    </dgm:pt>
    <dgm:pt modelId="{F153D3D3-CE9F-46D5-9AAE-D0B51AAB4314}" type="parTrans" cxnId="{1A60F18A-B364-4349-A549-E38F95447649}">
      <dgm:prSet/>
      <dgm:spPr/>
      <dgm:t>
        <a:bodyPr/>
        <a:lstStyle/>
        <a:p>
          <a:endParaRPr lang="en-GB" sz="900">
            <a:latin typeface="Georgia" panose="02040502050405020303" pitchFamily="18" charset="0"/>
          </a:endParaRPr>
        </a:p>
      </dgm:t>
    </dgm:pt>
    <dgm:pt modelId="{E57F758E-C475-4F47-AE47-A36B69315882}" type="sibTrans" cxnId="{1A60F18A-B364-4349-A549-E38F95447649}">
      <dgm:prSet/>
      <dgm:spPr/>
      <dgm:t>
        <a:bodyPr/>
        <a:lstStyle/>
        <a:p>
          <a:endParaRPr lang="en-GB" sz="900">
            <a:latin typeface="Georgia" panose="02040502050405020303" pitchFamily="18" charset="0"/>
          </a:endParaRPr>
        </a:p>
      </dgm:t>
    </dgm:pt>
    <dgm:pt modelId="{34FA6E99-8C8D-4A0D-BFBF-74B57A5054BA}">
      <dgm:prSet phldrT="[Text]" custT="1"/>
      <dgm:spPr>
        <a:xfrm>
          <a:off x="73807" y="1544393"/>
          <a:ext cx="1097981" cy="830624"/>
        </a:xfrm>
        <a:prstGeom prst="rect">
          <a:avLst/>
        </a:prstGeom>
        <a:noFill/>
        <a:ln>
          <a:noFill/>
        </a:ln>
        <a:effectLst/>
      </dgm:spPr>
      <dgm:t>
        <a:bodyPr/>
        <a:lstStyle/>
        <a:p>
          <a:pPr>
            <a:buChar char="•"/>
          </a:pPr>
          <a:r>
            <a:rPr lang="en-GB" sz="900">
              <a:solidFill>
                <a:sysClr val="windowText" lastClr="000000">
                  <a:hueOff val="0"/>
                  <a:satOff val="0"/>
                  <a:lumOff val="0"/>
                  <a:alphaOff val="0"/>
                </a:sysClr>
              </a:solidFill>
              <a:latin typeface="Georgia" panose="02040502050405020303" pitchFamily="18" charset="0"/>
              <a:ea typeface="+mn-ea"/>
              <a:cs typeface="+mn-cs"/>
            </a:rPr>
            <a:t>Definizione dei questionari per indagine on line e casi studio</a:t>
          </a:r>
        </a:p>
      </dgm:t>
    </dgm:pt>
    <dgm:pt modelId="{0AFF87DD-397C-4A52-B405-05164E1D5045}" type="parTrans" cxnId="{18BCC934-092C-4063-AEB9-66E05D1E8C00}">
      <dgm:prSet/>
      <dgm:spPr/>
      <dgm:t>
        <a:bodyPr/>
        <a:lstStyle/>
        <a:p>
          <a:endParaRPr lang="en-GB" sz="900">
            <a:latin typeface="Georgia" panose="02040502050405020303" pitchFamily="18" charset="0"/>
          </a:endParaRPr>
        </a:p>
      </dgm:t>
    </dgm:pt>
    <dgm:pt modelId="{6EEB0789-3DFB-43B4-AE78-8B72BD81CC68}" type="sibTrans" cxnId="{18BCC934-092C-4063-AEB9-66E05D1E8C00}">
      <dgm:prSet/>
      <dgm:spPr/>
      <dgm:t>
        <a:bodyPr/>
        <a:lstStyle/>
        <a:p>
          <a:endParaRPr lang="en-GB" sz="900">
            <a:latin typeface="Georgia" panose="02040502050405020303" pitchFamily="18" charset="0"/>
          </a:endParaRPr>
        </a:p>
      </dgm:t>
    </dgm:pt>
    <dgm:pt modelId="{74533629-2C3D-4825-9855-4C222252954B}">
      <dgm:prSet phldrT="[Text]" custT="1"/>
      <dgm:spPr>
        <a:xfrm>
          <a:off x="1328677" y="1257339"/>
          <a:ext cx="1061271" cy="830624"/>
        </a:xfrm>
        <a:prstGeom prst="rect">
          <a:avLst/>
        </a:prstGeom>
        <a:noFill/>
        <a:ln>
          <a:noFill/>
        </a:ln>
        <a:effectLst/>
      </dgm:spPr>
      <dgm:t>
        <a:bodyPr/>
        <a:lstStyle/>
        <a:p>
          <a:pPr>
            <a:buNone/>
          </a:pPr>
          <a:r>
            <a:rPr lang="en-GB" sz="1000" b="1">
              <a:solidFill>
                <a:sysClr val="windowText" lastClr="000000">
                  <a:hueOff val="0"/>
                  <a:satOff val="0"/>
                  <a:lumOff val="0"/>
                  <a:alphaOff val="0"/>
                </a:sysClr>
              </a:solidFill>
              <a:latin typeface="Georgia" panose="02040502050405020303" pitchFamily="18" charset="0"/>
              <a:ea typeface="+mn-ea"/>
              <a:cs typeface="+mn-cs"/>
            </a:rPr>
            <a:t>Osservazione</a:t>
          </a:r>
        </a:p>
      </dgm:t>
    </dgm:pt>
    <dgm:pt modelId="{619943D9-FF48-4A06-8753-8BE114C86E3E}" type="parTrans" cxnId="{AEBC2371-FCAA-4B3A-993F-6CFA8CB6E51D}">
      <dgm:prSet/>
      <dgm:spPr/>
      <dgm:t>
        <a:bodyPr/>
        <a:lstStyle/>
        <a:p>
          <a:endParaRPr lang="en-GB" sz="900">
            <a:latin typeface="Georgia" panose="02040502050405020303" pitchFamily="18" charset="0"/>
          </a:endParaRPr>
        </a:p>
      </dgm:t>
    </dgm:pt>
    <dgm:pt modelId="{457B303C-3BEC-4622-9D2B-50C9FB98BC1E}" type="sibTrans" cxnId="{AEBC2371-FCAA-4B3A-993F-6CFA8CB6E51D}">
      <dgm:prSet/>
      <dgm:spPr/>
      <dgm:t>
        <a:bodyPr/>
        <a:lstStyle/>
        <a:p>
          <a:endParaRPr lang="en-GB" sz="900">
            <a:latin typeface="Georgia" panose="02040502050405020303" pitchFamily="18" charset="0"/>
          </a:endParaRPr>
        </a:p>
      </dgm:t>
    </dgm:pt>
    <dgm:pt modelId="{68C31206-903E-463D-9048-25C9CA79BF4E}">
      <dgm:prSet phldrT="[Text]" custT="1"/>
      <dgm:spPr>
        <a:xfrm>
          <a:off x="1328677" y="1257339"/>
          <a:ext cx="1061271" cy="830624"/>
        </a:xfrm>
        <a:prstGeom prst="rect">
          <a:avLst/>
        </a:prstGeom>
        <a:noFill/>
        <a:ln>
          <a:noFill/>
        </a:ln>
        <a:effectLst/>
      </dgm:spPr>
      <dgm:t>
        <a:bodyPr/>
        <a:lstStyle/>
        <a:p>
          <a:pPr>
            <a:buChar char="•"/>
          </a:pPr>
          <a:r>
            <a:rPr lang="en-GB" sz="900">
              <a:solidFill>
                <a:sysClr val="windowText" lastClr="000000">
                  <a:hueOff val="0"/>
                  <a:satOff val="0"/>
                  <a:lumOff val="0"/>
                  <a:alphaOff val="0"/>
                </a:sysClr>
              </a:solidFill>
              <a:latin typeface="Georgia" panose="02040502050405020303" pitchFamily="18" charset="0"/>
              <a:ea typeface="+mn-ea"/>
              <a:cs typeface="+mn-cs"/>
            </a:rPr>
            <a:t>Raccolta dati secondari</a:t>
          </a:r>
        </a:p>
      </dgm:t>
    </dgm:pt>
    <dgm:pt modelId="{2A16E0AC-F48D-46A5-B7ED-313AD0FEDF45}" type="parTrans" cxnId="{2EF28E98-E744-4A36-8982-71036C53B6ED}">
      <dgm:prSet/>
      <dgm:spPr/>
      <dgm:t>
        <a:bodyPr/>
        <a:lstStyle/>
        <a:p>
          <a:endParaRPr lang="en-GB" sz="900">
            <a:latin typeface="Georgia" panose="02040502050405020303" pitchFamily="18" charset="0"/>
          </a:endParaRPr>
        </a:p>
      </dgm:t>
    </dgm:pt>
    <dgm:pt modelId="{183A55F8-87EF-4A3A-9FEC-33478FDA184D}" type="sibTrans" cxnId="{2EF28E98-E744-4A36-8982-71036C53B6ED}">
      <dgm:prSet/>
      <dgm:spPr/>
      <dgm:t>
        <a:bodyPr/>
        <a:lstStyle/>
        <a:p>
          <a:endParaRPr lang="en-GB" sz="900">
            <a:latin typeface="Georgia" panose="02040502050405020303" pitchFamily="18" charset="0"/>
          </a:endParaRPr>
        </a:p>
      </dgm:t>
    </dgm:pt>
    <dgm:pt modelId="{ED99795E-DDC2-4A9C-8F09-ADAAC984030B}">
      <dgm:prSet phldrT="[Text]" custT="1"/>
      <dgm:spPr>
        <a:xfrm>
          <a:off x="1328677" y="1257339"/>
          <a:ext cx="1061271" cy="830624"/>
        </a:xfrm>
        <a:prstGeom prst="rect">
          <a:avLst/>
        </a:prstGeom>
        <a:noFill/>
        <a:ln>
          <a:noFill/>
        </a:ln>
        <a:effectLst/>
      </dgm:spPr>
      <dgm:t>
        <a:bodyPr/>
        <a:lstStyle/>
        <a:p>
          <a:pPr>
            <a:buChar char="•"/>
          </a:pPr>
          <a:r>
            <a:rPr lang="en-GB" sz="900">
              <a:solidFill>
                <a:sysClr val="windowText" lastClr="000000">
                  <a:hueOff val="0"/>
                  <a:satOff val="0"/>
                  <a:lumOff val="0"/>
                  <a:alphaOff val="0"/>
                </a:sysClr>
              </a:solidFill>
              <a:latin typeface="Georgia" panose="02040502050405020303" pitchFamily="18" charset="0"/>
              <a:ea typeface="+mn-ea"/>
              <a:cs typeface="+mn-cs"/>
            </a:rPr>
            <a:t>Raccolta documentale</a:t>
          </a:r>
        </a:p>
      </dgm:t>
    </dgm:pt>
    <dgm:pt modelId="{F682BAFD-752D-4F70-8FBE-1F845986281C}" type="parTrans" cxnId="{CA07923C-0318-40C0-9E7F-080CA6B8C0F7}">
      <dgm:prSet/>
      <dgm:spPr/>
      <dgm:t>
        <a:bodyPr/>
        <a:lstStyle/>
        <a:p>
          <a:endParaRPr lang="en-GB" sz="900">
            <a:latin typeface="Georgia" panose="02040502050405020303" pitchFamily="18" charset="0"/>
          </a:endParaRPr>
        </a:p>
      </dgm:t>
    </dgm:pt>
    <dgm:pt modelId="{D9062D80-1666-46EA-8B40-6F3213EB0B6D}" type="sibTrans" cxnId="{CA07923C-0318-40C0-9E7F-080CA6B8C0F7}">
      <dgm:prSet/>
      <dgm:spPr/>
      <dgm:t>
        <a:bodyPr/>
        <a:lstStyle/>
        <a:p>
          <a:endParaRPr lang="en-GB" sz="900">
            <a:latin typeface="Georgia" panose="02040502050405020303" pitchFamily="18" charset="0"/>
          </a:endParaRPr>
        </a:p>
      </dgm:t>
    </dgm:pt>
    <dgm:pt modelId="{E5D39FD8-CF6A-4D38-8B59-516B5554FA76}">
      <dgm:prSet phldrT="[Text]" custT="1"/>
      <dgm:spPr>
        <a:xfrm>
          <a:off x="2577635" y="970284"/>
          <a:ext cx="947597" cy="830624"/>
        </a:xfrm>
        <a:prstGeom prst="rect">
          <a:avLst/>
        </a:prstGeom>
        <a:noFill/>
        <a:ln>
          <a:noFill/>
        </a:ln>
        <a:effectLst/>
      </dgm:spPr>
      <dgm:t>
        <a:bodyPr/>
        <a:lstStyle/>
        <a:p>
          <a:pPr>
            <a:buNone/>
          </a:pPr>
          <a:r>
            <a:rPr lang="en-GB" sz="1000" b="1">
              <a:solidFill>
                <a:sysClr val="windowText" lastClr="000000">
                  <a:hueOff val="0"/>
                  <a:satOff val="0"/>
                  <a:lumOff val="0"/>
                  <a:alphaOff val="0"/>
                </a:sysClr>
              </a:solidFill>
              <a:latin typeface="Georgia" panose="02040502050405020303" pitchFamily="18" charset="0"/>
              <a:ea typeface="+mn-ea"/>
              <a:cs typeface="+mn-cs"/>
            </a:rPr>
            <a:t>Analisi</a:t>
          </a:r>
        </a:p>
      </dgm:t>
    </dgm:pt>
    <dgm:pt modelId="{C39FAEDB-7136-407C-8D03-58726A388C98}" type="parTrans" cxnId="{0F0F856C-91FF-4E3E-91ED-1F4215E0AC89}">
      <dgm:prSet/>
      <dgm:spPr/>
      <dgm:t>
        <a:bodyPr/>
        <a:lstStyle/>
        <a:p>
          <a:endParaRPr lang="en-GB" sz="900">
            <a:latin typeface="Georgia" panose="02040502050405020303" pitchFamily="18" charset="0"/>
          </a:endParaRPr>
        </a:p>
      </dgm:t>
    </dgm:pt>
    <dgm:pt modelId="{1EC5CAA9-79FA-49C6-98E0-6D4E762DBF68}" type="sibTrans" cxnId="{0F0F856C-91FF-4E3E-91ED-1F4215E0AC89}">
      <dgm:prSet/>
      <dgm:spPr/>
      <dgm:t>
        <a:bodyPr/>
        <a:lstStyle/>
        <a:p>
          <a:endParaRPr lang="en-GB" sz="900">
            <a:latin typeface="Georgia" panose="02040502050405020303" pitchFamily="18" charset="0"/>
          </a:endParaRPr>
        </a:p>
      </dgm:t>
    </dgm:pt>
    <dgm:pt modelId="{508480DD-E583-4CBE-9F9B-CFF748EA25BE}">
      <dgm:prSet phldrT="[Text]" custT="1"/>
      <dgm:spPr>
        <a:xfrm>
          <a:off x="2577635" y="970284"/>
          <a:ext cx="947597" cy="830624"/>
        </a:xfrm>
        <a:prstGeom prst="rect">
          <a:avLst/>
        </a:prstGeom>
        <a:noFill/>
        <a:ln>
          <a:noFill/>
        </a:ln>
        <a:effectLst/>
      </dgm:spPr>
      <dgm:t>
        <a:bodyPr/>
        <a:lstStyle/>
        <a:p>
          <a:pPr>
            <a:buChar char="•"/>
          </a:pPr>
          <a:r>
            <a:rPr lang="en-GB" sz="900">
              <a:solidFill>
                <a:sysClr val="windowText" lastClr="000000">
                  <a:hueOff val="0"/>
                  <a:satOff val="0"/>
                  <a:lumOff val="0"/>
                  <a:alphaOff val="0"/>
                </a:sysClr>
              </a:solidFill>
              <a:latin typeface="Georgia" panose="02040502050405020303" pitchFamily="18" charset="0"/>
              <a:ea typeface="+mn-ea"/>
              <a:cs typeface="+mn-cs"/>
            </a:rPr>
            <a:t>Analisi dei documenti</a:t>
          </a:r>
        </a:p>
      </dgm:t>
    </dgm:pt>
    <dgm:pt modelId="{127A6BAC-607F-4ABC-A6CB-9044A09DAFDB}" type="parTrans" cxnId="{A8955D67-59E2-421C-B824-BC78E9E3F233}">
      <dgm:prSet/>
      <dgm:spPr/>
      <dgm:t>
        <a:bodyPr/>
        <a:lstStyle/>
        <a:p>
          <a:endParaRPr lang="en-GB" sz="900">
            <a:latin typeface="Georgia" panose="02040502050405020303" pitchFamily="18" charset="0"/>
          </a:endParaRPr>
        </a:p>
      </dgm:t>
    </dgm:pt>
    <dgm:pt modelId="{E4ECF986-52E9-4F23-A806-2CD8CC6BE893}" type="sibTrans" cxnId="{A8955D67-59E2-421C-B824-BC78E9E3F233}">
      <dgm:prSet/>
      <dgm:spPr/>
      <dgm:t>
        <a:bodyPr/>
        <a:lstStyle/>
        <a:p>
          <a:endParaRPr lang="en-GB" sz="900">
            <a:latin typeface="Georgia" panose="02040502050405020303" pitchFamily="18" charset="0"/>
          </a:endParaRPr>
        </a:p>
      </dgm:t>
    </dgm:pt>
    <dgm:pt modelId="{FEC07731-8CE5-41ED-BC31-AADCAE3A7C25}">
      <dgm:prSet phldrT="[Text]" custT="1"/>
      <dgm:spPr>
        <a:xfrm>
          <a:off x="2577635" y="970284"/>
          <a:ext cx="947597" cy="830624"/>
        </a:xfrm>
        <a:prstGeom prst="rect">
          <a:avLst/>
        </a:prstGeom>
        <a:noFill/>
        <a:ln>
          <a:noFill/>
        </a:ln>
        <a:effectLst/>
      </dgm:spPr>
      <dgm:t>
        <a:bodyPr/>
        <a:lstStyle/>
        <a:p>
          <a:pPr>
            <a:buChar char="•"/>
          </a:pPr>
          <a:r>
            <a:rPr lang="en-GB" sz="900">
              <a:solidFill>
                <a:sysClr val="windowText" lastClr="000000">
                  <a:hueOff val="0"/>
                  <a:satOff val="0"/>
                  <a:lumOff val="0"/>
                  <a:alphaOff val="0"/>
                </a:sysClr>
              </a:solidFill>
              <a:latin typeface="Georgia" panose="02040502050405020303" pitchFamily="18" charset="0"/>
              <a:ea typeface="+mn-ea"/>
              <a:cs typeface="+mn-cs"/>
            </a:rPr>
            <a:t>Analisi dei dati</a:t>
          </a:r>
        </a:p>
      </dgm:t>
    </dgm:pt>
    <dgm:pt modelId="{A0273843-9781-4E90-BA57-C6A406CEA656}" type="parTrans" cxnId="{17937E1F-2EB9-4EB0-AB74-F744578661EC}">
      <dgm:prSet/>
      <dgm:spPr/>
      <dgm:t>
        <a:bodyPr/>
        <a:lstStyle/>
        <a:p>
          <a:endParaRPr lang="en-GB" sz="900">
            <a:latin typeface="Georgia" panose="02040502050405020303" pitchFamily="18" charset="0"/>
          </a:endParaRPr>
        </a:p>
      </dgm:t>
    </dgm:pt>
    <dgm:pt modelId="{3769126F-6DC2-4C7F-9483-BCFF5DDF3594}" type="sibTrans" cxnId="{17937E1F-2EB9-4EB0-AB74-F744578661EC}">
      <dgm:prSet/>
      <dgm:spPr/>
      <dgm:t>
        <a:bodyPr/>
        <a:lstStyle/>
        <a:p>
          <a:endParaRPr lang="en-GB" sz="900">
            <a:latin typeface="Georgia" panose="02040502050405020303" pitchFamily="18" charset="0"/>
          </a:endParaRPr>
        </a:p>
      </dgm:t>
    </dgm:pt>
    <dgm:pt modelId="{914A7E06-A9AF-4A4B-AA31-9DC34028515A}">
      <dgm:prSet custT="1"/>
      <dgm:spPr>
        <a:xfrm>
          <a:off x="3787139" y="683230"/>
          <a:ext cx="1116184" cy="830624"/>
        </a:xfrm>
        <a:prstGeom prst="rect">
          <a:avLst/>
        </a:prstGeom>
        <a:noFill/>
        <a:ln>
          <a:noFill/>
        </a:ln>
        <a:effectLst/>
      </dgm:spPr>
      <dgm:t>
        <a:bodyPr/>
        <a:lstStyle/>
        <a:p>
          <a:pPr>
            <a:buNone/>
          </a:pPr>
          <a:r>
            <a:rPr lang="en-GB" sz="1000" b="1">
              <a:solidFill>
                <a:sysClr val="windowText" lastClr="000000">
                  <a:hueOff val="0"/>
                  <a:satOff val="0"/>
                  <a:lumOff val="0"/>
                  <a:alphaOff val="0"/>
                </a:sysClr>
              </a:solidFill>
              <a:latin typeface="Georgia" panose="02040502050405020303" pitchFamily="18" charset="0"/>
              <a:ea typeface="+mn-ea"/>
              <a:cs typeface="+mn-cs"/>
            </a:rPr>
            <a:t>Formulazione dei giudizi</a:t>
          </a:r>
        </a:p>
      </dgm:t>
    </dgm:pt>
    <dgm:pt modelId="{8868B560-08E2-4FBF-BFED-D4D272A3CAE5}" type="parTrans" cxnId="{68D087F2-0340-446D-9AA1-A9DADDDBDF89}">
      <dgm:prSet/>
      <dgm:spPr/>
      <dgm:t>
        <a:bodyPr/>
        <a:lstStyle/>
        <a:p>
          <a:endParaRPr lang="en-GB" sz="900">
            <a:latin typeface="Georgia" panose="02040502050405020303" pitchFamily="18" charset="0"/>
          </a:endParaRPr>
        </a:p>
      </dgm:t>
    </dgm:pt>
    <dgm:pt modelId="{EC11F74F-1456-4247-AF84-2F6EB4BA7632}" type="sibTrans" cxnId="{68D087F2-0340-446D-9AA1-A9DADDDBDF89}">
      <dgm:prSet/>
      <dgm:spPr/>
      <dgm:t>
        <a:bodyPr/>
        <a:lstStyle/>
        <a:p>
          <a:endParaRPr lang="en-GB" sz="900">
            <a:latin typeface="Georgia" panose="02040502050405020303" pitchFamily="18" charset="0"/>
          </a:endParaRPr>
        </a:p>
      </dgm:t>
    </dgm:pt>
    <dgm:pt modelId="{9C36645F-21C2-45E3-9376-AF9FA0E841FD}">
      <dgm:prSet custT="1"/>
      <dgm:spPr>
        <a:xfrm>
          <a:off x="4955864" y="413420"/>
          <a:ext cx="1272215" cy="830624"/>
        </a:xfrm>
        <a:prstGeom prst="rect">
          <a:avLst/>
        </a:prstGeom>
        <a:noFill/>
        <a:ln>
          <a:noFill/>
        </a:ln>
        <a:effectLst/>
      </dgm:spPr>
      <dgm:t>
        <a:bodyPr/>
        <a:lstStyle/>
        <a:p>
          <a:pPr>
            <a:buNone/>
          </a:pPr>
          <a:r>
            <a:rPr lang="en-GB" sz="1000" b="1">
              <a:solidFill>
                <a:sysClr val="windowText" lastClr="000000">
                  <a:hueOff val="0"/>
                  <a:satOff val="0"/>
                  <a:lumOff val="0"/>
                  <a:alphaOff val="0"/>
                </a:sysClr>
              </a:solidFill>
              <a:latin typeface="Georgia" panose="02040502050405020303" pitchFamily="18" charset="0"/>
              <a:ea typeface="+mn-ea"/>
              <a:cs typeface="+mn-cs"/>
            </a:rPr>
            <a:t>Disseminazione / comunicazione</a:t>
          </a:r>
        </a:p>
      </dgm:t>
    </dgm:pt>
    <dgm:pt modelId="{868D8972-DB14-49B5-A099-B49BCD54E3E0}" type="parTrans" cxnId="{FD81742A-878E-41F3-9BE7-48DC0D69B39C}">
      <dgm:prSet/>
      <dgm:spPr/>
      <dgm:t>
        <a:bodyPr/>
        <a:lstStyle/>
        <a:p>
          <a:endParaRPr lang="en-GB" sz="900">
            <a:latin typeface="Georgia" panose="02040502050405020303" pitchFamily="18" charset="0"/>
          </a:endParaRPr>
        </a:p>
      </dgm:t>
    </dgm:pt>
    <dgm:pt modelId="{0496BE05-F4E5-4902-A4C6-F554AFE05C8B}" type="sibTrans" cxnId="{FD81742A-878E-41F3-9BE7-48DC0D69B39C}">
      <dgm:prSet/>
      <dgm:spPr/>
      <dgm:t>
        <a:bodyPr/>
        <a:lstStyle/>
        <a:p>
          <a:endParaRPr lang="en-GB" sz="900">
            <a:latin typeface="Georgia" panose="02040502050405020303" pitchFamily="18" charset="0"/>
          </a:endParaRPr>
        </a:p>
      </dgm:t>
    </dgm:pt>
    <dgm:pt modelId="{B698C25A-9779-4804-9DC8-9D3A21303563}">
      <dgm:prSet phldrT="[Text]" custT="1"/>
      <dgm:spPr>
        <a:xfrm>
          <a:off x="1328677" y="1257339"/>
          <a:ext cx="1061271" cy="830624"/>
        </a:xfrm>
        <a:prstGeom prst="rect">
          <a:avLst/>
        </a:prstGeom>
        <a:noFill/>
        <a:ln>
          <a:noFill/>
        </a:ln>
        <a:effectLst/>
      </dgm:spPr>
      <dgm:t>
        <a:bodyPr/>
        <a:lstStyle/>
        <a:p>
          <a:pPr>
            <a:buChar char="•"/>
          </a:pPr>
          <a:r>
            <a:rPr lang="en-GB" sz="900">
              <a:solidFill>
                <a:sysClr val="windowText" lastClr="000000">
                  <a:hueOff val="0"/>
                  <a:satOff val="0"/>
                  <a:lumOff val="0"/>
                  <a:alphaOff val="0"/>
                </a:sysClr>
              </a:solidFill>
              <a:latin typeface="Georgia" panose="02040502050405020303" pitchFamily="18" charset="0"/>
              <a:ea typeface="+mn-ea"/>
              <a:cs typeface="+mn-cs"/>
            </a:rPr>
            <a:t>Raccolta dati primari (interviste, indagini, casi studio)</a:t>
          </a:r>
        </a:p>
      </dgm:t>
    </dgm:pt>
    <dgm:pt modelId="{553B1022-B7B4-45A3-B1C8-1FD8B9F10930}" type="parTrans" cxnId="{A6D0436C-D9F0-46C4-831D-03E3C7BAAF8F}">
      <dgm:prSet/>
      <dgm:spPr/>
      <dgm:t>
        <a:bodyPr/>
        <a:lstStyle/>
        <a:p>
          <a:endParaRPr lang="en-GB" sz="900">
            <a:latin typeface="Georgia" panose="02040502050405020303" pitchFamily="18" charset="0"/>
          </a:endParaRPr>
        </a:p>
      </dgm:t>
    </dgm:pt>
    <dgm:pt modelId="{0935DF01-EBF0-4A15-9AAA-4F71CA41EEB7}" type="sibTrans" cxnId="{A6D0436C-D9F0-46C4-831D-03E3C7BAAF8F}">
      <dgm:prSet/>
      <dgm:spPr/>
      <dgm:t>
        <a:bodyPr/>
        <a:lstStyle/>
        <a:p>
          <a:endParaRPr lang="en-GB" sz="900">
            <a:latin typeface="Georgia" panose="02040502050405020303" pitchFamily="18" charset="0"/>
          </a:endParaRPr>
        </a:p>
      </dgm:t>
    </dgm:pt>
    <dgm:pt modelId="{64A04C6C-7684-4FCD-92A4-C5F42474E464}">
      <dgm:prSet custT="1"/>
      <dgm:spPr>
        <a:xfrm>
          <a:off x="3787139" y="683230"/>
          <a:ext cx="1116184" cy="830624"/>
        </a:xfrm>
        <a:prstGeom prst="rect">
          <a:avLst/>
        </a:prstGeom>
        <a:noFill/>
        <a:ln>
          <a:noFill/>
        </a:ln>
        <a:effectLst/>
      </dgm:spPr>
      <dgm:t>
        <a:bodyPr/>
        <a:lstStyle/>
        <a:p>
          <a:pPr>
            <a:buChar char="•"/>
          </a:pPr>
          <a:r>
            <a:rPr lang="en-GB" sz="900">
              <a:solidFill>
                <a:sysClr val="windowText" lastClr="000000">
                  <a:hueOff val="0"/>
                  <a:satOff val="0"/>
                  <a:lumOff val="0"/>
                  <a:alphaOff val="0"/>
                </a:sysClr>
              </a:solidFill>
              <a:latin typeface="Georgia" panose="02040502050405020303" pitchFamily="18" charset="0"/>
              <a:ea typeface="+mn-ea"/>
              <a:cs typeface="+mn-cs"/>
            </a:rPr>
            <a:t>Risposta ai quesiti valutativi per tema e domanda di valutazione</a:t>
          </a:r>
        </a:p>
      </dgm:t>
    </dgm:pt>
    <dgm:pt modelId="{126399BE-FDAB-4496-9D54-DCB2CA169265}" type="parTrans" cxnId="{98F03270-E5A7-4D51-AFD8-6E0B634279DB}">
      <dgm:prSet/>
      <dgm:spPr/>
      <dgm:t>
        <a:bodyPr/>
        <a:lstStyle/>
        <a:p>
          <a:endParaRPr lang="en-GB" sz="900">
            <a:latin typeface="Georgia" panose="02040502050405020303" pitchFamily="18" charset="0"/>
          </a:endParaRPr>
        </a:p>
      </dgm:t>
    </dgm:pt>
    <dgm:pt modelId="{91C32507-BCE3-4931-A0B1-9332369B2EA1}" type="sibTrans" cxnId="{98F03270-E5A7-4D51-AFD8-6E0B634279DB}">
      <dgm:prSet/>
      <dgm:spPr/>
      <dgm:t>
        <a:bodyPr/>
        <a:lstStyle/>
        <a:p>
          <a:endParaRPr lang="en-GB" sz="900">
            <a:latin typeface="Georgia" panose="02040502050405020303" pitchFamily="18" charset="0"/>
          </a:endParaRPr>
        </a:p>
      </dgm:t>
    </dgm:pt>
    <dgm:pt modelId="{D59B620E-CB8F-4F0F-AE1F-8506DA3DB2AB}">
      <dgm:prSet custT="1"/>
      <dgm:spPr>
        <a:xfrm>
          <a:off x="4955864" y="413420"/>
          <a:ext cx="1272215" cy="830624"/>
        </a:xfrm>
        <a:prstGeom prst="rect">
          <a:avLst/>
        </a:prstGeom>
        <a:noFill/>
        <a:ln>
          <a:noFill/>
        </a:ln>
        <a:effectLst/>
      </dgm:spPr>
      <dgm:t>
        <a:bodyPr/>
        <a:lstStyle/>
        <a:p>
          <a:pPr>
            <a:buChar char="•"/>
          </a:pPr>
          <a:r>
            <a:rPr lang="en-GB" sz="900">
              <a:solidFill>
                <a:sysClr val="windowText" lastClr="000000">
                  <a:hueOff val="0"/>
                  <a:satOff val="0"/>
                  <a:lumOff val="0"/>
                  <a:alphaOff val="0"/>
                </a:sysClr>
              </a:solidFill>
              <a:latin typeface="Georgia" panose="02040502050405020303" pitchFamily="18" charset="0"/>
              <a:ea typeface="+mn-ea"/>
              <a:cs typeface="+mn-cs"/>
            </a:rPr>
            <a:t>Factsheet, parole chiave e articolo web per il grande pubblico</a:t>
          </a:r>
        </a:p>
      </dgm:t>
    </dgm:pt>
    <dgm:pt modelId="{9A1568A3-8184-4502-B5AD-312E841B814A}" type="parTrans" cxnId="{651D3886-769E-4F65-8D97-EF50C52C5EE4}">
      <dgm:prSet/>
      <dgm:spPr/>
      <dgm:t>
        <a:bodyPr/>
        <a:lstStyle/>
        <a:p>
          <a:endParaRPr lang="en-GB" sz="900">
            <a:latin typeface="Georgia" panose="02040502050405020303" pitchFamily="18" charset="0"/>
          </a:endParaRPr>
        </a:p>
      </dgm:t>
    </dgm:pt>
    <dgm:pt modelId="{466E03FD-BF04-4B60-B15F-2E9F96D75FA2}" type="sibTrans" cxnId="{651D3886-769E-4F65-8D97-EF50C52C5EE4}">
      <dgm:prSet/>
      <dgm:spPr/>
      <dgm:t>
        <a:bodyPr/>
        <a:lstStyle/>
        <a:p>
          <a:endParaRPr lang="en-GB" sz="900">
            <a:latin typeface="Georgia" panose="02040502050405020303" pitchFamily="18" charset="0"/>
          </a:endParaRPr>
        </a:p>
      </dgm:t>
    </dgm:pt>
    <dgm:pt modelId="{158FCD02-0023-4194-8E52-090F78895D74}">
      <dgm:prSet custT="1"/>
      <dgm:spPr>
        <a:xfrm>
          <a:off x="4955864" y="413420"/>
          <a:ext cx="1272215" cy="830624"/>
        </a:xfrm>
        <a:prstGeom prst="rect">
          <a:avLst/>
        </a:prstGeom>
        <a:noFill/>
        <a:ln>
          <a:noFill/>
        </a:ln>
        <a:effectLst/>
      </dgm:spPr>
      <dgm:t>
        <a:bodyPr/>
        <a:lstStyle/>
        <a:p>
          <a:pPr>
            <a:buChar char="•"/>
          </a:pPr>
          <a:r>
            <a:rPr lang="en-GB" sz="900">
              <a:solidFill>
                <a:sysClr val="windowText" lastClr="000000">
                  <a:hueOff val="0"/>
                  <a:satOff val="0"/>
                  <a:lumOff val="0"/>
                  <a:alphaOff val="0"/>
                </a:sysClr>
              </a:solidFill>
              <a:latin typeface="Georgia" panose="02040502050405020303" pitchFamily="18" charset="0"/>
              <a:ea typeface="+mn-ea"/>
              <a:cs typeface="+mn-cs"/>
            </a:rPr>
            <a:t>Executive summary in inglese</a:t>
          </a:r>
        </a:p>
      </dgm:t>
    </dgm:pt>
    <dgm:pt modelId="{E8D01479-C874-4D22-8AE6-2A31D6F4E6BB}" type="parTrans" cxnId="{B7225376-4D64-4570-973D-3B7EC2D978F2}">
      <dgm:prSet/>
      <dgm:spPr/>
      <dgm:t>
        <a:bodyPr/>
        <a:lstStyle/>
        <a:p>
          <a:endParaRPr lang="en-GB" sz="900">
            <a:latin typeface="Georgia" panose="02040502050405020303" pitchFamily="18" charset="0"/>
          </a:endParaRPr>
        </a:p>
      </dgm:t>
    </dgm:pt>
    <dgm:pt modelId="{F8471732-ACFF-4176-9A7E-D3476B786C4A}" type="sibTrans" cxnId="{B7225376-4D64-4570-973D-3B7EC2D978F2}">
      <dgm:prSet/>
      <dgm:spPr/>
      <dgm:t>
        <a:bodyPr/>
        <a:lstStyle/>
        <a:p>
          <a:endParaRPr lang="en-GB" sz="900">
            <a:latin typeface="Georgia" panose="02040502050405020303" pitchFamily="18" charset="0"/>
          </a:endParaRPr>
        </a:p>
      </dgm:t>
    </dgm:pt>
    <dgm:pt modelId="{EF97A85A-6747-4085-9D9A-EFA3836C4E5F}">
      <dgm:prSet custT="1"/>
      <dgm:spPr>
        <a:xfrm>
          <a:off x="4955864" y="413420"/>
          <a:ext cx="1272215" cy="830624"/>
        </a:xfrm>
        <a:prstGeom prst="rect">
          <a:avLst/>
        </a:prstGeom>
        <a:noFill/>
        <a:ln>
          <a:noFill/>
        </a:ln>
        <a:effectLst/>
      </dgm:spPr>
      <dgm:t>
        <a:bodyPr/>
        <a:lstStyle/>
        <a:p>
          <a:pPr>
            <a:buChar char="•"/>
          </a:pPr>
          <a:r>
            <a:rPr lang="en-GB" sz="900">
              <a:solidFill>
                <a:sysClr val="windowText" lastClr="000000">
                  <a:hueOff val="0"/>
                  <a:satOff val="0"/>
                  <a:lumOff val="0"/>
                  <a:alphaOff val="0"/>
                </a:sysClr>
              </a:solidFill>
              <a:latin typeface="Georgia" panose="02040502050405020303" pitchFamily="18" charset="0"/>
              <a:ea typeface="+mn-ea"/>
              <a:cs typeface="+mn-cs"/>
            </a:rPr>
            <a:t>Workshop</a:t>
          </a:r>
        </a:p>
      </dgm:t>
    </dgm:pt>
    <dgm:pt modelId="{645C8E50-ACAB-499D-85C4-DBFE7BFC3EF6}" type="parTrans" cxnId="{6A93DF5D-C186-4C6F-802D-5178FEED8131}">
      <dgm:prSet/>
      <dgm:spPr/>
      <dgm:t>
        <a:bodyPr/>
        <a:lstStyle/>
        <a:p>
          <a:endParaRPr lang="en-GB" sz="900">
            <a:latin typeface="Georgia" panose="02040502050405020303" pitchFamily="18" charset="0"/>
          </a:endParaRPr>
        </a:p>
      </dgm:t>
    </dgm:pt>
    <dgm:pt modelId="{F605FD17-FA55-4240-9736-FC68521248C7}" type="sibTrans" cxnId="{6A93DF5D-C186-4C6F-802D-5178FEED8131}">
      <dgm:prSet/>
      <dgm:spPr/>
      <dgm:t>
        <a:bodyPr/>
        <a:lstStyle/>
        <a:p>
          <a:endParaRPr lang="en-GB" sz="900">
            <a:latin typeface="Georgia" panose="02040502050405020303" pitchFamily="18" charset="0"/>
          </a:endParaRPr>
        </a:p>
      </dgm:t>
    </dgm:pt>
    <dgm:pt modelId="{B1480C1B-8762-4F2B-9C40-341D58289C83}" type="pres">
      <dgm:prSet presAssocID="{8258D657-1C63-4ABC-B2B0-90565F8D5BF5}" presName="rootnode" presStyleCnt="0">
        <dgm:presLayoutVars>
          <dgm:chMax/>
          <dgm:chPref/>
          <dgm:dir/>
          <dgm:animLvl val="lvl"/>
        </dgm:presLayoutVars>
      </dgm:prSet>
      <dgm:spPr/>
      <dgm:t>
        <a:bodyPr/>
        <a:lstStyle/>
        <a:p>
          <a:endParaRPr lang="it-IT"/>
        </a:p>
      </dgm:t>
    </dgm:pt>
    <dgm:pt modelId="{3D3E64DB-C62C-4B43-9CE8-6EC62E9A9E29}" type="pres">
      <dgm:prSet presAssocID="{D67988EA-706F-42C6-914F-041B8DE03E5D}" presName="composite" presStyleCnt="0"/>
      <dgm:spPr/>
    </dgm:pt>
    <dgm:pt modelId="{762349D1-C9C1-4CFB-AD96-011029C60DA6}" type="pres">
      <dgm:prSet presAssocID="{D67988EA-706F-42C6-914F-041B8DE03E5D}" presName="LShape" presStyleLbl="alignNode1" presStyleIdx="0" presStyleCnt="9"/>
      <dgm:spPr>
        <a:xfrm rot="5400000">
          <a:off x="212456" y="1230784"/>
          <a:ext cx="630786" cy="1049613"/>
        </a:xfrm>
        <a:prstGeom prst="corner">
          <a:avLst>
            <a:gd name="adj1" fmla="val 16120"/>
            <a:gd name="adj2" fmla="val 16110"/>
          </a:avLst>
        </a:prstGeom>
        <a:solidFill>
          <a:srgbClr val="A5A5A5">
            <a:hueOff val="0"/>
            <a:satOff val="0"/>
            <a:lumOff val="0"/>
            <a:alphaOff val="0"/>
          </a:srgbClr>
        </a:solidFill>
        <a:ln w="12700" cap="flat" cmpd="sng" algn="ctr">
          <a:solidFill>
            <a:srgbClr val="A5A5A5">
              <a:hueOff val="0"/>
              <a:satOff val="0"/>
              <a:lumOff val="0"/>
              <a:alphaOff val="0"/>
            </a:srgbClr>
          </a:solidFill>
          <a:prstDash val="solid"/>
          <a:miter lim="800000"/>
        </a:ln>
        <a:effectLst/>
      </dgm:spPr>
    </dgm:pt>
    <dgm:pt modelId="{24465EB0-4DA3-4697-ABE2-9FBE3B37BFC8}" type="pres">
      <dgm:prSet presAssocID="{D67988EA-706F-42C6-914F-041B8DE03E5D}" presName="ParentText" presStyleLbl="revTx" presStyleIdx="0" presStyleCnt="5" custScaleX="115870" custLinFactNeighborX="4415">
        <dgm:presLayoutVars>
          <dgm:chMax val="0"/>
          <dgm:chPref val="0"/>
          <dgm:bulletEnabled val="1"/>
        </dgm:presLayoutVars>
      </dgm:prSet>
      <dgm:spPr/>
      <dgm:t>
        <a:bodyPr/>
        <a:lstStyle/>
        <a:p>
          <a:endParaRPr lang="it-IT"/>
        </a:p>
      </dgm:t>
    </dgm:pt>
    <dgm:pt modelId="{58A09076-4636-4652-8D75-0609572A784C}" type="pres">
      <dgm:prSet presAssocID="{D67988EA-706F-42C6-914F-041B8DE03E5D}" presName="Triangle" presStyleLbl="alignNode1" presStyleIdx="1" presStyleCnt="9"/>
      <dgm:spPr>
        <a:xfrm>
          <a:off x="875968" y="1153510"/>
          <a:ext cx="178791" cy="178791"/>
        </a:xfrm>
        <a:prstGeom prst="triangle">
          <a:avLst>
            <a:gd name="adj" fmla="val 100000"/>
          </a:avLst>
        </a:prstGeom>
        <a:solidFill>
          <a:srgbClr val="A5A5A5">
            <a:hueOff val="338825"/>
            <a:satOff val="12500"/>
            <a:lumOff val="-1838"/>
            <a:alphaOff val="0"/>
          </a:srgbClr>
        </a:solidFill>
        <a:ln w="12700" cap="flat" cmpd="sng" algn="ctr">
          <a:solidFill>
            <a:srgbClr val="A5A5A5">
              <a:hueOff val="338825"/>
              <a:satOff val="12500"/>
              <a:lumOff val="-1838"/>
              <a:alphaOff val="0"/>
            </a:srgbClr>
          </a:solidFill>
          <a:prstDash val="solid"/>
          <a:miter lim="800000"/>
        </a:ln>
        <a:effectLst/>
      </dgm:spPr>
    </dgm:pt>
    <dgm:pt modelId="{CE8B68CE-120A-400C-83AF-695DE0FD2017}" type="pres">
      <dgm:prSet presAssocID="{697CBBFF-FA2D-4E78-8F69-62A216FB180C}" presName="sibTrans" presStyleCnt="0"/>
      <dgm:spPr/>
    </dgm:pt>
    <dgm:pt modelId="{E6AC14D1-C831-4E56-A013-C75F23262FF2}" type="pres">
      <dgm:prSet presAssocID="{697CBBFF-FA2D-4E78-8F69-62A216FB180C}" presName="space" presStyleCnt="0"/>
      <dgm:spPr/>
    </dgm:pt>
    <dgm:pt modelId="{F936FCC0-6486-4E2F-849E-98DCCF7AD07D}" type="pres">
      <dgm:prSet presAssocID="{74533629-2C3D-4825-9855-4C222252954B}" presName="composite" presStyleCnt="0"/>
      <dgm:spPr/>
    </dgm:pt>
    <dgm:pt modelId="{DB3590FE-3331-4DFF-900F-60BEC23BDCCD}" type="pres">
      <dgm:prSet presAssocID="{74533629-2C3D-4825-9855-4C222252954B}" presName="LShape" presStyleLbl="alignNode1" presStyleIdx="2" presStyleCnt="9"/>
      <dgm:spPr>
        <a:xfrm rot="5400000">
          <a:off x="1447692" y="943730"/>
          <a:ext cx="630786" cy="1049613"/>
        </a:xfrm>
        <a:prstGeom prst="corner">
          <a:avLst>
            <a:gd name="adj1" fmla="val 16120"/>
            <a:gd name="adj2" fmla="val 16110"/>
          </a:avLst>
        </a:prstGeom>
        <a:solidFill>
          <a:srgbClr val="A5A5A5">
            <a:hueOff val="677650"/>
            <a:satOff val="25000"/>
            <a:lumOff val="-3676"/>
            <a:alphaOff val="0"/>
          </a:srgbClr>
        </a:solidFill>
        <a:ln w="12700" cap="flat" cmpd="sng" algn="ctr">
          <a:solidFill>
            <a:srgbClr val="A5A5A5">
              <a:hueOff val="677650"/>
              <a:satOff val="25000"/>
              <a:lumOff val="-3676"/>
              <a:alphaOff val="0"/>
            </a:srgbClr>
          </a:solidFill>
          <a:prstDash val="solid"/>
          <a:miter lim="800000"/>
        </a:ln>
        <a:effectLst/>
      </dgm:spPr>
    </dgm:pt>
    <dgm:pt modelId="{8578327E-C09A-4D05-80FF-B8BAF879D293}" type="pres">
      <dgm:prSet presAssocID="{74533629-2C3D-4825-9855-4C222252954B}" presName="ParentText" presStyleLbl="revTx" presStyleIdx="1" presStyleCnt="5" custScaleX="111996" custLinFactNeighborX="4550">
        <dgm:presLayoutVars>
          <dgm:chMax val="0"/>
          <dgm:chPref val="0"/>
          <dgm:bulletEnabled val="1"/>
        </dgm:presLayoutVars>
      </dgm:prSet>
      <dgm:spPr/>
      <dgm:t>
        <a:bodyPr/>
        <a:lstStyle/>
        <a:p>
          <a:endParaRPr lang="it-IT"/>
        </a:p>
      </dgm:t>
    </dgm:pt>
    <dgm:pt modelId="{204E500C-C9F6-4524-9E76-EFEEDAFAC179}" type="pres">
      <dgm:prSet presAssocID="{74533629-2C3D-4825-9855-4C222252954B}" presName="Triangle" presStyleLbl="alignNode1" presStyleIdx="3" presStyleCnt="9"/>
      <dgm:spPr>
        <a:xfrm>
          <a:off x="2111204" y="866456"/>
          <a:ext cx="178791" cy="178791"/>
        </a:xfrm>
        <a:prstGeom prst="triangle">
          <a:avLst>
            <a:gd name="adj" fmla="val 100000"/>
          </a:avLst>
        </a:prstGeom>
        <a:solidFill>
          <a:srgbClr val="A5A5A5">
            <a:hueOff val="1016475"/>
            <a:satOff val="37500"/>
            <a:lumOff val="-5515"/>
            <a:alphaOff val="0"/>
          </a:srgbClr>
        </a:solidFill>
        <a:ln w="12700" cap="flat" cmpd="sng" algn="ctr">
          <a:solidFill>
            <a:srgbClr val="A5A5A5">
              <a:hueOff val="1016475"/>
              <a:satOff val="37500"/>
              <a:lumOff val="-5515"/>
              <a:alphaOff val="0"/>
            </a:srgbClr>
          </a:solidFill>
          <a:prstDash val="solid"/>
          <a:miter lim="800000"/>
        </a:ln>
        <a:effectLst/>
      </dgm:spPr>
    </dgm:pt>
    <dgm:pt modelId="{5EDB9B08-37A6-4429-BE2B-BC6D26623440}" type="pres">
      <dgm:prSet presAssocID="{457B303C-3BEC-4622-9D2B-50C9FB98BC1E}" presName="sibTrans" presStyleCnt="0"/>
      <dgm:spPr/>
    </dgm:pt>
    <dgm:pt modelId="{497D4A24-1B08-4583-AA5E-62C5AF654F0D}" type="pres">
      <dgm:prSet presAssocID="{457B303C-3BEC-4622-9D2B-50C9FB98BC1E}" presName="space" presStyleCnt="0"/>
      <dgm:spPr/>
    </dgm:pt>
    <dgm:pt modelId="{47DFDB1A-1F1D-4267-B0FE-21FE65BD75A5}" type="pres">
      <dgm:prSet presAssocID="{E5D39FD8-CF6A-4D38-8B59-516B5554FA76}" presName="composite" presStyleCnt="0"/>
      <dgm:spPr/>
    </dgm:pt>
    <dgm:pt modelId="{584CDE6E-074A-418F-AE5B-DDE8D6DAC752}" type="pres">
      <dgm:prSet presAssocID="{E5D39FD8-CF6A-4D38-8B59-516B5554FA76}" presName="LShape" presStyleLbl="alignNode1" presStyleIdx="4" presStyleCnt="9"/>
      <dgm:spPr>
        <a:xfrm rot="5400000">
          <a:off x="2682929" y="656676"/>
          <a:ext cx="630786" cy="1049613"/>
        </a:xfrm>
        <a:prstGeom prst="corner">
          <a:avLst>
            <a:gd name="adj1" fmla="val 16120"/>
            <a:gd name="adj2" fmla="val 16110"/>
          </a:avLst>
        </a:prstGeom>
        <a:solidFill>
          <a:srgbClr val="A5A5A5">
            <a:hueOff val="1355300"/>
            <a:satOff val="50000"/>
            <a:lumOff val="-7353"/>
            <a:alphaOff val="0"/>
          </a:srgbClr>
        </a:solidFill>
        <a:ln w="12700" cap="flat" cmpd="sng" algn="ctr">
          <a:solidFill>
            <a:srgbClr val="A5A5A5">
              <a:hueOff val="1355300"/>
              <a:satOff val="50000"/>
              <a:lumOff val="-7353"/>
              <a:alphaOff val="0"/>
            </a:srgbClr>
          </a:solidFill>
          <a:prstDash val="solid"/>
          <a:miter lim="800000"/>
        </a:ln>
        <a:effectLst/>
      </dgm:spPr>
    </dgm:pt>
    <dgm:pt modelId="{D9DEAAC6-155D-4F26-92F4-55F0A0715CDB}" type="pres">
      <dgm:prSet presAssocID="{E5D39FD8-CF6A-4D38-8B59-516B5554FA76}" presName="ParentText" presStyleLbl="revTx" presStyleIdx="2" presStyleCnt="5">
        <dgm:presLayoutVars>
          <dgm:chMax val="0"/>
          <dgm:chPref val="0"/>
          <dgm:bulletEnabled val="1"/>
        </dgm:presLayoutVars>
      </dgm:prSet>
      <dgm:spPr/>
      <dgm:t>
        <a:bodyPr/>
        <a:lstStyle/>
        <a:p>
          <a:endParaRPr lang="it-IT"/>
        </a:p>
      </dgm:t>
    </dgm:pt>
    <dgm:pt modelId="{9189BF9C-CAB6-4E6F-BB73-16F0C74CBD2E}" type="pres">
      <dgm:prSet presAssocID="{E5D39FD8-CF6A-4D38-8B59-516B5554FA76}" presName="Triangle" presStyleLbl="alignNode1" presStyleIdx="5" presStyleCnt="9"/>
      <dgm:spPr>
        <a:xfrm>
          <a:off x="3346440" y="579402"/>
          <a:ext cx="178791" cy="178791"/>
        </a:xfrm>
        <a:prstGeom prst="triangle">
          <a:avLst>
            <a:gd name="adj" fmla="val 100000"/>
          </a:avLst>
        </a:prstGeom>
        <a:solidFill>
          <a:srgbClr val="A5A5A5">
            <a:hueOff val="1694124"/>
            <a:satOff val="62500"/>
            <a:lumOff val="-9191"/>
            <a:alphaOff val="0"/>
          </a:srgbClr>
        </a:solidFill>
        <a:ln w="12700" cap="flat" cmpd="sng" algn="ctr">
          <a:solidFill>
            <a:srgbClr val="A5A5A5">
              <a:hueOff val="1694124"/>
              <a:satOff val="62500"/>
              <a:lumOff val="-9191"/>
              <a:alphaOff val="0"/>
            </a:srgbClr>
          </a:solidFill>
          <a:prstDash val="solid"/>
          <a:miter lim="800000"/>
        </a:ln>
        <a:effectLst/>
      </dgm:spPr>
    </dgm:pt>
    <dgm:pt modelId="{0EDC5FE4-EFC3-4154-9F28-ACC2136FC89B}" type="pres">
      <dgm:prSet presAssocID="{1EC5CAA9-79FA-49C6-98E0-6D4E762DBF68}" presName="sibTrans" presStyleCnt="0"/>
      <dgm:spPr/>
    </dgm:pt>
    <dgm:pt modelId="{2B3D7954-8740-486F-A761-1A6F7F3D1CE9}" type="pres">
      <dgm:prSet presAssocID="{1EC5CAA9-79FA-49C6-98E0-6D4E762DBF68}" presName="space" presStyleCnt="0"/>
      <dgm:spPr/>
    </dgm:pt>
    <dgm:pt modelId="{4A908284-C048-4670-B43F-3C6A05E18A5A}" type="pres">
      <dgm:prSet presAssocID="{914A7E06-A9AF-4A4B-AA31-9DC34028515A}" presName="composite" presStyleCnt="0"/>
      <dgm:spPr/>
    </dgm:pt>
    <dgm:pt modelId="{8394FC79-DAC7-4322-B222-CD9B13941DC8}" type="pres">
      <dgm:prSet presAssocID="{914A7E06-A9AF-4A4B-AA31-9DC34028515A}" presName="LShape" presStyleLbl="alignNode1" presStyleIdx="6" presStyleCnt="9"/>
      <dgm:spPr>
        <a:xfrm rot="5400000">
          <a:off x="3918165" y="369622"/>
          <a:ext cx="630786" cy="1049613"/>
        </a:xfrm>
        <a:prstGeom prst="corner">
          <a:avLst>
            <a:gd name="adj1" fmla="val 16120"/>
            <a:gd name="adj2" fmla="val 16110"/>
          </a:avLst>
        </a:prstGeom>
        <a:solidFill>
          <a:srgbClr val="A5A5A5">
            <a:hueOff val="2032949"/>
            <a:satOff val="75000"/>
            <a:lumOff val="-11029"/>
            <a:alphaOff val="0"/>
          </a:srgbClr>
        </a:solidFill>
        <a:ln w="12700" cap="flat" cmpd="sng" algn="ctr">
          <a:solidFill>
            <a:srgbClr val="A5A5A5">
              <a:hueOff val="2032949"/>
              <a:satOff val="75000"/>
              <a:lumOff val="-11029"/>
              <a:alphaOff val="0"/>
            </a:srgbClr>
          </a:solidFill>
          <a:prstDash val="solid"/>
          <a:miter lim="800000"/>
        </a:ln>
        <a:effectLst/>
      </dgm:spPr>
    </dgm:pt>
    <dgm:pt modelId="{D78FF0F2-70FD-4098-B90B-CCA4801A5169}" type="pres">
      <dgm:prSet presAssocID="{914A7E06-A9AF-4A4B-AA31-9DC34028515A}" presName="ParentText" presStyleLbl="revTx" presStyleIdx="3" presStyleCnt="5" custScaleX="117791" custLinFactNeighborX="6180">
        <dgm:presLayoutVars>
          <dgm:chMax val="0"/>
          <dgm:chPref val="0"/>
          <dgm:bulletEnabled val="1"/>
        </dgm:presLayoutVars>
      </dgm:prSet>
      <dgm:spPr/>
      <dgm:t>
        <a:bodyPr/>
        <a:lstStyle/>
        <a:p>
          <a:endParaRPr lang="it-IT"/>
        </a:p>
      </dgm:t>
    </dgm:pt>
    <dgm:pt modelId="{99983078-EB90-4116-9538-D5EB4870F68A}" type="pres">
      <dgm:prSet presAssocID="{914A7E06-A9AF-4A4B-AA31-9DC34028515A}" presName="Triangle" presStyleLbl="alignNode1" presStyleIdx="7" presStyleCnt="9"/>
      <dgm:spPr>
        <a:xfrm>
          <a:off x="4581676" y="292348"/>
          <a:ext cx="178791" cy="178791"/>
        </a:xfrm>
        <a:prstGeom prst="triangle">
          <a:avLst>
            <a:gd name="adj" fmla="val 100000"/>
          </a:avLst>
        </a:prstGeom>
        <a:solidFill>
          <a:srgbClr val="A5A5A5">
            <a:hueOff val="2371774"/>
            <a:satOff val="87500"/>
            <a:lumOff val="-12868"/>
            <a:alphaOff val="0"/>
          </a:srgbClr>
        </a:solidFill>
        <a:ln w="12700" cap="flat" cmpd="sng" algn="ctr">
          <a:solidFill>
            <a:srgbClr val="A5A5A5">
              <a:hueOff val="2371774"/>
              <a:satOff val="87500"/>
              <a:lumOff val="-12868"/>
              <a:alphaOff val="0"/>
            </a:srgbClr>
          </a:solidFill>
          <a:prstDash val="solid"/>
          <a:miter lim="800000"/>
        </a:ln>
        <a:effectLst/>
      </dgm:spPr>
    </dgm:pt>
    <dgm:pt modelId="{1BD9A93A-C165-4697-BFD7-12E0423DB7CD}" type="pres">
      <dgm:prSet presAssocID="{EC11F74F-1456-4247-AF84-2F6EB4BA7632}" presName="sibTrans" presStyleCnt="0"/>
      <dgm:spPr/>
    </dgm:pt>
    <dgm:pt modelId="{7C14A179-1522-4447-A9BE-A2CEB4A51F2D}" type="pres">
      <dgm:prSet presAssocID="{EC11F74F-1456-4247-AF84-2F6EB4BA7632}" presName="space" presStyleCnt="0"/>
      <dgm:spPr/>
    </dgm:pt>
    <dgm:pt modelId="{2B759036-BDD3-417A-80B9-E386A3EEB3B3}" type="pres">
      <dgm:prSet presAssocID="{9C36645F-21C2-45E3-9376-AF9FA0E841FD}" presName="composite" presStyleCnt="0"/>
      <dgm:spPr/>
    </dgm:pt>
    <dgm:pt modelId="{75120C23-E3C0-4566-AC7F-E4E71F576C2A}" type="pres">
      <dgm:prSet presAssocID="{9C36645F-21C2-45E3-9376-AF9FA0E841FD}" presName="LShape" presStyleLbl="alignNode1" presStyleIdx="8" presStyleCnt="9" custScaleX="112771" custLinFactNeighborX="-5748"/>
      <dgm:spPr>
        <a:xfrm rot="5400000">
          <a:off x="5160092" y="15545"/>
          <a:ext cx="630786" cy="1183660"/>
        </a:xfrm>
        <a:prstGeom prst="corner">
          <a:avLst>
            <a:gd name="adj1" fmla="val 16120"/>
            <a:gd name="adj2" fmla="val 16110"/>
          </a:avLst>
        </a:prstGeom>
        <a:solidFill>
          <a:srgbClr val="A5A5A5">
            <a:hueOff val="2710599"/>
            <a:satOff val="100000"/>
            <a:lumOff val="-14706"/>
            <a:alphaOff val="0"/>
          </a:srgbClr>
        </a:solidFill>
        <a:ln w="12700" cap="flat" cmpd="sng" algn="ctr">
          <a:solidFill>
            <a:srgbClr val="A5A5A5">
              <a:hueOff val="2710599"/>
              <a:satOff val="100000"/>
              <a:lumOff val="-14706"/>
              <a:alphaOff val="0"/>
            </a:srgbClr>
          </a:solidFill>
          <a:prstDash val="solid"/>
          <a:miter lim="800000"/>
        </a:ln>
        <a:effectLst/>
      </dgm:spPr>
    </dgm:pt>
    <dgm:pt modelId="{6732A8B0-DB4C-499D-9D7F-4AE2D28E3320}" type="pres">
      <dgm:prSet presAssocID="{9C36645F-21C2-45E3-9376-AF9FA0E841FD}" presName="ParentText" presStyleLbl="revTx" presStyleIdx="4" presStyleCnt="5" custScaleX="134257" custLinFactNeighborX="1524" custLinFactNeighborY="2076">
        <dgm:presLayoutVars>
          <dgm:chMax val="0"/>
          <dgm:chPref val="0"/>
          <dgm:bulletEnabled val="1"/>
        </dgm:presLayoutVars>
      </dgm:prSet>
      <dgm:spPr/>
      <dgm:t>
        <a:bodyPr/>
        <a:lstStyle/>
        <a:p>
          <a:endParaRPr lang="it-IT"/>
        </a:p>
      </dgm:t>
    </dgm:pt>
  </dgm:ptLst>
  <dgm:cxnLst>
    <dgm:cxn modelId="{18BCC934-092C-4063-AEB9-66E05D1E8C00}" srcId="{D67988EA-706F-42C6-914F-041B8DE03E5D}" destId="{34FA6E99-8C8D-4A0D-BFBF-74B57A5054BA}" srcOrd="1" destOrd="0" parTransId="{0AFF87DD-397C-4A52-B405-05164E1D5045}" sibTransId="{6EEB0789-3DFB-43B4-AE78-8B72BD81CC68}"/>
    <dgm:cxn modelId="{A33093C9-FC14-45CA-AAAA-7EE1758E9CA3}" type="presOf" srcId="{158FCD02-0023-4194-8E52-090F78895D74}" destId="{6732A8B0-DB4C-499D-9D7F-4AE2D28E3320}" srcOrd="0" destOrd="2" presId="urn:microsoft.com/office/officeart/2009/3/layout/StepUpProcess"/>
    <dgm:cxn modelId="{D431088B-CD95-4FC9-81A0-598AA49A3AD4}" srcId="{8258D657-1C63-4ABC-B2B0-90565F8D5BF5}" destId="{D67988EA-706F-42C6-914F-041B8DE03E5D}" srcOrd="0" destOrd="0" parTransId="{27F5AA27-4E32-480C-9CD3-34D3EAF978CB}" sibTransId="{697CBBFF-FA2D-4E78-8F69-62A216FB180C}"/>
    <dgm:cxn modelId="{2D09105E-763B-460F-84DA-5AF601147EAB}" type="presOf" srcId="{D67988EA-706F-42C6-914F-041B8DE03E5D}" destId="{24465EB0-4DA3-4697-ABE2-9FBE3B37BFC8}" srcOrd="0" destOrd="0" presId="urn:microsoft.com/office/officeart/2009/3/layout/StepUpProcess"/>
    <dgm:cxn modelId="{98F03270-E5A7-4D51-AFD8-6E0B634279DB}" srcId="{914A7E06-A9AF-4A4B-AA31-9DC34028515A}" destId="{64A04C6C-7684-4FCD-92A4-C5F42474E464}" srcOrd="0" destOrd="0" parTransId="{126399BE-FDAB-4496-9D54-DCB2CA169265}" sibTransId="{91C32507-BCE3-4931-A0B1-9332369B2EA1}"/>
    <dgm:cxn modelId="{6A93DF5D-C186-4C6F-802D-5178FEED8131}" srcId="{9C36645F-21C2-45E3-9376-AF9FA0E841FD}" destId="{EF97A85A-6747-4085-9D9A-EFA3836C4E5F}" srcOrd="2" destOrd="0" parTransId="{645C8E50-ACAB-499D-85C4-DBFE7BFC3EF6}" sibTransId="{F605FD17-FA55-4240-9736-FC68521248C7}"/>
    <dgm:cxn modelId="{1A60F18A-B364-4349-A549-E38F95447649}" srcId="{D67988EA-706F-42C6-914F-041B8DE03E5D}" destId="{77DBE1FB-E00D-44A2-80AF-D100BE949F25}" srcOrd="0" destOrd="0" parTransId="{F153D3D3-CE9F-46D5-9AAE-D0B51AAB4314}" sibTransId="{E57F758E-C475-4F47-AE47-A36B69315882}"/>
    <dgm:cxn modelId="{A5B0AB6A-DDCB-4C34-BB52-D8C43CB62AB8}" type="presOf" srcId="{34FA6E99-8C8D-4A0D-BFBF-74B57A5054BA}" destId="{24465EB0-4DA3-4697-ABE2-9FBE3B37BFC8}" srcOrd="0" destOrd="2" presId="urn:microsoft.com/office/officeart/2009/3/layout/StepUpProcess"/>
    <dgm:cxn modelId="{A8955D67-59E2-421C-B824-BC78E9E3F233}" srcId="{E5D39FD8-CF6A-4D38-8B59-516B5554FA76}" destId="{508480DD-E583-4CBE-9F9B-CFF748EA25BE}" srcOrd="0" destOrd="0" parTransId="{127A6BAC-607F-4ABC-A6CB-9044A09DAFDB}" sibTransId="{E4ECF986-52E9-4F23-A806-2CD8CC6BE893}"/>
    <dgm:cxn modelId="{66E0BD4C-F318-4C82-8B93-4876103D0B72}" type="presOf" srcId="{EF97A85A-6747-4085-9D9A-EFA3836C4E5F}" destId="{6732A8B0-DB4C-499D-9D7F-4AE2D28E3320}" srcOrd="0" destOrd="3" presId="urn:microsoft.com/office/officeart/2009/3/layout/StepUpProcess"/>
    <dgm:cxn modelId="{4599AB48-D8DB-454C-84F1-DD7E70DE0915}" type="presOf" srcId="{508480DD-E583-4CBE-9F9B-CFF748EA25BE}" destId="{D9DEAAC6-155D-4F26-92F4-55F0A0715CDB}" srcOrd="0" destOrd="1" presId="urn:microsoft.com/office/officeart/2009/3/layout/StepUpProcess"/>
    <dgm:cxn modelId="{AA6ADC3C-8EEF-4AFC-8383-93552A29ED0F}" type="presOf" srcId="{E5D39FD8-CF6A-4D38-8B59-516B5554FA76}" destId="{D9DEAAC6-155D-4F26-92F4-55F0A0715CDB}" srcOrd="0" destOrd="0" presId="urn:microsoft.com/office/officeart/2009/3/layout/StepUpProcess"/>
    <dgm:cxn modelId="{C8D3C966-41A8-46EC-99EB-015B3190A307}" type="presOf" srcId="{ED99795E-DDC2-4A9C-8F09-ADAAC984030B}" destId="{8578327E-C09A-4D05-80FF-B8BAF879D293}" srcOrd="0" destOrd="3" presId="urn:microsoft.com/office/officeart/2009/3/layout/StepUpProcess"/>
    <dgm:cxn modelId="{A6D0436C-D9F0-46C4-831D-03E3C7BAAF8F}" srcId="{74533629-2C3D-4825-9855-4C222252954B}" destId="{B698C25A-9779-4804-9DC8-9D3A21303563}" srcOrd="1" destOrd="0" parTransId="{553B1022-B7B4-45A3-B1C8-1FD8B9F10930}" sibTransId="{0935DF01-EBF0-4A15-9AAA-4F71CA41EEB7}"/>
    <dgm:cxn modelId="{5DF843F7-F00E-4EE9-A74F-10C973AEBED6}" type="presOf" srcId="{FEC07731-8CE5-41ED-BC31-AADCAE3A7C25}" destId="{D9DEAAC6-155D-4F26-92F4-55F0A0715CDB}" srcOrd="0" destOrd="2" presId="urn:microsoft.com/office/officeart/2009/3/layout/StepUpProcess"/>
    <dgm:cxn modelId="{651D3886-769E-4F65-8D97-EF50C52C5EE4}" srcId="{9C36645F-21C2-45E3-9376-AF9FA0E841FD}" destId="{D59B620E-CB8F-4F0F-AE1F-8506DA3DB2AB}" srcOrd="0" destOrd="0" parTransId="{9A1568A3-8184-4502-B5AD-312E841B814A}" sibTransId="{466E03FD-BF04-4B60-B15F-2E9F96D75FA2}"/>
    <dgm:cxn modelId="{CA07923C-0318-40C0-9E7F-080CA6B8C0F7}" srcId="{74533629-2C3D-4825-9855-4C222252954B}" destId="{ED99795E-DDC2-4A9C-8F09-ADAAC984030B}" srcOrd="2" destOrd="0" parTransId="{F682BAFD-752D-4F70-8FBE-1F845986281C}" sibTransId="{D9062D80-1666-46EA-8B40-6F3213EB0B6D}"/>
    <dgm:cxn modelId="{52203F0B-5E60-4A3B-AE09-BF98531329F9}" type="presOf" srcId="{8258D657-1C63-4ABC-B2B0-90565F8D5BF5}" destId="{B1480C1B-8762-4F2B-9C40-341D58289C83}" srcOrd="0" destOrd="0" presId="urn:microsoft.com/office/officeart/2009/3/layout/StepUpProcess"/>
    <dgm:cxn modelId="{D05FF6C3-CE8D-42AD-86A2-A7EBE23F93F1}" type="presOf" srcId="{914A7E06-A9AF-4A4B-AA31-9DC34028515A}" destId="{D78FF0F2-70FD-4098-B90B-CCA4801A5169}" srcOrd="0" destOrd="0" presId="urn:microsoft.com/office/officeart/2009/3/layout/StepUpProcess"/>
    <dgm:cxn modelId="{C0C3C867-2CF9-48F3-A8D3-8F002C14C9EE}" type="presOf" srcId="{74533629-2C3D-4825-9855-4C222252954B}" destId="{8578327E-C09A-4D05-80FF-B8BAF879D293}" srcOrd="0" destOrd="0" presId="urn:microsoft.com/office/officeart/2009/3/layout/StepUpProcess"/>
    <dgm:cxn modelId="{7210147F-6938-4BCF-8233-4BC10281A909}" type="presOf" srcId="{9C36645F-21C2-45E3-9376-AF9FA0E841FD}" destId="{6732A8B0-DB4C-499D-9D7F-4AE2D28E3320}" srcOrd="0" destOrd="0" presId="urn:microsoft.com/office/officeart/2009/3/layout/StepUpProcess"/>
    <dgm:cxn modelId="{17937E1F-2EB9-4EB0-AB74-F744578661EC}" srcId="{E5D39FD8-CF6A-4D38-8B59-516B5554FA76}" destId="{FEC07731-8CE5-41ED-BC31-AADCAE3A7C25}" srcOrd="1" destOrd="0" parTransId="{A0273843-9781-4E90-BA57-C6A406CEA656}" sibTransId="{3769126F-6DC2-4C7F-9483-BCFF5DDF3594}"/>
    <dgm:cxn modelId="{51A9959F-4F5F-4F36-A215-A1B67B87120A}" type="presOf" srcId="{77DBE1FB-E00D-44A2-80AF-D100BE949F25}" destId="{24465EB0-4DA3-4697-ABE2-9FBE3B37BFC8}" srcOrd="0" destOrd="1" presId="urn:microsoft.com/office/officeart/2009/3/layout/StepUpProcess"/>
    <dgm:cxn modelId="{A2420B48-CCD4-4E01-91B9-F34967B90592}" type="presOf" srcId="{B698C25A-9779-4804-9DC8-9D3A21303563}" destId="{8578327E-C09A-4D05-80FF-B8BAF879D293}" srcOrd="0" destOrd="2" presId="urn:microsoft.com/office/officeart/2009/3/layout/StepUpProcess"/>
    <dgm:cxn modelId="{B7225376-4D64-4570-973D-3B7EC2D978F2}" srcId="{9C36645F-21C2-45E3-9376-AF9FA0E841FD}" destId="{158FCD02-0023-4194-8E52-090F78895D74}" srcOrd="1" destOrd="0" parTransId="{E8D01479-C874-4D22-8AE6-2A31D6F4E6BB}" sibTransId="{F8471732-ACFF-4176-9A7E-D3476B786C4A}"/>
    <dgm:cxn modelId="{4287980D-D926-4756-A6F4-D91D38B1B47D}" type="presOf" srcId="{64A04C6C-7684-4FCD-92A4-C5F42474E464}" destId="{D78FF0F2-70FD-4098-B90B-CCA4801A5169}" srcOrd="0" destOrd="1" presId="urn:microsoft.com/office/officeart/2009/3/layout/StepUpProcess"/>
    <dgm:cxn modelId="{AEBC2371-FCAA-4B3A-993F-6CFA8CB6E51D}" srcId="{8258D657-1C63-4ABC-B2B0-90565F8D5BF5}" destId="{74533629-2C3D-4825-9855-4C222252954B}" srcOrd="1" destOrd="0" parTransId="{619943D9-FF48-4A06-8753-8BE114C86E3E}" sibTransId="{457B303C-3BEC-4622-9D2B-50C9FB98BC1E}"/>
    <dgm:cxn modelId="{67F30568-BFEB-4574-BD61-751AD97CBEEA}" type="presOf" srcId="{D59B620E-CB8F-4F0F-AE1F-8506DA3DB2AB}" destId="{6732A8B0-DB4C-499D-9D7F-4AE2D28E3320}" srcOrd="0" destOrd="1" presId="urn:microsoft.com/office/officeart/2009/3/layout/StepUpProcess"/>
    <dgm:cxn modelId="{68D087F2-0340-446D-9AA1-A9DADDDBDF89}" srcId="{8258D657-1C63-4ABC-B2B0-90565F8D5BF5}" destId="{914A7E06-A9AF-4A4B-AA31-9DC34028515A}" srcOrd="3" destOrd="0" parTransId="{8868B560-08E2-4FBF-BFED-D4D272A3CAE5}" sibTransId="{EC11F74F-1456-4247-AF84-2F6EB4BA7632}"/>
    <dgm:cxn modelId="{2EF28E98-E744-4A36-8982-71036C53B6ED}" srcId="{74533629-2C3D-4825-9855-4C222252954B}" destId="{68C31206-903E-463D-9048-25C9CA79BF4E}" srcOrd="0" destOrd="0" parTransId="{2A16E0AC-F48D-46A5-B7ED-313AD0FEDF45}" sibTransId="{183A55F8-87EF-4A3A-9FEC-33478FDA184D}"/>
    <dgm:cxn modelId="{89D907BB-1B82-42BC-B9E2-7AB223970031}" type="presOf" srcId="{68C31206-903E-463D-9048-25C9CA79BF4E}" destId="{8578327E-C09A-4D05-80FF-B8BAF879D293}" srcOrd="0" destOrd="1" presId="urn:microsoft.com/office/officeart/2009/3/layout/StepUpProcess"/>
    <dgm:cxn modelId="{0F0F856C-91FF-4E3E-91ED-1F4215E0AC89}" srcId="{8258D657-1C63-4ABC-B2B0-90565F8D5BF5}" destId="{E5D39FD8-CF6A-4D38-8B59-516B5554FA76}" srcOrd="2" destOrd="0" parTransId="{C39FAEDB-7136-407C-8D03-58726A388C98}" sibTransId="{1EC5CAA9-79FA-49C6-98E0-6D4E762DBF68}"/>
    <dgm:cxn modelId="{FD81742A-878E-41F3-9BE7-48DC0D69B39C}" srcId="{8258D657-1C63-4ABC-B2B0-90565F8D5BF5}" destId="{9C36645F-21C2-45E3-9376-AF9FA0E841FD}" srcOrd="4" destOrd="0" parTransId="{868D8972-DB14-49B5-A099-B49BCD54E3E0}" sibTransId="{0496BE05-F4E5-4902-A4C6-F554AFE05C8B}"/>
    <dgm:cxn modelId="{98857340-CACA-4900-B964-BBA2E295A8D2}" type="presParOf" srcId="{B1480C1B-8762-4F2B-9C40-341D58289C83}" destId="{3D3E64DB-C62C-4B43-9CE8-6EC62E9A9E29}" srcOrd="0" destOrd="0" presId="urn:microsoft.com/office/officeart/2009/3/layout/StepUpProcess"/>
    <dgm:cxn modelId="{5D2F531E-1579-435F-8D0B-BAF9940B7339}" type="presParOf" srcId="{3D3E64DB-C62C-4B43-9CE8-6EC62E9A9E29}" destId="{762349D1-C9C1-4CFB-AD96-011029C60DA6}" srcOrd="0" destOrd="0" presId="urn:microsoft.com/office/officeart/2009/3/layout/StepUpProcess"/>
    <dgm:cxn modelId="{1DDC3A15-24F6-483B-989C-17BFCE0F8B33}" type="presParOf" srcId="{3D3E64DB-C62C-4B43-9CE8-6EC62E9A9E29}" destId="{24465EB0-4DA3-4697-ABE2-9FBE3B37BFC8}" srcOrd="1" destOrd="0" presId="urn:microsoft.com/office/officeart/2009/3/layout/StepUpProcess"/>
    <dgm:cxn modelId="{4BE61F32-876A-47CA-BF58-DA965381CC69}" type="presParOf" srcId="{3D3E64DB-C62C-4B43-9CE8-6EC62E9A9E29}" destId="{58A09076-4636-4652-8D75-0609572A784C}" srcOrd="2" destOrd="0" presId="urn:microsoft.com/office/officeart/2009/3/layout/StepUpProcess"/>
    <dgm:cxn modelId="{EC69586A-94B7-46E2-998E-38CB11575E48}" type="presParOf" srcId="{B1480C1B-8762-4F2B-9C40-341D58289C83}" destId="{CE8B68CE-120A-400C-83AF-695DE0FD2017}" srcOrd="1" destOrd="0" presId="urn:microsoft.com/office/officeart/2009/3/layout/StepUpProcess"/>
    <dgm:cxn modelId="{F22ED999-AF47-43CB-96EB-7D72131F070F}" type="presParOf" srcId="{CE8B68CE-120A-400C-83AF-695DE0FD2017}" destId="{E6AC14D1-C831-4E56-A013-C75F23262FF2}" srcOrd="0" destOrd="0" presId="urn:microsoft.com/office/officeart/2009/3/layout/StepUpProcess"/>
    <dgm:cxn modelId="{B3CABF10-2768-4CD4-90C9-C3EDE12666A6}" type="presParOf" srcId="{B1480C1B-8762-4F2B-9C40-341D58289C83}" destId="{F936FCC0-6486-4E2F-849E-98DCCF7AD07D}" srcOrd="2" destOrd="0" presId="urn:microsoft.com/office/officeart/2009/3/layout/StepUpProcess"/>
    <dgm:cxn modelId="{7454085F-A461-49E7-A906-0FB8A1E9CEB8}" type="presParOf" srcId="{F936FCC0-6486-4E2F-849E-98DCCF7AD07D}" destId="{DB3590FE-3331-4DFF-900F-60BEC23BDCCD}" srcOrd="0" destOrd="0" presId="urn:microsoft.com/office/officeart/2009/3/layout/StepUpProcess"/>
    <dgm:cxn modelId="{BBA5CE75-5780-4733-8C0F-F13661245E56}" type="presParOf" srcId="{F936FCC0-6486-4E2F-849E-98DCCF7AD07D}" destId="{8578327E-C09A-4D05-80FF-B8BAF879D293}" srcOrd="1" destOrd="0" presId="urn:microsoft.com/office/officeart/2009/3/layout/StepUpProcess"/>
    <dgm:cxn modelId="{D92BAEA1-04A0-4EE3-8873-B13B3C5AE086}" type="presParOf" srcId="{F936FCC0-6486-4E2F-849E-98DCCF7AD07D}" destId="{204E500C-C9F6-4524-9E76-EFEEDAFAC179}" srcOrd="2" destOrd="0" presId="urn:microsoft.com/office/officeart/2009/3/layout/StepUpProcess"/>
    <dgm:cxn modelId="{65D8C522-A18A-4E2B-A8F1-DEC35319BDB3}" type="presParOf" srcId="{B1480C1B-8762-4F2B-9C40-341D58289C83}" destId="{5EDB9B08-37A6-4429-BE2B-BC6D26623440}" srcOrd="3" destOrd="0" presId="urn:microsoft.com/office/officeart/2009/3/layout/StepUpProcess"/>
    <dgm:cxn modelId="{CF29795E-C3CF-4342-9F99-D7B33AD8E6F9}" type="presParOf" srcId="{5EDB9B08-37A6-4429-BE2B-BC6D26623440}" destId="{497D4A24-1B08-4583-AA5E-62C5AF654F0D}" srcOrd="0" destOrd="0" presId="urn:microsoft.com/office/officeart/2009/3/layout/StepUpProcess"/>
    <dgm:cxn modelId="{3FD2206A-CD47-4B07-A3EE-6F0C50627837}" type="presParOf" srcId="{B1480C1B-8762-4F2B-9C40-341D58289C83}" destId="{47DFDB1A-1F1D-4267-B0FE-21FE65BD75A5}" srcOrd="4" destOrd="0" presId="urn:microsoft.com/office/officeart/2009/3/layout/StepUpProcess"/>
    <dgm:cxn modelId="{C79296C0-DD87-4E6A-9FAF-EE949BFDD38E}" type="presParOf" srcId="{47DFDB1A-1F1D-4267-B0FE-21FE65BD75A5}" destId="{584CDE6E-074A-418F-AE5B-DDE8D6DAC752}" srcOrd="0" destOrd="0" presId="urn:microsoft.com/office/officeart/2009/3/layout/StepUpProcess"/>
    <dgm:cxn modelId="{B47EA98B-3C6D-4764-A80D-74CBFB6D59FF}" type="presParOf" srcId="{47DFDB1A-1F1D-4267-B0FE-21FE65BD75A5}" destId="{D9DEAAC6-155D-4F26-92F4-55F0A0715CDB}" srcOrd="1" destOrd="0" presId="urn:microsoft.com/office/officeart/2009/3/layout/StepUpProcess"/>
    <dgm:cxn modelId="{A045639C-E289-49B0-9AEB-1234320DC645}" type="presParOf" srcId="{47DFDB1A-1F1D-4267-B0FE-21FE65BD75A5}" destId="{9189BF9C-CAB6-4E6F-BB73-16F0C74CBD2E}" srcOrd="2" destOrd="0" presId="urn:microsoft.com/office/officeart/2009/3/layout/StepUpProcess"/>
    <dgm:cxn modelId="{E675D110-1488-4A8C-B45C-52484CAF0692}" type="presParOf" srcId="{B1480C1B-8762-4F2B-9C40-341D58289C83}" destId="{0EDC5FE4-EFC3-4154-9F28-ACC2136FC89B}" srcOrd="5" destOrd="0" presId="urn:microsoft.com/office/officeart/2009/3/layout/StepUpProcess"/>
    <dgm:cxn modelId="{FBCF36A6-F6F7-4880-A164-B5219EF69E23}" type="presParOf" srcId="{0EDC5FE4-EFC3-4154-9F28-ACC2136FC89B}" destId="{2B3D7954-8740-486F-A761-1A6F7F3D1CE9}" srcOrd="0" destOrd="0" presId="urn:microsoft.com/office/officeart/2009/3/layout/StepUpProcess"/>
    <dgm:cxn modelId="{2084D2FD-8EEF-4CCC-BCFD-536276C0A51C}" type="presParOf" srcId="{B1480C1B-8762-4F2B-9C40-341D58289C83}" destId="{4A908284-C048-4670-B43F-3C6A05E18A5A}" srcOrd="6" destOrd="0" presId="urn:microsoft.com/office/officeart/2009/3/layout/StepUpProcess"/>
    <dgm:cxn modelId="{E592D18D-152A-4987-B795-3C966086E16B}" type="presParOf" srcId="{4A908284-C048-4670-B43F-3C6A05E18A5A}" destId="{8394FC79-DAC7-4322-B222-CD9B13941DC8}" srcOrd="0" destOrd="0" presId="urn:microsoft.com/office/officeart/2009/3/layout/StepUpProcess"/>
    <dgm:cxn modelId="{91AE73BC-97E8-4566-B8A9-91C9165D17A8}" type="presParOf" srcId="{4A908284-C048-4670-B43F-3C6A05E18A5A}" destId="{D78FF0F2-70FD-4098-B90B-CCA4801A5169}" srcOrd="1" destOrd="0" presId="urn:microsoft.com/office/officeart/2009/3/layout/StepUpProcess"/>
    <dgm:cxn modelId="{A5BC86BB-6D5A-4E23-9CEF-E0099E6A0C52}" type="presParOf" srcId="{4A908284-C048-4670-B43F-3C6A05E18A5A}" destId="{99983078-EB90-4116-9538-D5EB4870F68A}" srcOrd="2" destOrd="0" presId="urn:microsoft.com/office/officeart/2009/3/layout/StepUpProcess"/>
    <dgm:cxn modelId="{908CDB11-C884-4C7C-B146-9F528D0A0285}" type="presParOf" srcId="{B1480C1B-8762-4F2B-9C40-341D58289C83}" destId="{1BD9A93A-C165-4697-BFD7-12E0423DB7CD}" srcOrd="7" destOrd="0" presId="urn:microsoft.com/office/officeart/2009/3/layout/StepUpProcess"/>
    <dgm:cxn modelId="{7A9B7D0B-57E1-46E2-9BBB-FF9471AEC3DE}" type="presParOf" srcId="{1BD9A93A-C165-4697-BFD7-12E0423DB7CD}" destId="{7C14A179-1522-4447-A9BE-A2CEB4A51F2D}" srcOrd="0" destOrd="0" presId="urn:microsoft.com/office/officeart/2009/3/layout/StepUpProcess"/>
    <dgm:cxn modelId="{F0361A30-910B-468D-9435-3A7467C15AB2}" type="presParOf" srcId="{B1480C1B-8762-4F2B-9C40-341D58289C83}" destId="{2B759036-BDD3-417A-80B9-E386A3EEB3B3}" srcOrd="8" destOrd="0" presId="urn:microsoft.com/office/officeart/2009/3/layout/StepUpProcess"/>
    <dgm:cxn modelId="{BA40E90D-E15E-45C0-BBCB-E9375273FDAE}" type="presParOf" srcId="{2B759036-BDD3-417A-80B9-E386A3EEB3B3}" destId="{75120C23-E3C0-4566-AC7F-E4E71F576C2A}" srcOrd="0" destOrd="0" presId="urn:microsoft.com/office/officeart/2009/3/layout/StepUpProcess"/>
    <dgm:cxn modelId="{17F05735-1F1E-4A00-8A6F-23BAD6402A13}" type="presParOf" srcId="{2B759036-BDD3-417A-80B9-E386A3EEB3B3}" destId="{6732A8B0-DB4C-499D-9D7F-4AE2D28E3320}" srcOrd="1" destOrd="0" presId="urn:microsoft.com/office/officeart/2009/3/layout/StepUpProcess"/>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2349D1-C9C1-4CFB-AD96-011029C60DA6}">
      <dsp:nvSpPr>
        <dsp:cNvPr id="0" name=""/>
        <dsp:cNvSpPr/>
      </dsp:nvSpPr>
      <dsp:spPr>
        <a:xfrm rot="5400000">
          <a:off x="281236" y="1808508"/>
          <a:ext cx="833392" cy="1386746"/>
        </a:xfrm>
        <a:prstGeom prst="corner">
          <a:avLst>
            <a:gd name="adj1" fmla="val 16120"/>
            <a:gd name="adj2" fmla="val 16110"/>
          </a:avLst>
        </a:prstGeom>
        <a:solidFill>
          <a:srgbClr val="A5A5A5">
            <a:hueOff val="0"/>
            <a:satOff val="0"/>
            <a:lumOff val="0"/>
            <a:alphaOff val="0"/>
          </a:srgbClr>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465EB0-4DA3-4697-ABE2-9FBE3B37BFC8}">
      <dsp:nvSpPr>
        <dsp:cNvPr id="0" name=""/>
        <dsp:cNvSpPr/>
      </dsp:nvSpPr>
      <dsp:spPr>
        <a:xfrm>
          <a:off x="98053" y="2222847"/>
          <a:ext cx="1450649" cy="1097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buNone/>
          </a:pPr>
          <a:r>
            <a:rPr lang="en-GB" sz="1000" b="1" kern="1200">
              <a:solidFill>
                <a:sysClr val="windowText" lastClr="000000">
                  <a:hueOff val="0"/>
                  <a:satOff val="0"/>
                  <a:lumOff val="0"/>
                  <a:alphaOff val="0"/>
                </a:sysClr>
              </a:solidFill>
              <a:latin typeface="Georgia" panose="02040502050405020303" pitchFamily="18" charset="0"/>
              <a:ea typeface="+mn-ea"/>
              <a:cs typeface="+mn-cs"/>
            </a:rPr>
            <a:t>Strutturazione</a:t>
          </a:r>
          <a:endParaRPr lang="en-GB" sz="900" b="1" kern="1200">
            <a:solidFill>
              <a:sysClr val="windowText" lastClr="000000">
                <a:hueOff val="0"/>
                <a:satOff val="0"/>
                <a:lumOff val="0"/>
                <a:alphaOff val="0"/>
              </a:sysClr>
            </a:solidFill>
            <a:latin typeface="Georgia" panose="02040502050405020303" pitchFamily="18" charset="0"/>
            <a:ea typeface="+mn-ea"/>
            <a:cs typeface="+mn-cs"/>
          </a:endParaRPr>
        </a:p>
        <a:p>
          <a:pPr marL="57150" lvl="1" indent="-57150" algn="l" defTabSz="400050">
            <a:lnSpc>
              <a:spcPct val="90000"/>
            </a:lnSpc>
            <a:spcBef>
              <a:spcPct val="0"/>
            </a:spcBef>
            <a:spcAft>
              <a:spcPct val="15000"/>
            </a:spcAft>
            <a:buChar char="••"/>
          </a:pPr>
          <a:r>
            <a:rPr lang="en-GB" sz="900" kern="1200">
              <a:solidFill>
                <a:sysClr val="windowText" lastClr="000000">
                  <a:hueOff val="0"/>
                  <a:satOff val="0"/>
                  <a:lumOff val="0"/>
                  <a:alphaOff val="0"/>
                </a:sysClr>
              </a:solidFill>
              <a:latin typeface="Georgia" panose="02040502050405020303" pitchFamily="18" charset="0"/>
              <a:ea typeface="+mn-ea"/>
              <a:cs typeface="+mn-cs"/>
            </a:rPr>
            <a:t>Progetto esecutivo</a:t>
          </a:r>
        </a:p>
        <a:p>
          <a:pPr marL="57150" lvl="1" indent="-57150" algn="l" defTabSz="400050">
            <a:lnSpc>
              <a:spcPct val="90000"/>
            </a:lnSpc>
            <a:spcBef>
              <a:spcPct val="0"/>
            </a:spcBef>
            <a:spcAft>
              <a:spcPct val="15000"/>
            </a:spcAft>
            <a:buChar char="••"/>
          </a:pPr>
          <a:r>
            <a:rPr lang="en-GB" sz="900" kern="1200">
              <a:solidFill>
                <a:sysClr val="windowText" lastClr="000000">
                  <a:hueOff val="0"/>
                  <a:satOff val="0"/>
                  <a:lumOff val="0"/>
                  <a:alphaOff val="0"/>
                </a:sysClr>
              </a:solidFill>
              <a:latin typeface="Georgia" panose="02040502050405020303" pitchFamily="18" charset="0"/>
              <a:ea typeface="+mn-ea"/>
              <a:cs typeface="+mn-cs"/>
            </a:rPr>
            <a:t>Definizione dei questionari per indagine on line e casi studio</a:t>
          </a:r>
        </a:p>
      </dsp:txBody>
      <dsp:txXfrm>
        <a:off x="98053" y="2222847"/>
        <a:ext cx="1450649" cy="1097418"/>
      </dsp:txXfrm>
    </dsp:sp>
    <dsp:sp modelId="{58A09076-4636-4652-8D75-0609572A784C}">
      <dsp:nvSpPr>
        <dsp:cNvPr id="0" name=""/>
        <dsp:cNvSpPr/>
      </dsp:nvSpPr>
      <dsp:spPr>
        <a:xfrm>
          <a:off x="1157866" y="1706415"/>
          <a:ext cx="236219" cy="236219"/>
        </a:xfrm>
        <a:prstGeom prst="triangle">
          <a:avLst>
            <a:gd name="adj" fmla="val 100000"/>
          </a:avLst>
        </a:prstGeom>
        <a:solidFill>
          <a:srgbClr val="A5A5A5">
            <a:hueOff val="338825"/>
            <a:satOff val="12500"/>
            <a:lumOff val="-1838"/>
            <a:alphaOff val="0"/>
          </a:srgbClr>
        </a:solidFill>
        <a:ln w="12700" cap="flat" cmpd="sng" algn="ctr">
          <a:solidFill>
            <a:srgbClr val="A5A5A5">
              <a:hueOff val="338825"/>
              <a:satOff val="12500"/>
              <a:lumOff val="-1838"/>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3590FE-3331-4DFF-900F-60BEC23BDCCD}">
      <dsp:nvSpPr>
        <dsp:cNvPr id="0" name=""/>
        <dsp:cNvSpPr/>
      </dsp:nvSpPr>
      <dsp:spPr>
        <a:xfrm rot="5400000">
          <a:off x="1913227" y="1429253"/>
          <a:ext cx="833392" cy="1386746"/>
        </a:xfrm>
        <a:prstGeom prst="corner">
          <a:avLst>
            <a:gd name="adj1" fmla="val 16120"/>
            <a:gd name="adj2" fmla="val 16110"/>
          </a:avLst>
        </a:prstGeom>
        <a:solidFill>
          <a:srgbClr val="A5A5A5">
            <a:hueOff val="677650"/>
            <a:satOff val="25000"/>
            <a:lumOff val="-3676"/>
            <a:alphaOff val="0"/>
          </a:srgbClr>
        </a:solidFill>
        <a:ln w="12700" cap="flat" cmpd="sng" algn="ctr">
          <a:solidFill>
            <a:srgbClr val="A5A5A5">
              <a:hueOff val="677650"/>
              <a:satOff val="25000"/>
              <a:lumOff val="-3676"/>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78327E-C09A-4D05-80FF-B8BAF879D293}">
      <dsp:nvSpPr>
        <dsp:cNvPr id="0" name=""/>
        <dsp:cNvSpPr/>
      </dsp:nvSpPr>
      <dsp:spPr>
        <a:xfrm>
          <a:off x="1755984" y="1843592"/>
          <a:ext cx="1402148" cy="1097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buNone/>
          </a:pPr>
          <a:r>
            <a:rPr lang="en-GB" sz="1000" b="1" kern="1200">
              <a:solidFill>
                <a:sysClr val="windowText" lastClr="000000">
                  <a:hueOff val="0"/>
                  <a:satOff val="0"/>
                  <a:lumOff val="0"/>
                  <a:alphaOff val="0"/>
                </a:sysClr>
              </a:solidFill>
              <a:latin typeface="Georgia" panose="02040502050405020303" pitchFamily="18" charset="0"/>
              <a:ea typeface="+mn-ea"/>
              <a:cs typeface="+mn-cs"/>
            </a:rPr>
            <a:t>Osservazione</a:t>
          </a:r>
        </a:p>
        <a:p>
          <a:pPr marL="57150" lvl="1" indent="-57150" algn="l" defTabSz="400050">
            <a:lnSpc>
              <a:spcPct val="90000"/>
            </a:lnSpc>
            <a:spcBef>
              <a:spcPct val="0"/>
            </a:spcBef>
            <a:spcAft>
              <a:spcPct val="15000"/>
            </a:spcAft>
            <a:buChar char="••"/>
          </a:pPr>
          <a:r>
            <a:rPr lang="en-GB" sz="900" kern="1200">
              <a:solidFill>
                <a:sysClr val="windowText" lastClr="000000">
                  <a:hueOff val="0"/>
                  <a:satOff val="0"/>
                  <a:lumOff val="0"/>
                  <a:alphaOff val="0"/>
                </a:sysClr>
              </a:solidFill>
              <a:latin typeface="Georgia" panose="02040502050405020303" pitchFamily="18" charset="0"/>
              <a:ea typeface="+mn-ea"/>
              <a:cs typeface="+mn-cs"/>
            </a:rPr>
            <a:t>Raccolta dati secondari</a:t>
          </a:r>
        </a:p>
        <a:p>
          <a:pPr marL="57150" lvl="1" indent="-57150" algn="l" defTabSz="400050">
            <a:lnSpc>
              <a:spcPct val="90000"/>
            </a:lnSpc>
            <a:spcBef>
              <a:spcPct val="0"/>
            </a:spcBef>
            <a:spcAft>
              <a:spcPct val="15000"/>
            </a:spcAft>
            <a:buChar char="••"/>
          </a:pPr>
          <a:r>
            <a:rPr lang="en-GB" sz="900" kern="1200">
              <a:solidFill>
                <a:sysClr val="windowText" lastClr="000000">
                  <a:hueOff val="0"/>
                  <a:satOff val="0"/>
                  <a:lumOff val="0"/>
                  <a:alphaOff val="0"/>
                </a:sysClr>
              </a:solidFill>
              <a:latin typeface="Georgia" panose="02040502050405020303" pitchFamily="18" charset="0"/>
              <a:ea typeface="+mn-ea"/>
              <a:cs typeface="+mn-cs"/>
            </a:rPr>
            <a:t>Raccolta dati primari (interviste, indagini, casi studio)</a:t>
          </a:r>
        </a:p>
        <a:p>
          <a:pPr marL="57150" lvl="1" indent="-57150" algn="l" defTabSz="400050">
            <a:lnSpc>
              <a:spcPct val="90000"/>
            </a:lnSpc>
            <a:spcBef>
              <a:spcPct val="0"/>
            </a:spcBef>
            <a:spcAft>
              <a:spcPct val="15000"/>
            </a:spcAft>
            <a:buChar char="••"/>
          </a:pPr>
          <a:r>
            <a:rPr lang="en-GB" sz="900" kern="1200">
              <a:solidFill>
                <a:sysClr val="windowText" lastClr="000000">
                  <a:hueOff val="0"/>
                  <a:satOff val="0"/>
                  <a:lumOff val="0"/>
                  <a:alphaOff val="0"/>
                </a:sysClr>
              </a:solidFill>
              <a:latin typeface="Georgia" panose="02040502050405020303" pitchFamily="18" charset="0"/>
              <a:ea typeface="+mn-ea"/>
              <a:cs typeface="+mn-cs"/>
            </a:rPr>
            <a:t>Raccolta documentale</a:t>
          </a:r>
        </a:p>
      </dsp:txBody>
      <dsp:txXfrm>
        <a:off x="1755984" y="1843592"/>
        <a:ext cx="1402148" cy="1097418"/>
      </dsp:txXfrm>
    </dsp:sp>
    <dsp:sp modelId="{204E500C-C9F6-4524-9E76-EFEEDAFAC179}">
      <dsp:nvSpPr>
        <dsp:cNvPr id="0" name=""/>
        <dsp:cNvSpPr/>
      </dsp:nvSpPr>
      <dsp:spPr>
        <a:xfrm>
          <a:off x="2789856" y="1327160"/>
          <a:ext cx="236219" cy="236219"/>
        </a:xfrm>
        <a:prstGeom prst="triangle">
          <a:avLst>
            <a:gd name="adj" fmla="val 100000"/>
          </a:avLst>
        </a:prstGeom>
        <a:solidFill>
          <a:srgbClr val="A5A5A5">
            <a:hueOff val="1016475"/>
            <a:satOff val="37500"/>
            <a:lumOff val="-5515"/>
            <a:alphaOff val="0"/>
          </a:srgbClr>
        </a:solidFill>
        <a:ln w="12700" cap="flat" cmpd="sng" algn="ctr">
          <a:solidFill>
            <a:srgbClr val="A5A5A5">
              <a:hueOff val="1016475"/>
              <a:satOff val="37500"/>
              <a:lumOff val="-5515"/>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4CDE6E-074A-418F-AE5B-DDE8D6DAC752}">
      <dsp:nvSpPr>
        <dsp:cNvPr id="0" name=""/>
        <dsp:cNvSpPr/>
      </dsp:nvSpPr>
      <dsp:spPr>
        <a:xfrm rot="5400000">
          <a:off x="3545217" y="1049998"/>
          <a:ext cx="833392" cy="1386746"/>
        </a:xfrm>
        <a:prstGeom prst="corner">
          <a:avLst>
            <a:gd name="adj1" fmla="val 16120"/>
            <a:gd name="adj2" fmla="val 16110"/>
          </a:avLst>
        </a:prstGeom>
        <a:solidFill>
          <a:srgbClr val="A5A5A5">
            <a:hueOff val="1355300"/>
            <a:satOff val="50000"/>
            <a:lumOff val="-7353"/>
            <a:alphaOff val="0"/>
          </a:srgbClr>
        </a:solidFill>
        <a:ln w="12700" cap="flat" cmpd="sng" algn="ctr">
          <a:solidFill>
            <a:srgbClr val="A5A5A5">
              <a:hueOff val="1355300"/>
              <a:satOff val="50000"/>
              <a:lumOff val="-7353"/>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DEAAC6-155D-4F26-92F4-55F0A0715CDB}">
      <dsp:nvSpPr>
        <dsp:cNvPr id="0" name=""/>
        <dsp:cNvSpPr/>
      </dsp:nvSpPr>
      <dsp:spPr>
        <a:xfrm>
          <a:off x="3406103" y="1464337"/>
          <a:ext cx="1251962" cy="1097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buNone/>
          </a:pPr>
          <a:r>
            <a:rPr lang="en-GB" sz="1000" b="1" kern="1200">
              <a:solidFill>
                <a:sysClr val="windowText" lastClr="000000">
                  <a:hueOff val="0"/>
                  <a:satOff val="0"/>
                  <a:lumOff val="0"/>
                  <a:alphaOff val="0"/>
                </a:sysClr>
              </a:solidFill>
              <a:latin typeface="Georgia" panose="02040502050405020303" pitchFamily="18" charset="0"/>
              <a:ea typeface="+mn-ea"/>
              <a:cs typeface="+mn-cs"/>
            </a:rPr>
            <a:t>Analisi</a:t>
          </a:r>
        </a:p>
        <a:p>
          <a:pPr marL="57150" lvl="1" indent="-57150" algn="l" defTabSz="400050">
            <a:lnSpc>
              <a:spcPct val="90000"/>
            </a:lnSpc>
            <a:spcBef>
              <a:spcPct val="0"/>
            </a:spcBef>
            <a:spcAft>
              <a:spcPct val="15000"/>
            </a:spcAft>
            <a:buChar char="••"/>
          </a:pPr>
          <a:r>
            <a:rPr lang="en-GB" sz="900" kern="1200">
              <a:solidFill>
                <a:sysClr val="windowText" lastClr="000000">
                  <a:hueOff val="0"/>
                  <a:satOff val="0"/>
                  <a:lumOff val="0"/>
                  <a:alphaOff val="0"/>
                </a:sysClr>
              </a:solidFill>
              <a:latin typeface="Georgia" panose="02040502050405020303" pitchFamily="18" charset="0"/>
              <a:ea typeface="+mn-ea"/>
              <a:cs typeface="+mn-cs"/>
            </a:rPr>
            <a:t>Analisi dei documenti</a:t>
          </a:r>
        </a:p>
        <a:p>
          <a:pPr marL="57150" lvl="1" indent="-57150" algn="l" defTabSz="400050">
            <a:lnSpc>
              <a:spcPct val="90000"/>
            </a:lnSpc>
            <a:spcBef>
              <a:spcPct val="0"/>
            </a:spcBef>
            <a:spcAft>
              <a:spcPct val="15000"/>
            </a:spcAft>
            <a:buChar char="••"/>
          </a:pPr>
          <a:r>
            <a:rPr lang="en-GB" sz="900" kern="1200">
              <a:solidFill>
                <a:sysClr val="windowText" lastClr="000000">
                  <a:hueOff val="0"/>
                  <a:satOff val="0"/>
                  <a:lumOff val="0"/>
                  <a:alphaOff val="0"/>
                </a:sysClr>
              </a:solidFill>
              <a:latin typeface="Georgia" panose="02040502050405020303" pitchFamily="18" charset="0"/>
              <a:ea typeface="+mn-ea"/>
              <a:cs typeface="+mn-cs"/>
            </a:rPr>
            <a:t>Analisi dei dati</a:t>
          </a:r>
        </a:p>
      </dsp:txBody>
      <dsp:txXfrm>
        <a:off x="3406103" y="1464337"/>
        <a:ext cx="1251962" cy="1097418"/>
      </dsp:txXfrm>
    </dsp:sp>
    <dsp:sp modelId="{9189BF9C-CAB6-4E6F-BB73-16F0C74CBD2E}">
      <dsp:nvSpPr>
        <dsp:cNvPr id="0" name=""/>
        <dsp:cNvSpPr/>
      </dsp:nvSpPr>
      <dsp:spPr>
        <a:xfrm>
          <a:off x="4421846" y="947904"/>
          <a:ext cx="236219" cy="236219"/>
        </a:xfrm>
        <a:prstGeom prst="triangle">
          <a:avLst>
            <a:gd name="adj" fmla="val 100000"/>
          </a:avLst>
        </a:prstGeom>
        <a:solidFill>
          <a:srgbClr val="A5A5A5">
            <a:hueOff val="1694124"/>
            <a:satOff val="62500"/>
            <a:lumOff val="-9191"/>
            <a:alphaOff val="0"/>
          </a:srgbClr>
        </a:solidFill>
        <a:ln w="12700" cap="flat" cmpd="sng" algn="ctr">
          <a:solidFill>
            <a:srgbClr val="A5A5A5">
              <a:hueOff val="1694124"/>
              <a:satOff val="62500"/>
              <a:lumOff val="-9191"/>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94FC79-DAC7-4322-B222-CD9B13941DC8}">
      <dsp:nvSpPr>
        <dsp:cNvPr id="0" name=""/>
        <dsp:cNvSpPr/>
      </dsp:nvSpPr>
      <dsp:spPr>
        <a:xfrm rot="5400000">
          <a:off x="5177207" y="670743"/>
          <a:ext cx="833392" cy="1386746"/>
        </a:xfrm>
        <a:prstGeom prst="corner">
          <a:avLst>
            <a:gd name="adj1" fmla="val 16120"/>
            <a:gd name="adj2" fmla="val 16110"/>
          </a:avLst>
        </a:prstGeom>
        <a:solidFill>
          <a:srgbClr val="A5A5A5">
            <a:hueOff val="2032949"/>
            <a:satOff val="75000"/>
            <a:lumOff val="-11029"/>
            <a:alphaOff val="0"/>
          </a:srgbClr>
        </a:solidFill>
        <a:ln w="12700" cap="flat" cmpd="sng" algn="ctr">
          <a:solidFill>
            <a:srgbClr val="A5A5A5">
              <a:hueOff val="2032949"/>
              <a:satOff val="75000"/>
              <a:lumOff val="-11029"/>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8FF0F2-70FD-4098-B90B-CCA4801A5169}">
      <dsp:nvSpPr>
        <dsp:cNvPr id="0" name=""/>
        <dsp:cNvSpPr/>
      </dsp:nvSpPr>
      <dsp:spPr>
        <a:xfrm>
          <a:off x="5004096" y="1085082"/>
          <a:ext cx="1474699" cy="1097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buNone/>
          </a:pPr>
          <a:r>
            <a:rPr lang="en-GB" sz="1000" b="1" kern="1200">
              <a:solidFill>
                <a:sysClr val="windowText" lastClr="000000">
                  <a:hueOff val="0"/>
                  <a:satOff val="0"/>
                  <a:lumOff val="0"/>
                  <a:alphaOff val="0"/>
                </a:sysClr>
              </a:solidFill>
              <a:latin typeface="Georgia" panose="02040502050405020303" pitchFamily="18" charset="0"/>
              <a:ea typeface="+mn-ea"/>
              <a:cs typeface="+mn-cs"/>
            </a:rPr>
            <a:t>Formulazione dei giudizi</a:t>
          </a:r>
        </a:p>
        <a:p>
          <a:pPr marL="57150" lvl="1" indent="-57150" algn="l" defTabSz="400050">
            <a:lnSpc>
              <a:spcPct val="90000"/>
            </a:lnSpc>
            <a:spcBef>
              <a:spcPct val="0"/>
            </a:spcBef>
            <a:spcAft>
              <a:spcPct val="15000"/>
            </a:spcAft>
            <a:buChar char="••"/>
          </a:pPr>
          <a:r>
            <a:rPr lang="en-GB" sz="900" kern="1200">
              <a:solidFill>
                <a:sysClr val="windowText" lastClr="000000">
                  <a:hueOff val="0"/>
                  <a:satOff val="0"/>
                  <a:lumOff val="0"/>
                  <a:alphaOff val="0"/>
                </a:sysClr>
              </a:solidFill>
              <a:latin typeface="Georgia" panose="02040502050405020303" pitchFamily="18" charset="0"/>
              <a:ea typeface="+mn-ea"/>
              <a:cs typeface="+mn-cs"/>
            </a:rPr>
            <a:t>Risposta ai quesiti valutativi per tema e domanda di valutazione</a:t>
          </a:r>
        </a:p>
      </dsp:txBody>
      <dsp:txXfrm>
        <a:off x="5004096" y="1085082"/>
        <a:ext cx="1474699" cy="1097418"/>
      </dsp:txXfrm>
    </dsp:sp>
    <dsp:sp modelId="{99983078-EB90-4116-9538-D5EB4870F68A}">
      <dsp:nvSpPr>
        <dsp:cNvPr id="0" name=""/>
        <dsp:cNvSpPr/>
      </dsp:nvSpPr>
      <dsp:spPr>
        <a:xfrm>
          <a:off x="6053837" y="568649"/>
          <a:ext cx="236219" cy="236219"/>
        </a:xfrm>
        <a:prstGeom prst="triangle">
          <a:avLst>
            <a:gd name="adj" fmla="val 100000"/>
          </a:avLst>
        </a:prstGeom>
        <a:solidFill>
          <a:srgbClr val="A5A5A5">
            <a:hueOff val="2371774"/>
            <a:satOff val="87500"/>
            <a:lumOff val="-12868"/>
            <a:alphaOff val="0"/>
          </a:srgbClr>
        </a:solidFill>
        <a:ln w="12700" cap="flat" cmpd="sng" algn="ctr">
          <a:solidFill>
            <a:srgbClr val="A5A5A5">
              <a:hueOff val="2371774"/>
              <a:satOff val="87500"/>
              <a:lumOff val="-12868"/>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120C23-E3C0-4566-AC7F-E4E71F576C2A}">
      <dsp:nvSpPr>
        <dsp:cNvPr id="0" name=""/>
        <dsp:cNvSpPr/>
      </dsp:nvSpPr>
      <dsp:spPr>
        <a:xfrm rot="5400000">
          <a:off x="6818038" y="202938"/>
          <a:ext cx="833392" cy="1563848"/>
        </a:xfrm>
        <a:prstGeom prst="corner">
          <a:avLst>
            <a:gd name="adj1" fmla="val 16120"/>
            <a:gd name="adj2" fmla="val 16110"/>
          </a:avLst>
        </a:prstGeom>
        <a:solidFill>
          <a:srgbClr val="A5A5A5">
            <a:hueOff val="2710599"/>
            <a:satOff val="100000"/>
            <a:lumOff val="-14706"/>
            <a:alphaOff val="0"/>
          </a:srgbClr>
        </a:solidFill>
        <a:ln w="12700" cap="flat" cmpd="sng" algn="ctr">
          <a:solidFill>
            <a:srgbClr val="A5A5A5">
              <a:hueOff val="2710599"/>
              <a:satOff val="100000"/>
              <a:lumOff val="-14706"/>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32A8B0-DB4C-499D-9D7F-4AE2D28E3320}">
      <dsp:nvSpPr>
        <dsp:cNvPr id="0" name=""/>
        <dsp:cNvSpPr/>
      </dsp:nvSpPr>
      <dsp:spPr>
        <a:xfrm>
          <a:off x="6548752" y="728609"/>
          <a:ext cx="1680847" cy="1097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buNone/>
          </a:pPr>
          <a:r>
            <a:rPr lang="en-GB" sz="1000" b="1" kern="1200">
              <a:solidFill>
                <a:sysClr val="windowText" lastClr="000000">
                  <a:hueOff val="0"/>
                  <a:satOff val="0"/>
                  <a:lumOff val="0"/>
                  <a:alphaOff val="0"/>
                </a:sysClr>
              </a:solidFill>
              <a:latin typeface="Georgia" panose="02040502050405020303" pitchFamily="18" charset="0"/>
              <a:ea typeface="+mn-ea"/>
              <a:cs typeface="+mn-cs"/>
            </a:rPr>
            <a:t>Disseminazione / comunicazione</a:t>
          </a:r>
        </a:p>
        <a:p>
          <a:pPr marL="57150" lvl="1" indent="-57150" algn="l" defTabSz="400050">
            <a:lnSpc>
              <a:spcPct val="90000"/>
            </a:lnSpc>
            <a:spcBef>
              <a:spcPct val="0"/>
            </a:spcBef>
            <a:spcAft>
              <a:spcPct val="15000"/>
            </a:spcAft>
            <a:buChar char="••"/>
          </a:pPr>
          <a:r>
            <a:rPr lang="en-GB" sz="900" kern="1200">
              <a:solidFill>
                <a:sysClr val="windowText" lastClr="000000">
                  <a:hueOff val="0"/>
                  <a:satOff val="0"/>
                  <a:lumOff val="0"/>
                  <a:alphaOff val="0"/>
                </a:sysClr>
              </a:solidFill>
              <a:latin typeface="Georgia" panose="02040502050405020303" pitchFamily="18" charset="0"/>
              <a:ea typeface="+mn-ea"/>
              <a:cs typeface="+mn-cs"/>
            </a:rPr>
            <a:t>Factsheet, parole chiave e articolo web per il grande pubblico</a:t>
          </a:r>
        </a:p>
        <a:p>
          <a:pPr marL="57150" lvl="1" indent="-57150" algn="l" defTabSz="400050">
            <a:lnSpc>
              <a:spcPct val="90000"/>
            </a:lnSpc>
            <a:spcBef>
              <a:spcPct val="0"/>
            </a:spcBef>
            <a:spcAft>
              <a:spcPct val="15000"/>
            </a:spcAft>
            <a:buChar char="••"/>
          </a:pPr>
          <a:r>
            <a:rPr lang="en-GB" sz="900" kern="1200">
              <a:solidFill>
                <a:sysClr val="windowText" lastClr="000000">
                  <a:hueOff val="0"/>
                  <a:satOff val="0"/>
                  <a:lumOff val="0"/>
                  <a:alphaOff val="0"/>
                </a:sysClr>
              </a:solidFill>
              <a:latin typeface="Georgia" panose="02040502050405020303" pitchFamily="18" charset="0"/>
              <a:ea typeface="+mn-ea"/>
              <a:cs typeface="+mn-cs"/>
            </a:rPr>
            <a:t>Executive summary in inglese</a:t>
          </a:r>
        </a:p>
        <a:p>
          <a:pPr marL="57150" lvl="1" indent="-57150" algn="l" defTabSz="400050">
            <a:lnSpc>
              <a:spcPct val="90000"/>
            </a:lnSpc>
            <a:spcBef>
              <a:spcPct val="0"/>
            </a:spcBef>
            <a:spcAft>
              <a:spcPct val="15000"/>
            </a:spcAft>
            <a:buChar char="••"/>
          </a:pPr>
          <a:r>
            <a:rPr lang="en-GB" sz="900" kern="1200">
              <a:solidFill>
                <a:sysClr val="windowText" lastClr="000000">
                  <a:hueOff val="0"/>
                  <a:satOff val="0"/>
                  <a:lumOff val="0"/>
                  <a:alphaOff val="0"/>
                </a:sysClr>
              </a:solidFill>
              <a:latin typeface="Georgia" panose="02040502050405020303" pitchFamily="18" charset="0"/>
              <a:ea typeface="+mn-ea"/>
              <a:cs typeface="+mn-cs"/>
            </a:rPr>
            <a:t>Workshop</a:t>
          </a:r>
        </a:p>
      </dsp:txBody>
      <dsp:txXfrm>
        <a:off x="6548752" y="728609"/>
        <a:ext cx="1680847" cy="1097418"/>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6" tIns="45713" rIns="91426" bIns="45713" numCol="1" anchor="t" anchorCtr="0" compatLnSpc="1">
            <a:prstTxWarp prst="textNoShape">
              <a:avLst/>
            </a:prstTxWarp>
          </a:bodyPr>
          <a:lstStyle>
            <a:lvl1pPr>
              <a:defRPr smtClean="0">
                <a:solidFill>
                  <a:schemeClr val="tx1"/>
                </a:solidFill>
                <a:latin typeface="Arial" charset="0"/>
              </a:defRPr>
            </a:lvl1pPr>
          </a:lstStyle>
          <a:p>
            <a:pPr>
              <a:defRPr/>
            </a:pPr>
            <a:endParaRPr lang="en-GB" altLang="en-US"/>
          </a:p>
        </p:txBody>
      </p:sp>
      <p:sp>
        <p:nvSpPr>
          <p:cNvPr id="37891" name="Rectangle 3"/>
          <p:cNvSpPr>
            <a:spLocks noGrp="1" noChangeArrowheads="1"/>
          </p:cNvSpPr>
          <p:nvPr>
            <p:ph type="dt" sz="quarter" idx="1"/>
          </p:nvPr>
        </p:nvSpPr>
        <p:spPr bwMode="auto">
          <a:xfrm>
            <a:off x="3849689"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6" tIns="45713" rIns="91426" bIns="45713" numCol="1" anchor="t" anchorCtr="0" compatLnSpc="1">
            <a:prstTxWarp prst="textNoShape">
              <a:avLst/>
            </a:prstTxWarp>
          </a:bodyPr>
          <a:lstStyle>
            <a:lvl1pPr algn="r">
              <a:defRPr smtClean="0">
                <a:solidFill>
                  <a:schemeClr val="tx1"/>
                </a:solidFill>
                <a:latin typeface="Arial" charset="0"/>
              </a:defRPr>
            </a:lvl1pPr>
          </a:lstStyle>
          <a:p>
            <a:pPr>
              <a:defRPr/>
            </a:pPr>
            <a:endParaRPr lang="en-GB" altLang="en-US"/>
          </a:p>
        </p:txBody>
      </p:sp>
      <p:sp>
        <p:nvSpPr>
          <p:cNvPr id="37892" name="Rectangle 4"/>
          <p:cNvSpPr>
            <a:spLocks noGrp="1" noChangeArrowheads="1"/>
          </p:cNvSpPr>
          <p:nvPr>
            <p:ph type="ftr" sz="quarter" idx="2"/>
          </p:nvPr>
        </p:nvSpPr>
        <p:spPr bwMode="auto">
          <a:xfrm>
            <a:off x="0" y="9428164"/>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6" tIns="45713" rIns="91426" bIns="45713" numCol="1" anchor="b" anchorCtr="0" compatLnSpc="1">
            <a:prstTxWarp prst="textNoShape">
              <a:avLst/>
            </a:prstTxWarp>
          </a:bodyPr>
          <a:lstStyle>
            <a:lvl1pPr>
              <a:defRPr smtClean="0">
                <a:solidFill>
                  <a:schemeClr val="tx1"/>
                </a:solidFill>
                <a:latin typeface="Arial" charset="0"/>
              </a:defRPr>
            </a:lvl1pPr>
          </a:lstStyle>
          <a:p>
            <a:pPr>
              <a:defRPr/>
            </a:pPr>
            <a:endParaRPr lang="en-GB" altLang="en-US"/>
          </a:p>
        </p:txBody>
      </p:sp>
      <p:sp>
        <p:nvSpPr>
          <p:cNvPr id="37893" name="Rectangle 5"/>
          <p:cNvSpPr>
            <a:spLocks noGrp="1" noChangeArrowheads="1"/>
          </p:cNvSpPr>
          <p:nvPr>
            <p:ph type="sldNum" sz="quarter" idx="3"/>
          </p:nvPr>
        </p:nvSpPr>
        <p:spPr bwMode="auto">
          <a:xfrm>
            <a:off x="3849689" y="9428164"/>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6" tIns="45713" rIns="91426" bIns="45713" numCol="1" anchor="b" anchorCtr="0" compatLnSpc="1">
            <a:prstTxWarp prst="textNoShape">
              <a:avLst/>
            </a:prstTxWarp>
          </a:bodyPr>
          <a:lstStyle>
            <a:lvl1pPr algn="r">
              <a:defRPr>
                <a:solidFill>
                  <a:schemeClr val="tx1"/>
                </a:solidFill>
                <a:latin typeface="Arial" panose="020B0604020202020204" pitchFamily="34" charset="0"/>
              </a:defRPr>
            </a:lvl1pPr>
          </a:lstStyle>
          <a:p>
            <a:fld id="{A360A1E0-2932-4D0A-A4C1-6033C7B00264}" type="slidenum">
              <a:rPr lang="en-GB" altLang="en-US"/>
              <a:pPr/>
              <a:t>‹N›</a:t>
            </a:fld>
            <a:endParaRPr lang="en-GB" altLang="en-US"/>
          </a:p>
        </p:txBody>
      </p:sp>
    </p:spTree>
    <p:extLst>
      <p:ext uri="{BB962C8B-B14F-4D97-AF65-F5344CB8AC3E}">
        <p14:creationId xmlns:p14="http://schemas.microsoft.com/office/powerpoint/2010/main" val="18068939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6" tIns="45713" rIns="91426" bIns="45713" numCol="1" anchor="t" anchorCtr="0" compatLnSpc="1">
            <a:prstTxWarp prst="textNoShape">
              <a:avLst/>
            </a:prstTxWarp>
          </a:bodyPr>
          <a:lstStyle>
            <a:lvl1pPr>
              <a:defRPr smtClean="0">
                <a:solidFill>
                  <a:schemeClr val="tx1"/>
                </a:solidFill>
                <a:latin typeface="Arial" charset="0"/>
              </a:defRPr>
            </a:lvl1pPr>
          </a:lstStyle>
          <a:p>
            <a:pPr>
              <a:defRPr/>
            </a:pPr>
            <a:endParaRPr lang="en-GB" altLang="en-US"/>
          </a:p>
        </p:txBody>
      </p:sp>
      <p:sp>
        <p:nvSpPr>
          <p:cNvPr id="36867" name="Rectangle 3"/>
          <p:cNvSpPr>
            <a:spLocks noGrp="1" noChangeArrowheads="1"/>
          </p:cNvSpPr>
          <p:nvPr>
            <p:ph type="dt" idx="1"/>
          </p:nvPr>
        </p:nvSpPr>
        <p:spPr bwMode="auto">
          <a:xfrm>
            <a:off x="3849689"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6" tIns="45713" rIns="91426" bIns="45713" numCol="1" anchor="t" anchorCtr="0" compatLnSpc="1">
            <a:prstTxWarp prst="textNoShape">
              <a:avLst/>
            </a:prstTxWarp>
          </a:bodyPr>
          <a:lstStyle>
            <a:lvl1pPr algn="r">
              <a:defRPr smtClean="0">
                <a:solidFill>
                  <a:schemeClr val="tx1"/>
                </a:solidFill>
                <a:latin typeface="Arial" charset="0"/>
              </a:defRPr>
            </a:lvl1pPr>
          </a:lstStyle>
          <a:p>
            <a:pPr>
              <a:defRPr/>
            </a:pPr>
            <a:endParaRPr lang="en-GB" altLang="en-US"/>
          </a:p>
        </p:txBody>
      </p:sp>
      <p:sp>
        <p:nvSpPr>
          <p:cNvPr id="6148"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p:cNvSpPr>
            <a:spLocks noGrp="1" noChangeArrowheads="1"/>
          </p:cNvSpPr>
          <p:nvPr>
            <p:ph type="body" sz="quarter" idx="3"/>
          </p:nvPr>
        </p:nvSpPr>
        <p:spPr bwMode="auto">
          <a:xfrm>
            <a:off x="679451" y="4714876"/>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6" tIns="45713" rIns="91426" bIns="45713"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36870" name="Rectangle 6"/>
          <p:cNvSpPr>
            <a:spLocks noGrp="1" noChangeArrowheads="1"/>
          </p:cNvSpPr>
          <p:nvPr>
            <p:ph type="ftr" sz="quarter" idx="4"/>
          </p:nvPr>
        </p:nvSpPr>
        <p:spPr bwMode="auto">
          <a:xfrm>
            <a:off x="0" y="9428164"/>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6" tIns="45713" rIns="91426" bIns="45713" numCol="1" anchor="b" anchorCtr="0" compatLnSpc="1">
            <a:prstTxWarp prst="textNoShape">
              <a:avLst/>
            </a:prstTxWarp>
          </a:bodyPr>
          <a:lstStyle>
            <a:lvl1pPr>
              <a:defRPr smtClean="0">
                <a:solidFill>
                  <a:schemeClr val="tx1"/>
                </a:solidFill>
                <a:latin typeface="Arial" charset="0"/>
              </a:defRPr>
            </a:lvl1pPr>
          </a:lstStyle>
          <a:p>
            <a:pPr>
              <a:defRPr/>
            </a:pPr>
            <a:endParaRPr lang="en-GB" altLang="en-US"/>
          </a:p>
        </p:txBody>
      </p:sp>
      <p:sp>
        <p:nvSpPr>
          <p:cNvPr id="36871" name="Rectangle 7"/>
          <p:cNvSpPr>
            <a:spLocks noGrp="1" noChangeArrowheads="1"/>
          </p:cNvSpPr>
          <p:nvPr>
            <p:ph type="sldNum" sz="quarter" idx="5"/>
          </p:nvPr>
        </p:nvSpPr>
        <p:spPr bwMode="auto">
          <a:xfrm>
            <a:off x="3849689" y="9428164"/>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6" tIns="45713" rIns="91426" bIns="45713" numCol="1" anchor="b" anchorCtr="0" compatLnSpc="1">
            <a:prstTxWarp prst="textNoShape">
              <a:avLst/>
            </a:prstTxWarp>
          </a:bodyPr>
          <a:lstStyle>
            <a:lvl1pPr algn="r">
              <a:defRPr>
                <a:solidFill>
                  <a:schemeClr val="tx1"/>
                </a:solidFill>
                <a:latin typeface="Arial" panose="020B0604020202020204" pitchFamily="34" charset="0"/>
              </a:defRPr>
            </a:lvl1pPr>
          </a:lstStyle>
          <a:p>
            <a:fld id="{024E40A6-AEDA-4F73-BF5C-AC51B76B8360}" type="slidenum">
              <a:rPr lang="en-GB" altLang="en-US"/>
              <a:pPr/>
              <a:t>‹N›</a:t>
            </a:fld>
            <a:endParaRPr lang="en-GB" altLang="en-US"/>
          </a:p>
        </p:txBody>
      </p:sp>
    </p:spTree>
    <p:extLst>
      <p:ext uri="{BB962C8B-B14F-4D97-AF65-F5344CB8AC3E}">
        <p14:creationId xmlns:p14="http://schemas.microsoft.com/office/powerpoint/2010/main" val="12669976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4113" cy="3722687"/>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24E40A6-AEDA-4F73-BF5C-AC51B76B8360}" type="slidenum">
              <a:rPr lang="en-GB" altLang="en-US" smtClean="0"/>
              <a:pPr/>
              <a:t>1</a:t>
            </a:fld>
            <a:endParaRPr lang="en-GB" altLang="en-US"/>
          </a:p>
        </p:txBody>
      </p:sp>
    </p:spTree>
    <p:extLst>
      <p:ext uri="{BB962C8B-B14F-4D97-AF65-F5344CB8AC3E}">
        <p14:creationId xmlns:p14="http://schemas.microsoft.com/office/powerpoint/2010/main" val="2200750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4113" cy="3722687"/>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24E40A6-AEDA-4F73-BF5C-AC51B76B8360}"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822075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4113" cy="3722687"/>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24E40A6-AEDA-4F73-BF5C-AC51B76B8360}"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687978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4113" cy="3722687"/>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24E40A6-AEDA-4F73-BF5C-AC51B76B8360}"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405575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4113" cy="3722687"/>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24E40A6-AEDA-4F73-BF5C-AC51B76B8360}" type="slidenum">
              <a:rPr lang="en-GB" altLang="en-US" smtClean="0"/>
              <a:pPr/>
              <a:t>13</a:t>
            </a:fld>
            <a:endParaRPr lang="en-GB" altLang="en-US"/>
          </a:p>
        </p:txBody>
      </p:sp>
    </p:spTree>
    <p:extLst>
      <p:ext uri="{BB962C8B-B14F-4D97-AF65-F5344CB8AC3E}">
        <p14:creationId xmlns:p14="http://schemas.microsoft.com/office/powerpoint/2010/main" val="3713593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4113" cy="3722687"/>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24E40A6-AEDA-4F73-BF5C-AC51B76B8360}"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064234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4113" cy="3722687"/>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24E40A6-AEDA-4F73-BF5C-AC51B76B8360}"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029130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4113" cy="3722687"/>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24E40A6-AEDA-4F73-BF5C-AC51B76B8360}"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865368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4113" cy="3722687"/>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24E40A6-AEDA-4F73-BF5C-AC51B76B8360}"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470578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4113" cy="3722687"/>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24E40A6-AEDA-4F73-BF5C-AC51B76B8360}"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266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4113" cy="3722687"/>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24E40A6-AEDA-4F73-BF5C-AC51B76B8360}" type="slidenum">
              <a:rPr lang="en-GB" altLang="en-US" smtClean="0"/>
              <a:pPr/>
              <a:t>2</a:t>
            </a:fld>
            <a:endParaRPr lang="en-GB" altLang="en-US"/>
          </a:p>
        </p:txBody>
      </p:sp>
    </p:spTree>
    <p:extLst>
      <p:ext uri="{BB962C8B-B14F-4D97-AF65-F5344CB8AC3E}">
        <p14:creationId xmlns:p14="http://schemas.microsoft.com/office/powerpoint/2010/main" val="3317230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4113" cy="3722687"/>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24E40A6-AEDA-4F73-BF5C-AC51B76B8360}" type="slidenum">
              <a:rPr lang="en-GB" altLang="en-US" smtClean="0"/>
              <a:pPr/>
              <a:t>3</a:t>
            </a:fld>
            <a:endParaRPr lang="en-GB" altLang="en-US"/>
          </a:p>
        </p:txBody>
      </p:sp>
    </p:spTree>
    <p:extLst>
      <p:ext uri="{BB962C8B-B14F-4D97-AF65-F5344CB8AC3E}">
        <p14:creationId xmlns:p14="http://schemas.microsoft.com/office/powerpoint/2010/main" val="1104488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4113" cy="3722687"/>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24E40A6-AEDA-4F73-BF5C-AC51B76B8360}" type="slidenum">
              <a:rPr lang="en-GB" altLang="en-US" smtClean="0"/>
              <a:pPr/>
              <a:t>4</a:t>
            </a:fld>
            <a:endParaRPr lang="en-GB" altLang="en-US"/>
          </a:p>
        </p:txBody>
      </p:sp>
    </p:spTree>
    <p:extLst>
      <p:ext uri="{BB962C8B-B14F-4D97-AF65-F5344CB8AC3E}">
        <p14:creationId xmlns:p14="http://schemas.microsoft.com/office/powerpoint/2010/main" val="4218331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4113" cy="3722687"/>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24E40A6-AEDA-4F73-BF5C-AC51B76B8360}" type="slidenum">
              <a:rPr lang="en-GB" altLang="en-US" smtClean="0"/>
              <a:pPr/>
              <a:t>5</a:t>
            </a:fld>
            <a:endParaRPr lang="en-GB" altLang="en-US"/>
          </a:p>
        </p:txBody>
      </p:sp>
    </p:spTree>
    <p:extLst>
      <p:ext uri="{BB962C8B-B14F-4D97-AF65-F5344CB8AC3E}">
        <p14:creationId xmlns:p14="http://schemas.microsoft.com/office/powerpoint/2010/main" val="1124652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4113" cy="3722687"/>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24E40A6-AEDA-4F73-BF5C-AC51B76B8360}" type="slidenum">
              <a:rPr lang="en-GB" altLang="en-US" smtClean="0"/>
              <a:pPr/>
              <a:t>6</a:t>
            </a:fld>
            <a:endParaRPr lang="en-GB" altLang="en-US"/>
          </a:p>
        </p:txBody>
      </p:sp>
    </p:spTree>
    <p:extLst>
      <p:ext uri="{BB962C8B-B14F-4D97-AF65-F5344CB8AC3E}">
        <p14:creationId xmlns:p14="http://schemas.microsoft.com/office/powerpoint/2010/main" val="290579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4113" cy="3722687"/>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24E40A6-AEDA-4F73-BF5C-AC51B76B8360}" type="slidenum">
              <a:rPr lang="en-GB" altLang="en-US" smtClean="0"/>
              <a:pPr/>
              <a:t>7</a:t>
            </a:fld>
            <a:endParaRPr lang="en-GB" altLang="en-US"/>
          </a:p>
        </p:txBody>
      </p:sp>
    </p:spTree>
    <p:extLst>
      <p:ext uri="{BB962C8B-B14F-4D97-AF65-F5344CB8AC3E}">
        <p14:creationId xmlns:p14="http://schemas.microsoft.com/office/powerpoint/2010/main" val="951342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4113" cy="3722687"/>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24E40A6-AEDA-4F73-BF5C-AC51B76B8360}" type="slidenum">
              <a:rPr lang="en-GB" altLang="en-US" smtClean="0"/>
              <a:pPr/>
              <a:t>8</a:t>
            </a:fld>
            <a:endParaRPr lang="en-GB" altLang="en-US"/>
          </a:p>
        </p:txBody>
      </p:sp>
    </p:spTree>
    <p:extLst>
      <p:ext uri="{BB962C8B-B14F-4D97-AF65-F5344CB8AC3E}">
        <p14:creationId xmlns:p14="http://schemas.microsoft.com/office/powerpoint/2010/main" val="1594664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4113" cy="3722687"/>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24E40A6-AEDA-4F73-BF5C-AC51B76B8360}" type="slidenum">
              <a:rPr lang="en-GB" altLang="en-US" smtClean="0"/>
              <a:pPr/>
              <a:t>9</a:t>
            </a:fld>
            <a:endParaRPr lang="en-GB" altLang="en-US"/>
          </a:p>
        </p:txBody>
      </p:sp>
    </p:spTree>
    <p:extLst>
      <p:ext uri="{BB962C8B-B14F-4D97-AF65-F5344CB8AC3E}">
        <p14:creationId xmlns:p14="http://schemas.microsoft.com/office/powerpoint/2010/main" val="3533291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
          <p:cNvSpPr>
            <a:spLocks noChangeArrowheads="1"/>
          </p:cNvSpPr>
          <p:nvPr/>
        </p:nvSpPr>
        <p:spPr bwMode="auto">
          <a:xfrm>
            <a:off x="1" y="1"/>
            <a:ext cx="9143999" cy="6866024"/>
          </a:xfrm>
          <a:prstGeom prst="rect">
            <a:avLst/>
          </a:prstGeom>
          <a:solidFill>
            <a:srgbClr val="0F5494"/>
          </a:solidFill>
          <a:ln w="25400" algn="ctr">
            <a:solidFill>
              <a:srgbClr val="0F5494"/>
            </a:solidFill>
            <a:miter lim="800000"/>
            <a:headEnd/>
            <a:tailEnd/>
          </a:ln>
          <a:effectLst>
            <a:outerShdw dist="23000" dir="5400000" rotWithShape="0">
              <a:srgbClr val="000000">
                <a:alpha val="34998"/>
              </a:srgbClr>
            </a:outerShdw>
          </a:effectLst>
        </p:spPr>
        <p:txBody>
          <a:bodyPr anchor="ctr"/>
          <a:lstStyle>
            <a:lvl1pPr defTabSz="457200" eaLnBrk="0" hangingPunct="0">
              <a:defRPr sz="1200">
                <a:solidFill>
                  <a:srgbClr val="0F5494"/>
                </a:solidFill>
                <a:latin typeface="Verdana" panose="020B0604030504040204" pitchFamily="34" charset="0"/>
              </a:defRPr>
            </a:lvl1pPr>
            <a:lvl2pPr marL="742950" indent="-285750" defTabSz="457200" eaLnBrk="0" hangingPunct="0">
              <a:defRPr sz="1200">
                <a:solidFill>
                  <a:srgbClr val="0F5494"/>
                </a:solidFill>
                <a:latin typeface="Verdana" panose="020B0604030504040204" pitchFamily="34" charset="0"/>
              </a:defRPr>
            </a:lvl2pPr>
            <a:lvl3pPr marL="1143000" indent="-228600" defTabSz="457200" eaLnBrk="0" hangingPunct="0">
              <a:defRPr sz="1200">
                <a:solidFill>
                  <a:srgbClr val="0F5494"/>
                </a:solidFill>
                <a:latin typeface="Verdana" panose="020B0604030504040204" pitchFamily="34" charset="0"/>
              </a:defRPr>
            </a:lvl3pPr>
            <a:lvl4pPr marL="1600200" indent="-228600" defTabSz="457200" eaLnBrk="0" hangingPunct="0">
              <a:defRPr sz="1200">
                <a:solidFill>
                  <a:srgbClr val="0F5494"/>
                </a:solidFill>
                <a:latin typeface="Verdana" panose="020B0604030504040204" pitchFamily="34" charset="0"/>
              </a:defRPr>
            </a:lvl4pPr>
            <a:lvl5pPr marL="2057400" indent="-228600" defTabSz="457200" eaLnBrk="0" hangingPunct="0">
              <a:defRPr sz="1200">
                <a:solidFill>
                  <a:srgbClr val="0F5494"/>
                </a:solidFill>
                <a:latin typeface="Verdana" panose="020B0604030504040204" pitchFamily="34" charset="0"/>
              </a:defRPr>
            </a:lvl5pPr>
            <a:lvl6pPr marL="2514600" indent="-228600" defTabSz="457200" eaLnBrk="0" fontAlgn="base" hangingPunct="0">
              <a:spcBef>
                <a:spcPct val="0"/>
              </a:spcBef>
              <a:spcAft>
                <a:spcPct val="0"/>
              </a:spcAft>
              <a:defRPr sz="1200">
                <a:solidFill>
                  <a:srgbClr val="0F5494"/>
                </a:solidFill>
                <a:latin typeface="Verdana" panose="020B0604030504040204" pitchFamily="34" charset="0"/>
              </a:defRPr>
            </a:lvl6pPr>
            <a:lvl7pPr marL="2971800" indent="-228600" defTabSz="457200" eaLnBrk="0" fontAlgn="base" hangingPunct="0">
              <a:spcBef>
                <a:spcPct val="0"/>
              </a:spcBef>
              <a:spcAft>
                <a:spcPct val="0"/>
              </a:spcAft>
              <a:defRPr sz="1200">
                <a:solidFill>
                  <a:srgbClr val="0F5494"/>
                </a:solidFill>
                <a:latin typeface="Verdana" panose="020B0604030504040204" pitchFamily="34" charset="0"/>
              </a:defRPr>
            </a:lvl7pPr>
            <a:lvl8pPr marL="3429000" indent="-228600" defTabSz="457200" eaLnBrk="0" fontAlgn="base" hangingPunct="0">
              <a:spcBef>
                <a:spcPct val="0"/>
              </a:spcBef>
              <a:spcAft>
                <a:spcPct val="0"/>
              </a:spcAft>
              <a:defRPr sz="1200">
                <a:solidFill>
                  <a:srgbClr val="0F5494"/>
                </a:solidFill>
                <a:latin typeface="Verdana" panose="020B0604030504040204" pitchFamily="34" charset="0"/>
              </a:defRPr>
            </a:lvl8pPr>
            <a:lvl9pPr marL="3886200" indent="-228600" defTabSz="457200" eaLnBrk="0" fontAlgn="base" hangingPunct="0">
              <a:spcBef>
                <a:spcPct val="0"/>
              </a:spcBef>
              <a:spcAft>
                <a:spcPct val="0"/>
              </a:spcAft>
              <a:defRPr sz="1200">
                <a:solidFill>
                  <a:srgbClr val="0F5494"/>
                </a:solidFill>
                <a:latin typeface="Verdana" panose="020B0604030504040204" pitchFamily="34" charset="0"/>
              </a:defRPr>
            </a:lvl9pPr>
          </a:lstStyle>
          <a:p>
            <a:pPr algn="ctr" eaLnBrk="1" hangingPunct="1"/>
            <a:endParaRPr lang="en-US" altLang="it-IT" sz="1350" dirty="0">
              <a:solidFill>
                <a:srgbClr val="FFFFFF"/>
              </a:solidFill>
            </a:endParaRPr>
          </a:p>
        </p:txBody>
      </p:sp>
      <p:sp>
        <p:nvSpPr>
          <p:cNvPr id="3076" name="Rectangle 4"/>
          <p:cNvSpPr>
            <a:spLocks noGrp="1" noChangeArrowheads="1"/>
          </p:cNvSpPr>
          <p:nvPr>
            <p:ph type="ctrTitle"/>
          </p:nvPr>
        </p:nvSpPr>
        <p:spPr>
          <a:xfrm>
            <a:off x="3995738" y="2565402"/>
            <a:ext cx="5040312" cy="790575"/>
          </a:xfrm>
        </p:spPr>
        <p:txBody>
          <a:bodyPr/>
          <a:lstStyle>
            <a:lvl1pPr marL="2381">
              <a:defRPr sz="5700">
                <a:solidFill>
                  <a:srgbClr val="FFD624"/>
                </a:solidFill>
              </a:defRPr>
            </a:lvl1pPr>
          </a:lstStyle>
          <a:p>
            <a:pPr lvl="0"/>
            <a:r>
              <a:rPr lang="fr-BE" altLang="en-US" noProof="0"/>
              <a:t>Title</a:t>
            </a:r>
            <a:endParaRPr lang="en-GB" altLang="en-US" noProof="0"/>
          </a:p>
        </p:txBody>
      </p:sp>
      <p:sp>
        <p:nvSpPr>
          <p:cNvPr id="3077" name="Rectangle 5"/>
          <p:cNvSpPr>
            <a:spLocks noGrp="1" noChangeArrowheads="1"/>
          </p:cNvSpPr>
          <p:nvPr>
            <p:ph type="subTitle" idx="1"/>
          </p:nvPr>
        </p:nvSpPr>
        <p:spPr>
          <a:xfrm>
            <a:off x="611188" y="3716340"/>
            <a:ext cx="8532812" cy="1728787"/>
          </a:xfrm>
        </p:spPr>
        <p:txBody>
          <a:bodyPr/>
          <a:lstStyle>
            <a:lvl1pPr marL="0" indent="0">
              <a:buFontTx/>
              <a:buNone/>
              <a:defRPr sz="2250" b="1" i="0">
                <a:solidFill>
                  <a:schemeClr val="bg1"/>
                </a:solidFill>
              </a:defRPr>
            </a:lvl1pPr>
          </a:lstStyle>
          <a:p>
            <a:pPr lvl="0"/>
            <a:r>
              <a:rPr lang="fr-BE" altLang="en-US" noProof="0"/>
              <a:t>Subtitle</a:t>
            </a:r>
            <a:endParaRPr lang="en-GB" altLang="en-US" noProof="0"/>
          </a:p>
        </p:txBody>
      </p:sp>
      <p:sp>
        <p:nvSpPr>
          <p:cNvPr id="8" name="Rectangle 6"/>
          <p:cNvSpPr>
            <a:spLocks noGrp="1" noChangeArrowheads="1"/>
          </p:cNvSpPr>
          <p:nvPr>
            <p:ph type="dt" sz="half" idx="10"/>
          </p:nvPr>
        </p:nvSpPr>
        <p:spPr>
          <a:xfrm>
            <a:off x="457200" y="6453335"/>
            <a:ext cx="2133600" cy="268139"/>
          </a:xfrm>
          <a:prstGeom prst="rect">
            <a:avLst/>
          </a:prstGeom>
        </p:spPr>
        <p:txBody>
          <a:bodyPr/>
          <a:lstStyle>
            <a:lvl1pPr>
              <a:defRPr sz="900" b="1" smtClean="0">
                <a:solidFill>
                  <a:schemeClr val="bg1"/>
                </a:solidFill>
                <a:latin typeface="+mn-lt"/>
              </a:defRPr>
            </a:lvl1pPr>
          </a:lstStyle>
          <a:p>
            <a:pPr>
              <a:defRPr/>
            </a:pPr>
            <a:endParaRPr lang="en-GB" altLang="en-US"/>
          </a:p>
        </p:txBody>
      </p:sp>
      <p:sp>
        <p:nvSpPr>
          <p:cNvPr id="9" name="Rectangle 7"/>
          <p:cNvSpPr>
            <a:spLocks noGrp="1" noChangeArrowheads="1"/>
          </p:cNvSpPr>
          <p:nvPr>
            <p:ph type="ftr" sz="quarter" idx="11"/>
          </p:nvPr>
        </p:nvSpPr>
        <p:spPr>
          <a:xfrm>
            <a:off x="3124200" y="6453335"/>
            <a:ext cx="2895600" cy="268139"/>
          </a:xfrm>
          <a:prstGeom prst="rect">
            <a:avLst/>
          </a:prstGeom>
        </p:spPr>
        <p:txBody>
          <a:bodyPr/>
          <a:lstStyle>
            <a:lvl1pPr>
              <a:defRPr smtClean="0">
                <a:solidFill>
                  <a:schemeClr val="bg1"/>
                </a:solidFill>
                <a:latin typeface="+mn-lt"/>
              </a:defRPr>
            </a:lvl1pPr>
          </a:lstStyle>
          <a:p>
            <a:pPr>
              <a:defRPr/>
            </a:pPr>
            <a:endParaRPr lang="en-GB" altLang="en-US" dirty="0"/>
          </a:p>
        </p:txBody>
      </p:sp>
      <p:sp>
        <p:nvSpPr>
          <p:cNvPr id="13" name="Rectangle 6"/>
          <p:cNvSpPr>
            <a:spLocks noGrp="1" noChangeArrowheads="1"/>
          </p:cNvSpPr>
          <p:nvPr>
            <p:ph type="sldNum" sz="quarter" idx="12"/>
          </p:nvPr>
        </p:nvSpPr>
        <p:spPr>
          <a:xfrm>
            <a:off x="6553200" y="6453335"/>
            <a:ext cx="2133600" cy="268140"/>
          </a:xfrm>
          <a:prstGeom prst="rect">
            <a:avLst/>
          </a:prstGeom>
          <a:ln/>
        </p:spPr>
        <p:txBody>
          <a:bodyPr/>
          <a:lstStyle>
            <a:lvl1pPr>
              <a:defRPr>
                <a:solidFill>
                  <a:schemeClr val="bg1"/>
                </a:solidFill>
              </a:defRPr>
            </a:lvl1pPr>
          </a:lstStyle>
          <a:p>
            <a:fld id="{00930F3F-C68E-42AC-B875-DF0AB552D6DA}" type="slidenum">
              <a:rPr lang="en-GB" altLang="en-US" smtClean="0"/>
              <a:pPr/>
              <a:t>‹N›</a:t>
            </a:fld>
            <a:endParaRPr lang="en-GB" altLang="en-US"/>
          </a:p>
        </p:txBody>
      </p:sp>
    </p:spTree>
    <p:extLst>
      <p:ext uri="{BB962C8B-B14F-4D97-AF65-F5344CB8AC3E}">
        <p14:creationId xmlns:p14="http://schemas.microsoft.com/office/powerpoint/2010/main" val="531100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xfrm>
            <a:off x="457200" y="6453335"/>
            <a:ext cx="2133600" cy="268139"/>
          </a:xfrm>
          <a:prstGeom prst="rect">
            <a:avLst/>
          </a:prstGeom>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xfrm>
            <a:off x="3124200" y="6453335"/>
            <a:ext cx="2895600" cy="268139"/>
          </a:xfrm>
          <a:prstGeom prst="rect">
            <a:avLst/>
          </a:prstGeom>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xfrm>
            <a:off x="6553200" y="6453335"/>
            <a:ext cx="2133600" cy="268139"/>
          </a:xfrm>
          <a:prstGeom prst="rect">
            <a:avLst/>
          </a:prstGeom>
          <a:ln/>
        </p:spPr>
        <p:txBody>
          <a:bodyPr/>
          <a:lstStyle>
            <a:lvl1pPr>
              <a:defRPr/>
            </a:lvl1pPr>
          </a:lstStyle>
          <a:p>
            <a:fld id="{31ED191C-6E76-4DC8-BD45-7194F51AB773}" type="slidenum">
              <a:rPr lang="en-GB" altLang="en-US"/>
              <a:pPr/>
              <a:t>‹N›</a:t>
            </a:fld>
            <a:endParaRPr lang="en-GB" altLang="en-US"/>
          </a:p>
        </p:txBody>
      </p:sp>
    </p:spTree>
    <p:extLst>
      <p:ext uri="{BB962C8B-B14F-4D97-AF65-F5344CB8AC3E}">
        <p14:creationId xmlns:p14="http://schemas.microsoft.com/office/powerpoint/2010/main" val="4068187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4" y="1339850"/>
            <a:ext cx="2071687" cy="46815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xfrm>
            <a:off x="457200" y="6453335"/>
            <a:ext cx="2133600" cy="268139"/>
          </a:xfrm>
          <a:prstGeom prst="rect">
            <a:avLst/>
          </a:prstGeom>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xfrm>
            <a:off x="3124200" y="6453335"/>
            <a:ext cx="2895600" cy="268139"/>
          </a:xfrm>
          <a:prstGeom prst="rect">
            <a:avLst/>
          </a:prstGeom>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xfrm>
            <a:off x="6553200" y="6453335"/>
            <a:ext cx="2133600" cy="268139"/>
          </a:xfrm>
          <a:prstGeom prst="rect">
            <a:avLst/>
          </a:prstGeom>
          <a:ln/>
        </p:spPr>
        <p:txBody>
          <a:bodyPr/>
          <a:lstStyle>
            <a:lvl1pPr>
              <a:defRPr/>
            </a:lvl1pPr>
          </a:lstStyle>
          <a:p>
            <a:fld id="{B9918008-134A-4099-8701-EA23BDC9B97D}" type="slidenum">
              <a:rPr lang="en-GB" altLang="en-US"/>
              <a:pPr/>
              <a:t>‹N›</a:t>
            </a:fld>
            <a:endParaRPr lang="en-GB" altLang="en-US"/>
          </a:p>
        </p:txBody>
      </p:sp>
    </p:spTree>
    <p:extLst>
      <p:ext uri="{BB962C8B-B14F-4D97-AF65-F5344CB8AC3E}">
        <p14:creationId xmlns:p14="http://schemas.microsoft.com/office/powerpoint/2010/main" val="3898824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4"/>
          <p:cNvSpPr>
            <a:spLocks noGrp="1" noChangeArrowheads="1"/>
          </p:cNvSpPr>
          <p:nvPr>
            <p:ph type="dt" sz="half" idx="10"/>
          </p:nvPr>
        </p:nvSpPr>
        <p:spPr>
          <a:xfrm>
            <a:off x="457200" y="6453335"/>
            <a:ext cx="2133600" cy="268140"/>
          </a:xfrm>
          <a:prstGeom prst="rect">
            <a:avLst/>
          </a:prstGeom>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xfrm>
            <a:off x="3124200" y="6453335"/>
            <a:ext cx="2895600" cy="268140"/>
          </a:xfrm>
          <a:prstGeom prst="rect">
            <a:avLst/>
          </a:prstGeom>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xfrm>
            <a:off x="6553200" y="6453335"/>
            <a:ext cx="2133600" cy="268140"/>
          </a:xfrm>
          <a:prstGeom prst="rect">
            <a:avLst/>
          </a:prstGeom>
          <a:ln/>
        </p:spPr>
        <p:txBody>
          <a:bodyPr/>
          <a:lstStyle>
            <a:lvl1pPr>
              <a:defRPr/>
            </a:lvl1pPr>
          </a:lstStyle>
          <a:p>
            <a:fld id="{00930F3F-C68E-42AC-B875-DF0AB552D6DA}" type="slidenum">
              <a:rPr lang="en-GB" altLang="en-US"/>
              <a:pPr/>
              <a:t>‹N›</a:t>
            </a:fld>
            <a:endParaRPr lang="en-GB" altLang="en-US"/>
          </a:p>
        </p:txBody>
      </p:sp>
    </p:spTree>
    <p:extLst>
      <p:ext uri="{BB962C8B-B14F-4D97-AF65-F5344CB8AC3E}">
        <p14:creationId xmlns:p14="http://schemas.microsoft.com/office/powerpoint/2010/main" val="4286225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xfrm>
            <a:off x="457200" y="6453335"/>
            <a:ext cx="2133600" cy="268139"/>
          </a:xfrm>
          <a:prstGeom prst="rect">
            <a:avLst/>
          </a:prstGeom>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xfrm>
            <a:off x="3124200" y="6453335"/>
            <a:ext cx="2895600" cy="268139"/>
          </a:xfrm>
          <a:prstGeom prst="rect">
            <a:avLst/>
          </a:prstGeom>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xfrm>
            <a:off x="6553200" y="6453335"/>
            <a:ext cx="2133600" cy="268139"/>
          </a:xfrm>
          <a:prstGeom prst="rect">
            <a:avLst/>
          </a:prstGeom>
          <a:ln/>
        </p:spPr>
        <p:txBody>
          <a:bodyPr/>
          <a:lstStyle>
            <a:lvl1pPr>
              <a:defRPr/>
            </a:lvl1pPr>
          </a:lstStyle>
          <a:p>
            <a:fld id="{78D67DE3-0158-4569-844C-28FD63D68142}" type="slidenum">
              <a:rPr lang="en-GB" altLang="en-US"/>
              <a:pPr/>
              <a:t>‹N›</a:t>
            </a:fld>
            <a:endParaRPr lang="en-GB" altLang="en-US"/>
          </a:p>
        </p:txBody>
      </p:sp>
    </p:spTree>
    <p:extLst>
      <p:ext uri="{BB962C8B-B14F-4D97-AF65-F5344CB8AC3E}">
        <p14:creationId xmlns:p14="http://schemas.microsoft.com/office/powerpoint/2010/main" val="4198874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2492377"/>
            <a:ext cx="4038600" cy="352901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2492377"/>
            <a:ext cx="4038600" cy="352901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noChangeArrowheads="1"/>
          </p:cNvSpPr>
          <p:nvPr>
            <p:ph type="dt" sz="half" idx="10"/>
          </p:nvPr>
        </p:nvSpPr>
        <p:spPr>
          <a:xfrm>
            <a:off x="457200" y="6453335"/>
            <a:ext cx="2133600" cy="268139"/>
          </a:xfrm>
          <a:prstGeom prst="rect">
            <a:avLst/>
          </a:prstGeom>
          <a:ln/>
        </p:spPr>
        <p:txBody>
          <a:bodyPr/>
          <a:lstStyle>
            <a:lvl1pPr>
              <a:defRPr/>
            </a:lvl1pPr>
          </a:lstStyle>
          <a:p>
            <a:pPr>
              <a:defRPr/>
            </a:pPr>
            <a:endParaRPr lang="en-GB" altLang="en-US"/>
          </a:p>
        </p:txBody>
      </p:sp>
      <p:sp>
        <p:nvSpPr>
          <p:cNvPr id="6" name="Footer Placeholder 5"/>
          <p:cNvSpPr>
            <a:spLocks noGrp="1" noChangeArrowheads="1"/>
          </p:cNvSpPr>
          <p:nvPr>
            <p:ph type="ftr" sz="quarter" idx="11"/>
          </p:nvPr>
        </p:nvSpPr>
        <p:spPr>
          <a:xfrm>
            <a:off x="3124200" y="6453335"/>
            <a:ext cx="2895600" cy="268139"/>
          </a:xfrm>
          <a:prstGeom prst="rect">
            <a:avLst/>
          </a:prstGeom>
          <a:ln/>
        </p:spPr>
        <p:txBody>
          <a:bodyPr/>
          <a:lstStyle>
            <a:lvl1pPr>
              <a:defRPr/>
            </a:lvl1pPr>
          </a:lstStyle>
          <a:p>
            <a:pPr>
              <a:defRPr/>
            </a:pPr>
            <a:endParaRPr lang="en-GB" altLang="en-US"/>
          </a:p>
        </p:txBody>
      </p:sp>
      <p:sp>
        <p:nvSpPr>
          <p:cNvPr id="7" name="Slide Number Placeholder 6"/>
          <p:cNvSpPr>
            <a:spLocks noGrp="1" noChangeArrowheads="1"/>
          </p:cNvSpPr>
          <p:nvPr>
            <p:ph type="sldNum" sz="quarter" idx="12"/>
          </p:nvPr>
        </p:nvSpPr>
        <p:spPr>
          <a:xfrm>
            <a:off x="6553200" y="6453335"/>
            <a:ext cx="2133600" cy="268139"/>
          </a:xfrm>
          <a:prstGeom prst="rect">
            <a:avLst/>
          </a:prstGeom>
          <a:ln/>
        </p:spPr>
        <p:txBody>
          <a:bodyPr/>
          <a:lstStyle>
            <a:lvl1pPr>
              <a:defRPr/>
            </a:lvl1pPr>
          </a:lstStyle>
          <a:p>
            <a:fld id="{EB87C444-6180-4786-86E4-16219700FF7C}" type="slidenum">
              <a:rPr lang="en-GB" altLang="en-US"/>
              <a:pPr/>
              <a:t>‹N›</a:t>
            </a:fld>
            <a:endParaRPr lang="en-GB" altLang="en-US"/>
          </a:p>
        </p:txBody>
      </p:sp>
    </p:spTree>
    <p:extLst>
      <p:ext uri="{BB962C8B-B14F-4D97-AF65-F5344CB8AC3E}">
        <p14:creationId xmlns:p14="http://schemas.microsoft.com/office/powerpoint/2010/main" val="3401426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xfrm>
            <a:off x="457200" y="6453335"/>
            <a:ext cx="2133600" cy="268139"/>
          </a:xfrm>
          <a:prstGeom prst="rect">
            <a:avLst/>
          </a:prstGeom>
          <a:ln/>
        </p:spPr>
        <p:txBody>
          <a:bodyPr/>
          <a:lstStyle>
            <a:lvl1pPr>
              <a:defRPr/>
            </a:lvl1pPr>
          </a:lstStyle>
          <a:p>
            <a:pPr>
              <a:defRPr/>
            </a:pPr>
            <a:endParaRPr lang="en-GB" altLang="en-US"/>
          </a:p>
        </p:txBody>
      </p:sp>
      <p:sp>
        <p:nvSpPr>
          <p:cNvPr id="8" name="Rectangle 5"/>
          <p:cNvSpPr>
            <a:spLocks noGrp="1" noChangeArrowheads="1"/>
          </p:cNvSpPr>
          <p:nvPr>
            <p:ph type="ftr" sz="quarter" idx="11"/>
          </p:nvPr>
        </p:nvSpPr>
        <p:spPr>
          <a:xfrm>
            <a:off x="3124200" y="6453335"/>
            <a:ext cx="2895600" cy="268139"/>
          </a:xfrm>
          <a:prstGeom prst="rect">
            <a:avLst/>
          </a:prstGeom>
          <a:ln/>
        </p:spPr>
        <p:txBody>
          <a:bodyPr/>
          <a:lstStyle>
            <a:lvl1pPr>
              <a:defRPr/>
            </a:lvl1pPr>
          </a:lstStyle>
          <a:p>
            <a:pPr>
              <a:defRPr/>
            </a:pPr>
            <a:endParaRPr lang="en-GB" altLang="en-US"/>
          </a:p>
        </p:txBody>
      </p:sp>
      <p:sp>
        <p:nvSpPr>
          <p:cNvPr id="9" name="Rectangle 6"/>
          <p:cNvSpPr>
            <a:spLocks noGrp="1" noChangeArrowheads="1"/>
          </p:cNvSpPr>
          <p:nvPr>
            <p:ph type="sldNum" sz="quarter" idx="12"/>
          </p:nvPr>
        </p:nvSpPr>
        <p:spPr>
          <a:xfrm>
            <a:off x="6553200" y="6453335"/>
            <a:ext cx="2133600" cy="268139"/>
          </a:xfrm>
          <a:prstGeom prst="rect">
            <a:avLst/>
          </a:prstGeom>
          <a:ln/>
        </p:spPr>
        <p:txBody>
          <a:bodyPr/>
          <a:lstStyle>
            <a:lvl1pPr>
              <a:defRPr/>
            </a:lvl1pPr>
          </a:lstStyle>
          <a:p>
            <a:fld id="{B102915A-2546-4407-9E4D-48F20CDBC731}" type="slidenum">
              <a:rPr lang="en-GB" altLang="en-US"/>
              <a:pPr/>
              <a:t>‹N›</a:t>
            </a:fld>
            <a:endParaRPr lang="en-GB" altLang="en-US"/>
          </a:p>
        </p:txBody>
      </p:sp>
    </p:spTree>
    <p:extLst>
      <p:ext uri="{BB962C8B-B14F-4D97-AF65-F5344CB8AC3E}">
        <p14:creationId xmlns:p14="http://schemas.microsoft.com/office/powerpoint/2010/main" val="2639257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xfrm>
            <a:off x="457200" y="6453335"/>
            <a:ext cx="2133600" cy="268139"/>
          </a:xfrm>
          <a:prstGeom prst="rect">
            <a:avLst/>
          </a:prstGeom>
          <a:ln/>
        </p:spPr>
        <p:txBody>
          <a:bodyPr/>
          <a:lstStyle>
            <a:lvl1pPr>
              <a:defRPr/>
            </a:lvl1pPr>
          </a:lstStyle>
          <a:p>
            <a:pPr>
              <a:defRPr/>
            </a:pPr>
            <a:endParaRPr lang="en-GB" altLang="en-US"/>
          </a:p>
        </p:txBody>
      </p:sp>
      <p:sp>
        <p:nvSpPr>
          <p:cNvPr id="4" name="Rectangle 5"/>
          <p:cNvSpPr>
            <a:spLocks noGrp="1" noChangeArrowheads="1"/>
          </p:cNvSpPr>
          <p:nvPr>
            <p:ph type="ftr" sz="quarter" idx="11"/>
          </p:nvPr>
        </p:nvSpPr>
        <p:spPr>
          <a:xfrm>
            <a:off x="3124200" y="6453335"/>
            <a:ext cx="2895600" cy="268139"/>
          </a:xfrm>
          <a:prstGeom prst="rect">
            <a:avLst/>
          </a:prstGeom>
          <a:ln/>
        </p:spPr>
        <p:txBody>
          <a:bodyPr/>
          <a:lstStyle>
            <a:lvl1pPr>
              <a:defRPr/>
            </a:lvl1pPr>
          </a:lstStyle>
          <a:p>
            <a:pPr>
              <a:defRPr/>
            </a:pPr>
            <a:endParaRPr lang="en-GB" altLang="en-US"/>
          </a:p>
        </p:txBody>
      </p:sp>
      <p:sp>
        <p:nvSpPr>
          <p:cNvPr id="5" name="Rectangle 6"/>
          <p:cNvSpPr>
            <a:spLocks noGrp="1" noChangeArrowheads="1"/>
          </p:cNvSpPr>
          <p:nvPr>
            <p:ph type="sldNum" sz="quarter" idx="12"/>
          </p:nvPr>
        </p:nvSpPr>
        <p:spPr>
          <a:xfrm>
            <a:off x="6553200" y="6453335"/>
            <a:ext cx="2133600" cy="268139"/>
          </a:xfrm>
          <a:prstGeom prst="rect">
            <a:avLst/>
          </a:prstGeom>
          <a:ln/>
        </p:spPr>
        <p:txBody>
          <a:bodyPr/>
          <a:lstStyle>
            <a:lvl1pPr>
              <a:defRPr/>
            </a:lvl1pPr>
          </a:lstStyle>
          <a:p>
            <a:fld id="{86AB7A7E-59E7-429E-9031-FE5223F856E2}" type="slidenum">
              <a:rPr lang="en-GB" altLang="en-US"/>
              <a:pPr/>
              <a:t>‹N›</a:t>
            </a:fld>
            <a:endParaRPr lang="en-GB" altLang="en-US"/>
          </a:p>
        </p:txBody>
      </p:sp>
    </p:spTree>
    <p:extLst>
      <p:ext uri="{BB962C8B-B14F-4D97-AF65-F5344CB8AC3E}">
        <p14:creationId xmlns:p14="http://schemas.microsoft.com/office/powerpoint/2010/main" val="878509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453335"/>
            <a:ext cx="2133600" cy="268139"/>
          </a:xfrm>
          <a:prstGeom prst="rect">
            <a:avLst/>
          </a:prstGeom>
          <a:ln/>
        </p:spPr>
        <p:txBody>
          <a:bodyPr/>
          <a:lstStyle>
            <a:lvl1pPr>
              <a:defRPr/>
            </a:lvl1pPr>
          </a:lstStyle>
          <a:p>
            <a:pPr>
              <a:defRPr/>
            </a:pPr>
            <a:endParaRPr lang="en-GB" altLang="en-US"/>
          </a:p>
        </p:txBody>
      </p:sp>
      <p:sp>
        <p:nvSpPr>
          <p:cNvPr id="3" name="Rectangle 5"/>
          <p:cNvSpPr>
            <a:spLocks noGrp="1" noChangeArrowheads="1"/>
          </p:cNvSpPr>
          <p:nvPr>
            <p:ph type="ftr" sz="quarter" idx="11"/>
          </p:nvPr>
        </p:nvSpPr>
        <p:spPr>
          <a:xfrm>
            <a:off x="3124200" y="6453335"/>
            <a:ext cx="2895600" cy="268139"/>
          </a:xfrm>
          <a:prstGeom prst="rect">
            <a:avLst/>
          </a:prstGeom>
          <a:ln/>
        </p:spPr>
        <p:txBody>
          <a:bodyPr/>
          <a:lstStyle>
            <a:lvl1pPr>
              <a:defRPr/>
            </a:lvl1pPr>
          </a:lstStyle>
          <a:p>
            <a:pPr>
              <a:defRPr/>
            </a:pPr>
            <a:endParaRPr lang="en-GB" altLang="en-US"/>
          </a:p>
        </p:txBody>
      </p:sp>
      <p:sp>
        <p:nvSpPr>
          <p:cNvPr id="4" name="Rectangle 6"/>
          <p:cNvSpPr>
            <a:spLocks noGrp="1" noChangeArrowheads="1"/>
          </p:cNvSpPr>
          <p:nvPr>
            <p:ph type="sldNum" sz="quarter" idx="12"/>
          </p:nvPr>
        </p:nvSpPr>
        <p:spPr>
          <a:xfrm>
            <a:off x="6553200" y="6453335"/>
            <a:ext cx="2133600" cy="268139"/>
          </a:xfrm>
          <a:prstGeom prst="rect">
            <a:avLst/>
          </a:prstGeom>
          <a:ln/>
        </p:spPr>
        <p:txBody>
          <a:bodyPr/>
          <a:lstStyle>
            <a:lvl1pPr>
              <a:defRPr/>
            </a:lvl1pPr>
          </a:lstStyle>
          <a:p>
            <a:fld id="{6C0BCA22-7ED0-4574-B707-3A21F4F28B07}" type="slidenum">
              <a:rPr lang="en-GB" altLang="en-US"/>
              <a:pPr/>
              <a:t>‹N›</a:t>
            </a:fld>
            <a:endParaRPr lang="en-GB" altLang="en-US"/>
          </a:p>
        </p:txBody>
      </p:sp>
    </p:spTree>
    <p:extLst>
      <p:ext uri="{BB962C8B-B14F-4D97-AF65-F5344CB8AC3E}">
        <p14:creationId xmlns:p14="http://schemas.microsoft.com/office/powerpoint/2010/main" val="2454823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noChangeArrowheads="1"/>
          </p:cNvSpPr>
          <p:nvPr>
            <p:ph type="dt" sz="half" idx="10"/>
          </p:nvPr>
        </p:nvSpPr>
        <p:spPr>
          <a:xfrm>
            <a:off x="457200" y="6453335"/>
            <a:ext cx="2133600" cy="268139"/>
          </a:xfrm>
          <a:prstGeom prst="rect">
            <a:avLst/>
          </a:prstGeom>
          <a:ln/>
        </p:spPr>
        <p:txBody>
          <a:bodyPr/>
          <a:lstStyle>
            <a:lvl1pPr>
              <a:defRPr/>
            </a:lvl1pPr>
          </a:lstStyle>
          <a:p>
            <a:pPr>
              <a:defRPr/>
            </a:pPr>
            <a:endParaRPr lang="en-GB" altLang="en-US"/>
          </a:p>
        </p:txBody>
      </p:sp>
      <p:sp>
        <p:nvSpPr>
          <p:cNvPr id="6" name="Footer Placeholder 5"/>
          <p:cNvSpPr>
            <a:spLocks noGrp="1" noChangeArrowheads="1"/>
          </p:cNvSpPr>
          <p:nvPr>
            <p:ph type="ftr" sz="quarter" idx="11"/>
          </p:nvPr>
        </p:nvSpPr>
        <p:spPr>
          <a:xfrm>
            <a:off x="3124200" y="6453335"/>
            <a:ext cx="2895600" cy="268139"/>
          </a:xfrm>
          <a:prstGeom prst="rect">
            <a:avLst/>
          </a:prstGeom>
          <a:ln/>
        </p:spPr>
        <p:txBody>
          <a:bodyPr/>
          <a:lstStyle>
            <a:lvl1pPr>
              <a:defRPr/>
            </a:lvl1pPr>
          </a:lstStyle>
          <a:p>
            <a:pPr>
              <a:defRPr/>
            </a:pPr>
            <a:endParaRPr lang="en-GB" altLang="en-US"/>
          </a:p>
        </p:txBody>
      </p:sp>
      <p:sp>
        <p:nvSpPr>
          <p:cNvPr id="7" name="Slide Number Placeholder 6"/>
          <p:cNvSpPr>
            <a:spLocks noGrp="1" noChangeArrowheads="1"/>
          </p:cNvSpPr>
          <p:nvPr>
            <p:ph type="sldNum" sz="quarter" idx="12"/>
          </p:nvPr>
        </p:nvSpPr>
        <p:spPr>
          <a:xfrm>
            <a:off x="6553200" y="6453335"/>
            <a:ext cx="2133600" cy="268139"/>
          </a:xfrm>
          <a:prstGeom prst="rect">
            <a:avLst/>
          </a:prstGeom>
          <a:ln/>
        </p:spPr>
        <p:txBody>
          <a:bodyPr/>
          <a:lstStyle>
            <a:lvl1pPr>
              <a:defRPr/>
            </a:lvl1pPr>
          </a:lstStyle>
          <a:p>
            <a:fld id="{81CBB462-DBD6-4FBB-8E8D-7CBD3436C868}" type="slidenum">
              <a:rPr lang="en-GB" altLang="en-US"/>
              <a:pPr/>
              <a:t>‹N›</a:t>
            </a:fld>
            <a:endParaRPr lang="en-GB" altLang="en-US"/>
          </a:p>
        </p:txBody>
      </p:sp>
    </p:spTree>
    <p:extLst>
      <p:ext uri="{BB962C8B-B14F-4D97-AF65-F5344CB8AC3E}">
        <p14:creationId xmlns:p14="http://schemas.microsoft.com/office/powerpoint/2010/main" val="3909380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noChangeArrowheads="1"/>
          </p:cNvSpPr>
          <p:nvPr>
            <p:ph type="dt" sz="half" idx="10"/>
          </p:nvPr>
        </p:nvSpPr>
        <p:spPr>
          <a:xfrm>
            <a:off x="457200" y="6453335"/>
            <a:ext cx="2133600" cy="268139"/>
          </a:xfrm>
          <a:prstGeom prst="rect">
            <a:avLst/>
          </a:prstGeom>
          <a:ln/>
        </p:spPr>
        <p:txBody>
          <a:bodyPr/>
          <a:lstStyle>
            <a:lvl1pPr>
              <a:defRPr/>
            </a:lvl1pPr>
          </a:lstStyle>
          <a:p>
            <a:pPr>
              <a:defRPr/>
            </a:pPr>
            <a:endParaRPr lang="en-GB" altLang="en-US"/>
          </a:p>
        </p:txBody>
      </p:sp>
      <p:sp>
        <p:nvSpPr>
          <p:cNvPr id="6" name="Footer Placeholder 5"/>
          <p:cNvSpPr>
            <a:spLocks noGrp="1" noChangeArrowheads="1"/>
          </p:cNvSpPr>
          <p:nvPr>
            <p:ph type="ftr" sz="quarter" idx="11"/>
          </p:nvPr>
        </p:nvSpPr>
        <p:spPr>
          <a:xfrm>
            <a:off x="3124200" y="6453335"/>
            <a:ext cx="2895600" cy="268139"/>
          </a:xfrm>
          <a:prstGeom prst="rect">
            <a:avLst/>
          </a:prstGeom>
          <a:ln/>
        </p:spPr>
        <p:txBody>
          <a:bodyPr/>
          <a:lstStyle>
            <a:lvl1pPr>
              <a:defRPr/>
            </a:lvl1pPr>
          </a:lstStyle>
          <a:p>
            <a:pPr>
              <a:defRPr/>
            </a:pPr>
            <a:endParaRPr lang="en-GB" altLang="en-US"/>
          </a:p>
        </p:txBody>
      </p:sp>
      <p:sp>
        <p:nvSpPr>
          <p:cNvPr id="7" name="Slide Number Placeholder 6"/>
          <p:cNvSpPr>
            <a:spLocks noGrp="1" noChangeArrowheads="1"/>
          </p:cNvSpPr>
          <p:nvPr>
            <p:ph type="sldNum" sz="quarter" idx="12"/>
          </p:nvPr>
        </p:nvSpPr>
        <p:spPr>
          <a:xfrm>
            <a:off x="6553200" y="6453335"/>
            <a:ext cx="2133600" cy="268139"/>
          </a:xfrm>
          <a:prstGeom prst="rect">
            <a:avLst/>
          </a:prstGeom>
          <a:ln/>
        </p:spPr>
        <p:txBody>
          <a:bodyPr/>
          <a:lstStyle>
            <a:lvl1pPr>
              <a:defRPr/>
            </a:lvl1pPr>
          </a:lstStyle>
          <a:p>
            <a:fld id="{15A05D70-9F11-4FB8-A28E-E0D145CF9EBA}" type="slidenum">
              <a:rPr lang="en-GB" altLang="en-US"/>
              <a:pPr/>
              <a:t>‹N›</a:t>
            </a:fld>
            <a:endParaRPr lang="en-GB" altLang="en-US"/>
          </a:p>
        </p:txBody>
      </p:sp>
    </p:spTree>
    <p:extLst>
      <p:ext uri="{BB962C8B-B14F-4D97-AF65-F5344CB8AC3E}">
        <p14:creationId xmlns:p14="http://schemas.microsoft.com/office/powerpoint/2010/main" val="1268424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0" name="Rectangle 6"/>
          <p:cNvSpPr>
            <a:spLocks noGrp="1" noChangeArrowheads="1"/>
          </p:cNvSpPr>
          <p:nvPr>
            <p:ph type="sldNum" sz="quarter" idx="4"/>
          </p:nvPr>
        </p:nvSpPr>
        <p:spPr bwMode="auto">
          <a:xfrm>
            <a:off x="6553200" y="6453335"/>
            <a:ext cx="2133600" cy="268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50">
                <a:solidFill>
                  <a:schemeClr val="tx1"/>
                </a:solidFill>
                <a:latin typeface="Arial" panose="020B0604020202020204" pitchFamily="34" charset="0"/>
              </a:defRPr>
            </a:lvl1pPr>
          </a:lstStyle>
          <a:p>
            <a:fld id="{6C8F7D43-072B-4F64-AEC6-73AA2BD4F48D}" type="slidenum">
              <a:rPr lang="en-GB" altLang="en-US"/>
              <a:pPr/>
              <a:t>‹N›</a:t>
            </a:fld>
            <a:endParaRPr lang="en-GB" altLang="en-US"/>
          </a:p>
        </p:txBody>
      </p:sp>
      <p:sp>
        <p:nvSpPr>
          <p:cNvPr id="1026" name="Rectangle 2"/>
          <p:cNvSpPr>
            <a:spLocks noGrp="1" noChangeArrowheads="1"/>
          </p:cNvSpPr>
          <p:nvPr>
            <p:ph type="title"/>
          </p:nvPr>
        </p:nvSpPr>
        <p:spPr bwMode="auto">
          <a:xfrm>
            <a:off x="395288" y="1254423"/>
            <a:ext cx="8229600" cy="662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Title</a:t>
            </a:r>
          </a:p>
        </p:txBody>
      </p:sp>
      <p:sp>
        <p:nvSpPr>
          <p:cNvPr id="1027" name="Rectangle 3"/>
          <p:cNvSpPr>
            <a:spLocks noGrp="1" noChangeArrowheads="1"/>
          </p:cNvSpPr>
          <p:nvPr>
            <p:ph type="body" idx="1"/>
          </p:nvPr>
        </p:nvSpPr>
        <p:spPr bwMode="auto">
          <a:xfrm>
            <a:off x="457200" y="2209824"/>
            <a:ext cx="8229600" cy="3772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ltLang="en-US"/>
              <a:t>Second level</a:t>
            </a:r>
            <a:endParaRPr lang="en-GB" altLang="en-US"/>
          </a:p>
          <a:p>
            <a:pPr lvl="1"/>
            <a:r>
              <a:rPr lang="en-GB" altLang="en-US"/>
              <a:t>Third level</a:t>
            </a:r>
          </a:p>
          <a:p>
            <a:pPr lvl="2"/>
            <a:r>
              <a:rPr lang="en-GB" altLang="en-US"/>
              <a:t>- Fourth level</a:t>
            </a:r>
          </a:p>
        </p:txBody>
      </p:sp>
      <p:sp>
        <p:nvSpPr>
          <p:cNvPr id="1028" name="Rectangle 4"/>
          <p:cNvSpPr>
            <a:spLocks noGrp="1" noChangeArrowheads="1"/>
          </p:cNvSpPr>
          <p:nvPr>
            <p:ph type="dt" sz="half" idx="2"/>
          </p:nvPr>
        </p:nvSpPr>
        <p:spPr bwMode="auto">
          <a:xfrm>
            <a:off x="457200" y="6453335"/>
            <a:ext cx="2133600" cy="268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50" smtClean="0">
                <a:solidFill>
                  <a:schemeClr val="tx1"/>
                </a:solidFill>
                <a:latin typeface="Arial" charset="0"/>
              </a:defRPr>
            </a:lvl1pPr>
          </a:lstStyle>
          <a:p>
            <a:pPr>
              <a:defRPr/>
            </a:pPr>
            <a:endParaRPr lang="en-GB" altLang="en-US" dirty="0"/>
          </a:p>
        </p:txBody>
      </p:sp>
      <p:sp>
        <p:nvSpPr>
          <p:cNvPr id="1029" name="Rectangle 5"/>
          <p:cNvSpPr>
            <a:spLocks noGrp="1" noChangeArrowheads="1"/>
          </p:cNvSpPr>
          <p:nvPr>
            <p:ph type="ftr" sz="quarter" idx="3"/>
          </p:nvPr>
        </p:nvSpPr>
        <p:spPr bwMode="auto">
          <a:xfrm>
            <a:off x="3124200" y="6453335"/>
            <a:ext cx="2895600" cy="268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50" smtClean="0">
                <a:solidFill>
                  <a:schemeClr val="tx1"/>
                </a:solidFill>
                <a:latin typeface="Arial" charset="0"/>
              </a:defRPr>
            </a:lvl1pPr>
          </a:lstStyle>
          <a:p>
            <a:pPr>
              <a:defRPr/>
            </a:pPr>
            <a:endParaRPr lang="en-GB" altLang="en-US" dirty="0"/>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42900" fontAlgn="auto">
              <a:spcBef>
                <a:spcPts val="0"/>
              </a:spcBef>
              <a:spcAft>
                <a:spcPts val="0"/>
              </a:spcAft>
              <a:defRPr/>
            </a:pPr>
            <a:endParaRPr lang="en-US" sz="1350"/>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hdr="0" ftr="0" dt="0"/>
  <p:txStyles>
    <p:titleStyle>
      <a:lvl1pPr marL="269081" algn="l" rtl="0" eaLnBrk="0" fontAlgn="base" hangingPunct="0">
        <a:spcBef>
          <a:spcPct val="0"/>
        </a:spcBef>
        <a:spcAft>
          <a:spcPct val="0"/>
        </a:spcAft>
        <a:defRPr sz="2250" b="1">
          <a:solidFill>
            <a:srgbClr val="0F5494"/>
          </a:solidFill>
          <a:latin typeface="+mj-lt"/>
          <a:ea typeface="+mj-ea"/>
          <a:cs typeface="+mj-cs"/>
        </a:defRPr>
      </a:lvl1pPr>
      <a:lvl2pPr marL="269081" algn="l" rtl="0" eaLnBrk="0" fontAlgn="base" hangingPunct="0">
        <a:spcBef>
          <a:spcPct val="0"/>
        </a:spcBef>
        <a:spcAft>
          <a:spcPct val="0"/>
        </a:spcAft>
        <a:defRPr sz="2250" b="1">
          <a:solidFill>
            <a:srgbClr val="0F5494"/>
          </a:solidFill>
          <a:latin typeface="Verdana" pitchFamily="34" charset="0"/>
        </a:defRPr>
      </a:lvl2pPr>
      <a:lvl3pPr marL="269081" algn="l" rtl="0" eaLnBrk="0" fontAlgn="base" hangingPunct="0">
        <a:spcBef>
          <a:spcPct val="0"/>
        </a:spcBef>
        <a:spcAft>
          <a:spcPct val="0"/>
        </a:spcAft>
        <a:defRPr sz="2250" b="1">
          <a:solidFill>
            <a:srgbClr val="0F5494"/>
          </a:solidFill>
          <a:latin typeface="Verdana" pitchFamily="34" charset="0"/>
        </a:defRPr>
      </a:lvl3pPr>
      <a:lvl4pPr marL="269081" algn="l" rtl="0" eaLnBrk="0" fontAlgn="base" hangingPunct="0">
        <a:spcBef>
          <a:spcPct val="0"/>
        </a:spcBef>
        <a:spcAft>
          <a:spcPct val="0"/>
        </a:spcAft>
        <a:defRPr sz="2250" b="1">
          <a:solidFill>
            <a:srgbClr val="0F5494"/>
          </a:solidFill>
          <a:latin typeface="Verdana" pitchFamily="34" charset="0"/>
        </a:defRPr>
      </a:lvl4pPr>
      <a:lvl5pPr marL="269081" algn="l" rtl="0" eaLnBrk="0" fontAlgn="base" hangingPunct="0">
        <a:spcBef>
          <a:spcPct val="0"/>
        </a:spcBef>
        <a:spcAft>
          <a:spcPct val="0"/>
        </a:spcAft>
        <a:defRPr sz="2250" b="1">
          <a:solidFill>
            <a:srgbClr val="0F5494"/>
          </a:solidFill>
          <a:latin typeface="Verdana" pitchFamily="34" charset="0"/>
        </a:defRPr>
      </a:lvl5pPr>
      <a:lvl6pPr marL="611981" algn="l" rtl="0" fontAlgn="base">
        <a:spcBef>
          <a:spcPct val="0"/>
        </a:spcBef>
        <a:spcAft>
          <a:spcPct val="0"/>
        </a:spcAft>
        <a:defRPr sz="2250" b="1">
          <a:solidFill>
            <a:srgbClr val="0F5494"/>
          </a:solidFill>
          <a:latin typeface="Verdana" pitchFamily="34" charset="0"/>
        </a:defRPr>
      </a:lvl6pPr>
      <a:lvl7pPr marL="954881" algn="l" rtl="0" fontAlgn="base">
        <a:spcBef>
          <a:spcPct val="0"/>
        </a:spcBef>
        <a:spcAft>
          <a:spcPct val="0"/>
        </a:spcAft>
        <a:defRPr sz="2250" b="1">
          <a:solidFill>
            <a:srgbClr val="0F5494"/>
          </a:solidFill>
          <a:latin typeface="Verdana" pitchFamily="34" charset="0"/>
        </a:defRPr>
      </a:lvl7pPr>
      <a:lvl8pPr marL="1297781" algn="l" rtl="0" fontAlgn="base">
        <a:spcBef>
          <a:spcPct val="0"/>
        </a:spcBef>
        <a:spcAft>
          <a:spcPct val="0"/>
        </a:spcAft>
        <a:defRPr sz="2250" b="1">
          <a:solidFill>
            <a:srgbClr val="0F5494"/>
          </a:solidFill>
          <a:latin typeface="Verdana" pitchFamily="34" charset="0"/>
        </a:defRPr>
      </a:lvl8pPr>
      <a:lvl9pPr marL="1640681" algn="l" rtl="0" fontAlgn="base">
        <a:spcBef>
          <a:spcPct val="0"/>
        </a:spcBef>
        <a:spcAft>
          <a:spcPct val="0"/>
        </a:spcAft>
        <a:defRPr sz="2250" b="1">
          <a:solidFill>
            <a:srgbClr val="0F5494"/>
          </a:solidFill>
          <a:latin typeface="Verdana" pitchFamily="34" charset="0"/>
        </a:defRPr>
      </a:lvl9pPr>
    </p:titleStyle>
    <p:bodyStyle>
      <a:lvl1pPr marL="257175" indent="-257175" algn="l" rtl="0" eaLnBrk="0" fontAlgn="base" hangingPunct="0">
        <a:spcBef>
          <a:spcPct val="20000"/>
        </a:spcBef>
        <a:spcAft>
          <a:spcPct val="0"/>
        </a:spcAft>
        <a:buClr>
          <a:schemeClr val="bg1"/>
        </a:buClr>
        <a:buChar char="•"/>
        <a:defRPr sz="1800" i="1">
          <a:solidFill>
            <a:srgbClr val="0F5494"/>
          </a:solidFill>
          <a:latin typeface="+mn-lt"/>
          <a:ea typeface="+mn-ea"/>
          <a:cs typeface="+mn-cs"/>
        </a:defRPr>
      </a:lvl1pPr>
      <a:lvl2pPr marL="557213" indent="-214313" algn="l" rtl="0" eaLnBrk="0" fontAlgn="base" hangingPunct="0">
        <a:spcBef>
          <a:spcPct val="20000"/>
        </a:spcBef>
        <a:spcAft>
          <a:spcPct val="0"/>
        </a:spcAft>
        <a:buClr>
          <a:srgbClr val="009FBA"/>
        </a:buClr>
        <a:buChar char="•"/>
        <a:defRPr sz="1500" b="1">
          <a:solidFill>
            <a:srgbClr val="0F5494"/>
          </a:solidFill>
          <a:latin typeface="+mn-lt"/>
        </a:defRPr>
      </a:lvl2pPr>
      <a:lvl3pPr marL="857250" indent="-171450" algn="l" rtl="0" eaLnBrk="0" fontAlgn="base" hangingPunct="0">
        <a:spcBef>
          <a:spcPct val="20000"/>
        </a:spcBef>
        <a:spcAft>
          <a:spcPct val="0"/>
        </a:spcAft>
        <a:defRPr sz="1050">
          <a:solidFill>
            <a:srgbClr val="0F5494"/>
          </a:solidFill>
          <a:latin typeface="+mn-lt"/>
        </a:defRPr>
      </a:lvl3pPr>
      <a:lvl4pPr marL="1200150" indent="-171450" algn="l" rtl="0" eaLnBrk="0" fontAlgn="base" hangingPunct="0">
        <a:spcBef>
          <a:spcPct val="20000"/>
        </a:spcBef>
        <a:spcAft>
          <a:spcPct val="0"/>
        </a:spcAft>
        <a:buChar char="–"/>
        <a:defRPr sz="1500">
          <a:solidFill>
            <a:schemeClr val="tx1"/>
          </a:solidFill>
          <a:latin typeface="Arial" charset="0"/>
        </a:defRPr>
      </a:lvl4pPr>
      <a:lvl5pPr marL="1543050" indent="-171450" algn="l" rtl="0" eaLnBrk="0" fontAlgn="base" hangingPunct="0">
        <a:spcBef>
          <a:spcPct val="20000"/>
        </a:spcBef>
        <a:spcAft>
          <a:spcPct val="0"/>
        </a:spcAft>
        <a:buChar char="»"/>
        <a:defRPr sz="1500">
          <a:solidFill>
            <a:schemeClr val="tx1"/>
          </a:solidFill>
          <a:latin typeface="Arial" charset="0"/>
        </a:defRPr>
      </a:lvl5pPr>
      <a:lvl6pPr marL="1885950" indent="-171450" algn="l" rtl="0" fontAlgn="base">
        <a:spcBef>
          <a:spcPct val="20000"/>
        </a:spcBef>
        <a:spcAft>
          <a:spcPct val="0"/>
        </a:spcAft>
        <a:buChar char="»"/>
        <a:defRPr sz="1500">
          <a:solidFill>
            <a:schemeClr val="tx1"/>
          </a:solidFill>
          <a:latin typeface="Arial" charset="0"/>
        </a:defRPr>
      </a:lvl6pPr>
      <a:lvl7pPr marL="2228850" indent="-171450" algn="l" rtl="0" fontAlgn="base">
        <a:spcBef>
          <a:spcPct val="20000"/>
        </a:spcBef>
        <a:spcAft>
          <a:spcPct val="0"/>
        </a:spcAft>
        <a:buChar char="»"/>
        <a:defRPr sz="1500">
          <a:solidFill>
            <a:schemeClr val="tx1"/>
          </a:solidFill>
          <a:latin typeface="Arial" charset="0"/>
        </a:defRPr>
      </a:lvl7pPr>
      <a:lvl8pPr marL="2571750" indent="-171450" algn="l" rtl="0" fontAlgn="base">
        <a:spcBef>
          <a:spcPct val="20000"/>
        </a:spcBef>
        <a:spcAft>
          <a:spcPct val="0"/>
        </a:spcAft>
        <a:buChar char="»"/>
        <a:defRPr sz="1500">
          <a:solidFill>
            <a:schemeClr val="tx1"/>
          </a:solidFill>
          <a:latin typeface="Arial" charset="0"/>
        </a:defRPr>
      </a:lvl8pPr>
      <a:lvl9pPr marL="2914650" indent="-171450" algn="l" rtl="0" fontAlgn="base">
        <a:spcBef>
          <a:spcPct val="20000"/>
        </a:spcBef>
        <a:spcAft>
          <a:spcPct val="0"/>
        </a:spcAft>
        <a:buChar char="»"/>
        <a:defRPr sz="1500">
          <a:solidFill>
            <a:schemeClr val="tx1"/>
          </a:solidFill>
          <a:latin typeface="Arial" charset="0"/>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1588557"/>
            <a:ext cx="9144000" cy="448111"/>
          </a:xfrm>
        </p:spPr>
        <p:txBody>
          <a:bodyPr/>
          <a:lstStyle/>
          <a:p>
            <a:pPr algn="ctr"/>
            <a:r>
              <a:rPr lang="en-US" altLang="en-US" sz="2800" dirty="0" smtClean="0">
                <a:solidFill>
                  <a:srgbClr val="FF0000"/>
                </a:solidFill>
              </a:rPr>
              <a:t>Valutazione </a:t>
            </a:r>
            <a:r>
              <a:rPr lang="en-US" altLang="en-US" sz="2800" dirty="0" err="1" smtClean="0">
                <a:solidFill>
                  <a:srgbClr val="FF0000"/>
                </a:solidFill>
              </a:rPr>
              <a:t>delle</a:t>
            </a:r>
            <a:r>
              <a:rPr lang="en-US" altLang="en-US" sz="2800" dirty="0" smtClean="0">
                <a:solidFill>
                  <a:srgbClr val="FF0000"/>
                </a:solidFill>
              </a:rPr>
              <a:t> </a:t>
            </a:r>
            <a:r>
              <a:rPr lang="en-US" altLang="en-US" sz="2800" dirty="0" err="1" smtClean="0">
                <a:solidFill>
                  <a:srgbClr val="FF0000"/>
                </a:solidFill>
              </a:rPr>
              <a:t>attività</a:t>
            </a:r>
            <a:r>
              <a:rPr lang="en-US" altLang="en-US" sz="2800" dirty="0" smtClean="0">
                <a:solidFill>
                  <a:srgbClr val="FF0000"/>
                </a:solidFill>
              </a:rPr>
              <a:t> </a:t>
            </a:r>
            <a:r>
              <a:rPr lang="en-US" altLang="en-US" sz="2800" dirty="0" smtClean="0">
                <a:solidFill>
                  <a:srgbClr val="FF0000"/>
                </a:solidFill>
              </a:rPr>
              <a:t/>
            </a:r>
            <a:br>
              <a:rPr lang="en-US" altLang="en-US" sz="2800" dirty="0" smtClean="0">
                <a:solidFill>
                  <a:srgbClr val="FF0000"/>
                </a:solidFill>
              </a:rPr>
            </a:br>
            <a:r>
              <a:rPr lang="en-US" altLang="en-US" sz="2800" dirty="0" smtClean="0">
                <a:solidFill>
                  <a:srgbClr val="FF0000"/>
                </a:solidFill>
              </a:rPr>
              <a:t>di </a:t>
            </a:r>
            <a:r>
              <a:rPr lang="en-US" altLang="en-US" sz="2800" dirty="0" err="1" smtClean="0">
                <a:solidFill>
                  <a:srgbClr val="FF0000"/>
                </a:solidFill>
              </a:rPr>
              <a:t>internazionalizzazione</a:t>
            </a:r>
            <a:r>
              <a:rPr lang="en-US" altLang="en-US" sz="2800" dirty="0" smtClean="0">
                <a:solidFill>
                  <a:srgbClr val="FF0000"/>
                </a:solidFill>
              </a:rPr>
              <a:t> a </a:t>
            </a:r>
            <a:r>
              <a:rPr lang="en-US" altLang="en-US" sz="2800" dirty="0" err="1" smtClean="0">
                <a:solidFill>
                  <a:srgbClr val="FF0000"/>
                </a:solidFill>
              </a:rPr>
              <a:t>favore</a:t>
            </a:r>
            <a:r>
              <a:rPr lang="en-US" altLang="en-US" sz="2800" dirty="0" smtClean="0">
                <a:solidFill>
                  <a:srgbClr val="FF0000"/>
                </a:solidFill>
              </a:rPr>
              <a:t> </a:t>
            </a:r>
            <a:r>
              <a:rPr lang="en-US" altLang="en-US" sz="2800" dirty="0" err="1" smtClean="0">
                <a:solidFill>
                  <a:srgbClr val="FF0000"/>
                </a:solidFill>
              </a:rPr>
              <a:t>delle</a:t>
            </a:r>
            <a:r>
              <a:rPr lang="en-US" altLang="en-US" sz="2800" dirty="0" smtClean="0">
                <a:solidFill>
                  <a:srgbClr val="FF0000"/>
                </a:solidFill>
              </a:rPr>
              <a:t> </a:t>
            </a:r>
            <a:r>
              <a:rPr lang="en-US" altLang="en-US" sz="2800" dirty="0" err="1" smtClean="0">
                <a:solidFill>
                  <a:srgbClr val="FF0000"/>
                </a:solidFill>
              </a:rPr>
              <a:t>imprese</a:t>
            </a:r>
            <a:r>
              <a:rPr lang="en-US" altLang="en-US" sz="2800" dirty="0" smtClean="0">
                <a:solidFill>
                  <a:srgbClr val="FF0000"/>
                </a:solidFill>
              </a:rPr>
              <a:t> – </a:t>
            </a:r>
            <a:r>
              <a:rPr lang="en-US" altLang="en-US" sz="2800" dirty="0" err="1" smtClean="0">
                <a:solidFill>
                  <a:srgbClr val="FF0000"/>
                </a:solidFill>
              </a:rPr>
              <a:t>Por</a:t>
            </a:r>
            <a:r>
              <a:rPr lang="en-US" altLang="en-US" sz="2800" dirty="0" smtClean="0">
                <a:solidFill>
                  <a:srgbClr val="FF0000"/>
                </a:solidFill>
              </a:rPr>
              <a:t> </a:t>
            </a:r>
            <a:r>
              <a:rPr lang="en-US" altLang="en-US" sz="2800" dirty="0" err="1" smtClean="0">
                <a:solidFill>
                  <a:srgbClr val="FF0000"/>
                </a:solidFill>
              </a:rPr>
              <a:t>Fesr</a:t>
            </a:r>
            <a:r>
              <a:rPr lang="en-US" altLang="en-US" sz="2800" dirty="0" smtClean="0">
                <a:solidFill>
                  <a:srgbClr val="FF0000"/>
                </a:solidFill>
              </a:rPr>
              <a:t> 2014-2020</a:t>
            </a:r>
            <a:endParaRPr lang="en-US" altLang="en-US" sz="2800" dirty="0">
              <a:solidFill>
                <a:srgbClr val="FF0000"/>
              </a:solidFill>
            </a:endParaRPr>
          </a:p>
        </p:txBody>
      </p:sp>
      <p:sp>
        <p:nvSpPr>
          <p:cNvPr id="4099" name="Rectangle 3"/>
          <p:cNvSpPr>
            <a:spLocks noGrp="1" noChangeArrowheads="1"/>
          </p:cNvSpPr>
          <p:nvPr>
            <p:ph idx="1"/>
          </p:nvPr>
        </p:nvSpPr>
        <p:spPr>
          <a:xfrm>
            <a:off x="467544" y="1403891"/>
            <a:ext cx="8211902" cy="4905429"/>
          </a:xfrm>
        </p:spPr>
        <p:txBody>
          <a:bodyPr/>
          <a:lstStyle/>
          <a:p>
            <a:pPr marL="700088" lvl="1" indent="-702000" algn="just" eaLnBrk="1" hangingPunct="1">
              <a:buFont typeface="+mj-lt"/>
              <a:buAutoNum type="romanUcPeriod"/>
            </a:pPr>
            <a:endParaRPr lang="it-IT" altLang="en-US" sz="2000" dirty="0" smtClean="0"/>
          </a:p>
          <a:p>
            <a:pPr marL="700088" lvl="1" indent="-702000" algn="just" eaLnBrk="1" hangingPunct="1">
              <a:buFont typeface="+mj-lt"/>
              <a:buAutoNum type="romanUcPeriod"/>
            </a:pPr>
            <a:endParaRPr lang="it-IT" altLang="en-US" sz="2000" dirty="0" smtClean="0"/>
          </a:p>
          <a:p>
            <a:pPr marL="700088" lvl="1" indent="-702000" algn="just" eaLnBrk="1" hangingPunct="1">
              <a:buFont typeface="+mj-lt"/>
              <a:buAutoNum type="romanUcPeriod"/>
            </a:pPr>
            <a:endParaRPr lang="it-IT" altLang="en-US" sz="2000" dirty="0"/>
          </a:p>
          <a:p>
            <a:pPr marL="700088" lvl="1" indent="-702000" algn="just" eaLnBrk="1" hangingPunct="1">
              <a:buFont typeface="+mj-lt"/>
              <a:buAutoNum type="romanUcPeriod"/>
            </a:pPr>
            <a:endParaRPr lang="it-IT" altLang="en-US" sz="2000" dirty="0"/>
          </a:p>
          <a:p>
            <a:pPr marL="0" lvl="1" indent="0" algn="ctr" eaLnBrk="1" hangingPunct="1">
              <a:buNone/>
            </a:pPr>
            <a:r>
              <a:rPr lang="it-IT" altLang="en-US" sz="2000" dirty="0" smtClean="0"/>
              <a:t>realizzata </a:t>
            </a:r>
            <a:r>
              <a:rPr lang="it-IT" altLang="en-US" sz="2000" dirty="0" smtClean="0"/>
              <a:t>dalla società t33 di Ancona, </a:t>
            </a:r>
          </a:p>
          <a:p>
            <a:pPr marL="0" lvl="1" indent="0" algn="ctr" eaLnBrk="1" hangingPunct="1">
              <a:buNone/>
            </a:pPr>
            <a:r>
              <a:rPr lang="it-IT" altLang="en-US" sz="2000" dirty="0" smtClean="0"/>
              <a:t>a partire da dicembre 2018</a:t>
            </a:r>
          </a:p>
          <a:p>
            <a:pPr marL="0" lvl="1" indent="0" algn="just" eaLnBrk="1" hangingPunct="1">
              <a:buNone/>
            </a:pPr>
            <a:endParaRPr lang="it-IT" altLang="en-US" sz="2000" dirty="0" smtClean="0"/>
          </a:p>
          <a:p>
            <a:pPr marL="1000125" lvl="2" indent="-702000" algn="just" eaLnBrk="1" hangingPunct="1">
              <a:buFont typeface="Arial" panose="020B0604020202020204" pitchFamily="34" charset="0"/>
              <a:buChar char="•"/>
            </a:pPr>
            <a:r>
              <a:rPr lang="it-IT" altLang="en-US" sz="2000" dirty="0" smtClean="0"/>
              <a:t>analisi dei dati - gennaio 2019; </a:t>
            </a:r>
          </a:p>
          <a:p>
            <a:pPr marL="1000125" lvl="2" indent="-702000" algn="just" eaLnBrk="1" hangingPunct="1">
              <a:buFont typeface="Arial" panose="020B0604020202020204" pitchFamily="34" charset="0"/>
              <a:buChar char="•"/>
            </a:pPr>
            <a:r>
              <a:rPr lang="it-IT" altLang="en-US" sz="2000" dirty="0" smtClean="0"/>
              <a:t>predisposizione del questionario e del campione di imprese da intervistare - febbraio 2019; </a:t>
            </a:r>
          </a:p>
          <a:p>
            <a:pPr marL="1000125" lvl="2" indent="-702000" algn="just" eaLnBrk="1" hangingPunct="1">
              <a:buFont typeface="Arial" panose="020B0604020202020204" pitchFamily="34" charset="0"/>
              <a:buChar char="•"/>
            </a:pPr>
            <a:r>
              <a:rPr lang="it-IT" altLang="en-US" sz="2000" dirty="0" smtClean="0"/>
              <a:t>Interviste: </a:t>
            </a:r>
            <a:r>
              <a:rPr lang="it-IT" altLang="en-US" sz="2000" dirty="0" smtClean="0"/>
              <a:t>aprile – maggio 2019; </a:t>
            </a:r>
          </a:p>
          <a:p>
            <a:pPr marL="1000125" lvl="2" indent="-702000" algn="just" eaLnBrk="1" hangingPunct="1">
              <a:buFont typeface="Arial" panose="020B0604020202020204" pitchFamily="34" charset="0"/>
              <a:buChar char="•"/>
            </a:pPr>
            <a:r>
              <a:rPr lang="it-IT" altLang="en-US" sz="2000" dirty="0" smtClean="0"/>
              <a:t>consegna del rapporto di valutazione - giugno 2019</a:t>
            </a:r>
          </a:p>
          <a:p>
            <a:pPr marL="700088" lvl="1" indent="-702000" algn="just" eaLnBrk="1" hangingPunct="1"/>
            <a:endParaRPr lang="it-IT" altLang="en-US" sz="2000" dirty="0" smtClean="0"/>
          </a:p>
          <a:p>
            <a:pPr marL="700088" lvl="1" indent="-702000" algn="just" eaLnBrk="1" hangingPunct="1"/>
            <a:endParaRPr lang="it-IT" altLang="en-US" sz="2000" dirty="0"/>
          </a:p>
          <a:p>
            <a:pPr marL="700088" lvl="1" indent="-702000" algn="just" eaLnBrk="1" hangingPunct="1">
              <a:buFont typeface="+mj-lt"/>
              <a:buAutoNum type="romanUcPeriod"/>
            </a:pPr>
            <a:endParaRPr lang="it-IT" altLang="en-US" sz="2000" dirty="0"/>
          </a:p>
          <a:p>
            <a:pPr marL="700088" lvl="1" indent="-702000" algn="just" eaLnBrk="1" hangingPunct="1">
              <a:buFont typeface="+mj-lt"/>
              <a:buAutoNum type="romanUcPeriod"/>
            </a:pPr>
            <a:endParaRPr lang="it-IT" altLang="en-US" sz="2000" dirty="0"/>
          </a:p>
          <a:p>
            <a:pPr marL="700088" lvl="1" indent="-702000" algn="just" eaLnBrk="1" hangingPunct="1">
              <a:buFont typeface="+mj-lt"/>
              <a:buAutoNum type="romanUcPeriod"/>
            </a:pPr>
            <a:endParaRPr lang="it-IT" altLang="en-US" sz="2000" dirty="0"/>
          </a:p>
          <a:p>
            <a:pPr marL="700088" lvl="1" indent="-702000" algn="just" eaLnBrk="1" hangingPunct="1">
              <a:buFont typeface="+mj-lt"/>
              <a:buAutoNum type="romanUcPeriod"/>
            </a:pPr>
            <a:endParaRPr lang="it-IT" altLang="en-US" sz="2000" dirty="0"/>
          </a:p>
          <a:p>
            <a:pPr marL="0" lvl="1" indent="0" algn="just" eaLnBrk="1" hangingPunct="1">
              <a:buNone/>
            </a:pPr>
            <a:endParaRPr lang="it-IT" altLang="en-US" sz="2000" dirty="0"/>
          </a:p>
          <a:p>
            <a:pPr marL="300038" lvl="1" indent="0" algn="just" eaLnBrk="1" hangingPunct="1">
              <a:buNone/>
            </a:pPr>
            <a:r>
              <a:rPr lang="it-IT" altLang="en-US" sz="2000" dirty="0"/>
              <a:t> </a:t>
            </a:r>
          </a:p>
          <a:p>
            <a:pPr algn="just" eaLnBrk="1" hangingPunct="1"/>
            <a:endParaRPr lang="it-IT" altLang="en-US" dirty="0"/>
          </a:p>
        </p:txBody>
      </p:sp>
      <p:sp>
        <p:nvSpPr>
          <p:cNvPr id="12" name="Slide Number Placeholder 11"/>
          <p:cNvSpPr>
            <a:spLocks noGrp="1"/>
          </p:cNvSpPr>
          <p:nvPr>
            <p:ph type="sldNum" sz="quarter" idx="12"/>
          </p:nvPr>
        </p:nvSpPr>
        <p:spPr/>
        <p:txBody>
          <a:bodyPr/>
          <a:lstStyle/>
          <a:p>
            <a:fld id="{00930F3F-C68E-42AC-B875-DF0AB552D6DA}" type="slidenum">
              <a:rPr lang="en-GB" altLang="en-US" smtClean="0"/>
              <a:pPr/>
              <a:t>1</a:t>
            </a:fld>
            <a:endParaRPr lang="en-GB" altLang="en-US"/>
          </a:p>
        </p:txBody>
      </p:sp>
      <p:sp>
        <p:nvSpPr>
          <p:cNvPr id="5" name="CasellaDiTesto 4"/>
          <p:cNvSpPr txBox="1"/>
          <p:nvPr/>
        </p:nvSpPr>
        <p:spPr>
          <a:xfrm>
            <a:off x="107504" y="189511"/>
            <a:ext cx="4176464" cy="646331"/>
          </a:xfrm>
          <a:prstGeom prst="rect">
            <a:avLst/>
          </a:prstGeom>
          <a:noFill/>
        </p:spPr>
        <p:txBody>
          <a:bodyPr wrap="square" rtlCol="0">
            <a:spAutoFit/>
          </a:bodyPr>
          <a:lstStyle/>
          <a:p>
            <a:r>
              <a:rPr lang="it-IT" dirty="0" smtClean="0">
                <a:solidFill>
                  <a:schemeClr val="bg1"/>
                </a:solidFill>
                <a:latin typeface="+mj-lt"/>
              </a:rPr>
              <a:t>Progetto CLAY – presentazione di medio termine</a:t>
            </a:r>
          </a:p>
          <a:p>
            <a:r>
              <a:rPr lang="it-IT" dirty="0" smtClean="0">
                <a:solidFill>
                  <a:schemeClr val="bg1"/>
                </a:solidFill>
                <a:latin typeface="+mj-lt"/>
              </a:rPr>
              <a:t>Foligno, Palazzo </a:t>
            </a:r>
            <a:r>
              <a:rPr lang="it-IT" dirty="0" err="1" smtClean="0">
                <a:solidFill>
                  <a:schemeClr val="bg1"/>
                </a:solidFill>
                <a:latin typeface="+mj-lt"/>
              </a:rPr>
              <a:t>Cambiotti</a:t>
            </a:r>
            <a:endParaRPr lang="it-IT" dirty="0" smtClean="0">
              <a:solidFill>
                <a:schemeClr val="bg1"/>
              </a:solidFill>
              <a:latin typeface="+mj-lt"/>
            </a:endParaRPr>
          </a:p>
          <a:p>
            <a:r>
              <a:rPr lang="it-IT" dirty="0" smtClean="0">
                <a:solidFill>
                  <a:schemeClr val="bg1"/>
                </a:solidFill>
                <a:latin typeface="+mj-lt"/>
              </a:rPr>
              <a:t>19 settembre 2019</a:t>
            </a:r>
            <a:endParaRPr lang="it-IT" dirty="0">
              <a:solidFill>
                <a:schemeClr val="bg1"/>
              </a:solidFill>
              <a:latin typeface="+mj-lt"/>
            </a:endParaRPr>
          </a:p>
        </p:txBody>
      </p:sp>
      <p:sp>
        <p:nvSpPr>
          <p:cNvPr id="6" name="CasellaDiTesto 5"/>
          <p:cNvSpPr txBox="1"/>
          <p:nvPr/>
        </p:nvSpPr>
        <p:spPr>
          <a:xfrm>
            <a:off x="5148064" y="189511"/>
            <a:ext cx="3901601" cy="461665"/>
          </a:xfrm>
          <a:prstGeom prst="rect">
            <a:avLst/>
          </a:prstGeom>
          <a:noFill/>
        </p:spPr>
        <p:txBody>
          <a:bodyPr wrap="square" rtlCol="0">
            <a:spAutoFit/>
          </a:bodyPr>
          <a:lstStyle/>
          <a:p>
            <a:pPr algn="r"/>
            <a:r>
              <a:rPr lang="it-IT" dirty="0" smtClean="0">
                <a:solidFill>
                  <a:schemeClr val="bg1"/>
                </a:solidFill>
              </a:rPr>
              <a:t>Marta Scettri</a:t>
            </a:r>
          </a:p>
          <a:p>
            <a:pPr algn="r"/>
            <a:r>
              <a:rPr lang="it-IT" dirty="0" smtClean="0">
                <a:solidFill>
                  <a:schemeClr val="bg1"/>
                </a:solidFill>
              </a:rPr>
              <a:t>Regione Umbria</a:t>
            </a:r>
            <a:endParaRPr lang="it-IT" dirty="0">
              <a:solidFill>
                <a:schemeClr val="bg1"/>
              </a:solidFill>
            </a:endParaRPr>
          </a:p>
        </p:txBody>
      </p:sp>
    </p:spTree>
    <p:extLst>
      <p:ext uri="{BB962C8B-B14F-4D97-AF65-F5344CB8AC3E}">
        <p14:creationId xmlns:p14="http://schemas.microsoft.com/office/powerpoint/2010/main" val="5033207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930F3F-C68E-42AC-B875-DF0AB552D6DA}" type="slidenum">
              <a:rPr kumimoji="0" lang="en-GB" altLang="en-US" sz="105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GB" altLang="en-US" sz="105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 name="Rectangle 2">
            <a:extLst>
              <a:ext uri="{FF2B5EF4-FFF2-40B4-BE49-F238E27FC236}">
                <a16:creationId xmlns:a16="http://schemas.microsoft.com/office/drawing/2014/main" xmlns="" id="{52696552-5660-4CB3-86B8-C79EE44F4DEB}"/>
              </a:ext>
            </a:extLst>
          </p:cNvPr>
          <p:cNvSpPr>
            <a:spLocks noGrp="1" noChangeArrowheads="1"/>
          </p:cNvSpPr>
          <p:nvPr>
            <p:ph type="title"/>
          </p:nvPr>
        </p:nvSpPr>
        <p:spPr>
          <a:xfrm>
            <a:off x="206397" y="1201378"/>
            <a:ext cx="8360821" cy="662409"/>
          </a:xfrm>
        </p:spPr>
        <p:txBody>
          <a:bodyPr/>
          <a:lstStyle/>
          <a:p>
            <a:r>
              <a:rPr lang="it-IT" altLang="en-US" sz="2800" dirty="0"/>
              <a:t>Adeguatezza delle risorse e stato di </a:t>
            </a:r>
            <a:r>
              <a:rPr lang="it-IT" altLang="en-US" sz="2800" dirty="0" smtClean="0"/>
              <a:t>attuazione</a:t>
            </a:r>
            <a:endParaRPr lang="en-GB" altLang="en-US" sz="2400" b="0" i="1" dirty="0"/>
          </a:p>
        </p:txBody>
      </p:sp>
      <p:sp>
        <p:nvSpPr>
          <p:cNvPr id="3" name="Segnaposto contenuto 2">
            <a:extLst>
              <a:ext uri="{FF2B5EF4-FFF2-40B4-BE49-F238E27FC236}">
                <a16:creationId xmlns:a16="http://schemas.microsoft.com/office/drawing/2014/main" xmlns="" id="{1F0ED411-BB79-49C4-BD05-86C5D35DCBE6}"/>
              </a:ext>
            </a:extLst>
          </p:cNvPr>
          <p:cNvSpPr>
            <a:spLocks noGrp="1"/>
          </p:cNvSpPr>
          <p:nvPr>
            <p:ph idx="1"/>
          </p:nvPr>
        </p:nvSpPr>
        <p:spPr>
          <a:xfrm>
            <a:off x="350982" y="2078181"/>
            <a:ext cx="8613506" cy="3864835"/>
          </a:xfrm>
        </p:spPr>
        <p:txBody>
          <a:bodyPr/>
          <a:lstStyle/>
          <a:p>
            <a:pPr marL="0" indent="0">
              <a:buClr>
                <a:srgbClr val="0F5494"/>
              </a:buClr>
              <a:buNone/>
            </a:pPr>
            <a:r>
              <a:rPr lang="it-IT" sz="2000" b="1" i="0" dirty="0">
                <a:solidFill>
                  <a:srgbClr val="FF0000"/>
                </a:solidFill>
              </a:rPr>
              <a:t>Fiere per l’internazionalizzazione</a:t>
            </a:r>
          </a:p>
          <a:p>
            <a:pPr>
              <a:buClr>
                <a:srgbClr val="0F5494"/>
              </a:buClr>
              <a:buFont typeface="Wingdings" panose="05000000000000000000" pitchFamily="2" charset="2"/>
              <a:buChar char="q"/>
            </a:pPr>
            <a:endParaRPr lang="it-IT" sz="1200" b="1" i="0" dirty="0">
              <a:solidFill>
                <a:srgbClr val="FF0000"/>
              </a:solidFill>
            </a:endParaRPr>
          </a:p>
          <a:p>
            <a:pPr>
              <a:spcAft>
                <a:spcPts val="600"/>
              </a:spcAft>
              <a:buClr>
                <a:srgbClr val="009FBA"/>
              </a:buClr>
              <a:buFont typeface="Wingdings" panose="05000000000000000000" pitchFamily="2" charset="2"/>
              <a:buChar char="q"/>
            </a:pPr>
            <a:r>
              <a:rPr lang="it-IT" sz="2000" b="1" i="0" dirty="0"/>
              <a:t>c</a:t>
            </a:r>
            <a:r>
              <a:rPr lang="it-IT" sz="2000" b="1" i="0" dirty="0" smtClean="0"/>
              <a:t>ontributo </a:t>
            </a:r>
            <a:r>
              <a:rPr lang="it-IT" sz="2000" b="1" i="0" dirty="0"/>
              <a:t>attivato: </a:t>
            </a:r>
            <a:r>
              <a:rPr lang="it-IT" sz="2000" b="1" i="0" dirty="0" smtClean="0"/>
              <a:t>euro 2.068.313</a:t>
            </a:r>
            <a:endParaRPr lang="it-IT" sz="2000" b="1" i="0" dirty="0"/>
          </a:p>
          <a:p>
            <a:pPr>
              <a:spcAft>
                <a:spcPts val="600"/>
              </a:spcAft>
              <a:buClr>
                <a:srgbClr val="009FBA"/>
              </a:buClr>
              <a:buFont typeface="Wingdings" panose="05000000000000000000" pitchFamily="2" charset="2"/>
              <a:buChar char="q"/>
            </a:pPr>
            <a:r>
              <a:rPr lang="it-IT" sz="2000" b="1" i="0" dirty="0"/>
              <a:t>3 avvisi pubblici (2016, 2017, 2018)</a:t>
            </a:r>
          </a:p>
          <a:p>
            <a:pPr>
              <a:spcAft>
                <a:spcPts val="600"/>
              </a:spcAft>
              <a:buClr>
                <a:srgbClr val="009FBA"/>
              </a:buClr>
              <a:buFont typeface="Wingdings" panose="05000000000000000000" pitchFamily="2" charset="2"/>
              <a:buChar char="q"/>
            </a:pPr>
            <a:r>
              <a:rPr lang="it-IT" sz="2000" b="1" i="0" dirty="0"/>
              <a:t>326 operazioni </a:t>
            </a:r>
            <a:r>
              <a:rPr lang="it-IT" sz="2000" b="1" i="0" dirty="0" smtClean="0"/>
              <a:t>finanziate, </a:t>
            </a:r>
            <a:r>
              <a:rPr lang="it-IT" sz="2000" b="1" i="0" dirty="0"/>
              <a:t>per 130 imprese</a:t>
            </a:r>
          </a:p>
          <a:p>
            <a:pPr>
              <a:buClr>
                <a:srgbClr val="009FBA"/>
              </a:buClr>
              <a:buFont typeface="Wingdings" panose="05000000000000000000" pitchFamily="2" charset="2"/>
              <a:buChar char="q"/>
            </a:pPr>
            <a:r>
              <a:rPr lang="it-IT" sz="2000" i="0" dirty="0"/>
              <a:t>Il costo totale dei progetti finanziati ammonta a </a:t>
            </a:r>
            <a:r>
              <a:rPr lang="it-IT" sz="2000" i="0" dirty="0" smtClean="0"/>
              <a:t>euro 4.280.179 </a:t>
            </a:r>
            <a:r>
              <a:rPr lang="it-IT" sz="2000" i="0" dirty="0"/>
              <a:t>concentrato in 4 settori: tessile e abbigliamento, articoli in gomma e materie plastiche, macchinari e apparecchi </a:t>
            </a:r>
            <a:r>
              <a:rPr lang="it-IT" sz="2000" i="0" dirty="0" err="1"/>
              <a:t>n.c.a</a:t>
            </a:r>
            <a:r>
              <a:rPr lang="it-IT" sz="2000" i="0" dirty="0"/>
              <a:t>.</a:t>
            </a:r>
          </a:p>
          <a:p>
            <a:pPr>
              <a:buClr>
                <a:srgbClr val="0F5494"/>
              </a:buClr>
              <a:buFont typeface="Wingdings" panose="05000000000000000000" pitchFamily="2" charset="2"/>
              <a:buChar char="Ø"/>
            </a:pPr>
            <a:endParaRPr lang="it-IT" sz="2000" i="0" dirty="0"/>
          </a:p>
          <a:p>
            <a:pPr>
              <a:buClr>
                <a:srgbClr val="0F5494"/>
              </a:buClr>
              <a:buFont typeface="Wingdings" panose="05000000000000000000" pitchFamily="2" charset="2"/>
              <a:buChar char="Ø"/>
            </a:pPr>
            <a:endParaRPr lang="it-IT" sz="2000" i="0" dirty="0"/>
          </a:p>
          <a:p>
            <a:pPr>
              <a:buClr>
                <a:srgbClr val="0F5494"/>
              </a:buClr>
              <a:buFont typeface="Wingdings" panose="05000000000000000000" pitchFamily="2" charset="2"/>
              <a:buChar char="Ø"/>
            </a:pPr>
            <a:endParaRPr lang="it-IT" sz="2000" i="0" dirty="0"/>
          </a:p>
        </p:txBody>
      </p:sp>
      <p:graphicFrame>
        <p:nvGraphicFramePr>
          <p:cNvPr id="7" name="Table 4">
            <a:extLst>
              <a:ext uri="{FF2B5EF4-FFF2-40B4-BE49-F238E27FC236}">
                <a16:creationId xmlns:a16="http://schemas.microsoft.com/office/drawing/2014/main" xmlns="" id="{9CE1DBF6-7EED-422F-ABF5-6860F62184AD}"/>
              </a:ext>
            </a:extLst>
          </p:cNvPr>
          <p:cNvGraphicFramePr>
            <a:graphicFrameLocks noGrp="1"/>
          </p:cNvGraphicFramePr>
          <p:nvPr>
            <p:extLst>
              <p:ext uri="{D42A27DB-BD31-4B8C-83A1-F6EECF244321}">
                <p14:modId xmlns:p14="http://schemas.microsoft.com/office/powerpoint/2010/main" val="2354607635"/>
              </p:ext>
            </p:extLst>
          </p:nvPr>
        </p:nvGraphicFramePr>
        <p:xfrm>
          <a:off x="489460" y="5157192"/>
          <a:ext cx="7794693" cy="1173988"/>
        </p:xfrm>
        <a:graphic>
          <a:graphicData uri="http://schemas.openxmlformats.org/drawingml/2006/table">
            <a:tbl>
              <a:tblPr firstRow="1" firstCol="1" bandRow="1">
                <a:tableStyleId>{5C22544A-7EE6-4342-B048-85BDC9FD1C3A}</a:tableStyleId>
              </a:tblPr>
              <a:tblGrid>
                <a:gridCol w="7794693">
                  <a:extLst>
                    <a:ext uri="{9D8B030D-6E8A-4147-A177-3AD203B41FA5}">
                      <a16:colId xmlns:a16="http://schemas.microsoft.com/office/drawing/2014/main" xmlns="" val="1182140347"/>
                    </a:ext>
                  </a:extLst>
                </a:gridCol>
              </a:tblGrid>
              <a:tr h="1020636">
                <a:tc>
                  <a:txBody>
                    <a:bodyPr/>
                    <a:lstStyle/>
                    <a:p>
                      <a:pPr algn="just">
                        <a:lnSpc>
                          <a:spcPct val="107000"/>
                        </a:lnSpc>
                        <a:spcAft>
                          <a:spcPts val="0"/>
                        </a:spcAft>
                        <a:tabLst>
                          <a:tab pos="810260" algn="l"/>
                          <a:tab pos="1620520" algn="l"/>
                          <a:tab pos="2430780" algn="l"/>
                          <a:tab pos="4050665" algn="l"/>
                          <a:tab pos="5311140" algn="r"/>
                          <a:tab pos="457200" algn="l"/>
                          <a:tab pos="810260" algn="l"/>
                          <a:tab pos="1620520" algn="l"/>
                          <a:tab pos="2430780" algn="l"/>
                          <a:tab pos="4050665" algn="l"/>
                          <a:tab pos="5311140" algn="r"/>
                        </a:tabLst>
                      </a:pPr>
                      <a:r>
                        <a:rPr lang="it-IT" sz="1800" b="0" noProof="0" dirty="0">
                          <a:solidFill>
                            <a:srgbClr val="0F5494"/>
                          </a:solidFill>
                          <a:latin typeface="+mn-lt"/>
                        </a:rPr>
                        <a:t>La maggior parte dei beneficiari dell’intervento fiere predilige partecipare </a:t>
                      </a:r>
                      <a:r>
                        <a:rPr lang="it-IT" sz="1800" b="0" noProof="0" dirty="0" smtClean="0">
                          <a:solidFill>
                            <a:srgbClr val="0F5494"/>
                          </a:solidFill>
                          <a:latin typeface="+mn-lt"/>
                        </a:rPr>
                        <a:t>a </a:t>
                      </a:r>
                      <a:r>
                        <a:rPr lang="it-IT" sz="1800" b="0" noProof="0" dirty="0">
                          <a:solidFill>
                            <a:srgbClr val="0F5494"/>
                          </a:solidFill>
                          <a:latin typeface="+mn-lt"/>
                        </a:rPr>
                        <a:t>un numero limitato di fiere </a:t>
                      </a:r>
                      <a:r>
                        <a:rPr lang="it-IT" sz="1800" b="0" noProof="0" dirty="0" smtClean="0">
                          <a:solidFill>
                            <a:srgbClr val="0F5494"/>
                          </a:solidFill>
                          <a:latin typeface="+mn-lt"/>
                        </a:rPr>
                        <a:t>(1 </a:t>
                      </a:r>
                      <a:r>
                        <a:rPr lang="it-IT" sz="1800" b="0" noProof="0" dirty="0">
                          <a:solidFill>
                            <a:srgbClr val="0F5494"/>
                          </a:solidFill>
                          <a:latin typeface="+mn-lt"/>
                        </a:rPr>
                        <a:t>o </a:t>
                      </a:r>
                      <a:r>
                        <a:rPr lang="it-IT" sz="1800" b="0" noProof="0" dirty="0" smtClean="0">
                          <a:solidFill>
                            <a:srgbClr val="0F5494"/>
                          </a:solidFill>
                          <a:latin typeface="+mn-lt"/>
                        </a:rPr>
                        <a:t>2) </a:t>
                      </a:r>
                      <a:r>
                        <a:rPr lang="it-IT" sz="1800" b="0" noProof="0" dirty="0">
                          <a:solidFill>
                            <a:srgbClr val="0F5494"/>
                          </a:solidFill>
                          <a:latin typeface="+mn-lt"/>
                        </a:rPr>
                        <a:t>e vi è una netta preferenza per le fiere in Italia o in </a:t>
                      </a:r>
                      <a:r>
                        <a:rPr lang="it-IT" sz="1800" b="0" noProof="0" dirty="0" smtClean="0">
                          <a:solidFill>
                            <a:srgbClr val="0F5494"/>
                          </a:solidFill>
                          <a:latin typeface="+mn-lt"/>
                        </a:rPr>
                        <a:t>UE;</a:t>
                      </a:r>
                      <a:r>
                        <a:rPr lang="it-IT" sz="1800" b="0" baseline="0" noProof="0" dirty="0" smtClean="0">
                          <a:solidFill>
                            <a:srgbClr val="0F5494"/>
                          </a:solidFill>
                          <a:latin typeface="+mn-lt"/>
                        </a:rPr>
                        <a:t> le fiere</a:t>
                      </a:r>
                      <a:r>
                        <a:rPr lang="it-IT" sz="1800" b="0" noProof="0" dirty="0" smtClean="0">
                          <a:solidFill>
                            <a:srgbClr val="0F5494"/>
                          </a:solidFill>
                          <a:latin typeface="+mn-lt"/>
                        </a:rPr>
                        <a:t> </a:t>
                      </a:r>
                      <a:r>
                        <a:rPr lang="it-IT" sz="1800" b="0" noProof="0" dirty="0">
                          <a:solidFill>
                            <a:srgbClr val="0F5494"/>
                          </a:solidFill>
                          <a:latin typeface="+mn-lt"/>
                        </a:rPr>
                        <a:t>extra-UE sono molto poco partecipate</a:t>
                      </a:r>
                      <a:r>
                        <a:rPr lang="it-IT" sz="1600" b="0" noProof="0" dirty="0">
                          <a:solidFill>
                            <a:srgbClr val="0F5494"/>
                          </a:solidFill>
                          <a:latin typeface="+mn-lt"/>
                        </a:rPr>
                        <a:t>.</a:t>
                      </a:r>
                    </a:p>
                  </a:txBody>
                  <a:tcPr marL="68580" marR="68580" marT="0" marB="0" anchor="ctr"/>
                </a:tc>
                <a:extLst>
                  <a:ext uri="{0D108BD9-81ED-4DB2-BD59-A6C34878D82A}">
                    <a16:rowId xmlns:a16="http://schemas.microsoft.com/office/drawing/2014/main" xmlns="" val="459074366"/>
                  </a:ext>
                </a:extLst>
              </a:tr>
            </a:tbl>
          </a:graphicData>
        </a:graphic>
      </p:graphicFrame>
      <p:sp>
        <p:nvSpPr>
          <p:cNvPr id="6" name="CasellaDiTesto 5"/>
          <p:cNvSpPr txBox="1"/>
          <p:nvPr/>
        </p:nvSpPr>
        <p:spPr>
          <a:xfrm>
            <a:off x="107504" y="189511"/>
            <a:ext cx="4176464" cy="646331"/>
          </a:xfrm>
          <a:prstGeom prst="rect">
            <a:avLst/>
          </a:prstGeom>
          <a:noFill/>
        </p:spPr>
        <p:txBody>
          <a:bodyPr wrap="square" rtlCol="0">
            <a:spAutoFit/>
          </a:bodyPr>
          <a:lstStyle/>
          <a:p>
            <a:r>
              <a:rPr lang="it-IT" dirty="0" smtClean="0">
                <a:solidFill>
                  <a:schemeClr val="bg1"/>
                </a:solidFill>
                <a:latin typeface="+mj-lt"/>
              </a:rPr>
              <a:t>Progetto CLAY – presentazione di medio termine</a:t>
            </a:r>
          </a:p>
          <a:p>
            <a:r>
              <a:rPr lang="it-IT" dirty="0" smtClean="0">
                <a:solidFill>
                  <a:schemeClr val="bg1"/>
                </a:solidFill>
                <a:latin typeface="+mj-lt"/>
              </a:rPr>
              <a:t>Foligno, Palazzo </a:t>
            </a:r>
            <a:r>
              <a:rPr lang="it-IT" dirty="0" err="1" smtClean="0">
                <a:solidFill>
                  <a:schemeClr val="bg1"/>
                </a:solidFill>
                <a:latin typeface="+mj-lt"/>
              </a:rPr>
              <a:t>Cambiotti</a:t>
            </a:r>
            <a:endParaRPr lang="it-IT" dirty="0" smtClean="0">
              <a:solidFill>
                <a:schemeClr val="bg1"/>
              </a:solidFill>
              <a:latin typeface="+mj-lt"/>
            </a:endParaRPr>
          </a:p>
          <a:p>
            <a:r>
              <a:rPr lang="it-IT" dirty="0" smtClean="0">
                <a:solidFill>
                  <a:schemeClr val="bg1"/>
                </a:solidFill>
                <a:latin typeface="+mj-lt"/>
              </a:rPr>
              <a:t>19 settembre 2019</a:t>
            </a:r>
            <a:endParaRPr lang="it-IT" dirty="0">
              <a:solidFill>
                <a:schemeClr val="bg1"/>
              </a:solidFill>
              <a:latin typeface="+mj-lt"/>
            </a:endParaRPr>
          </a:p>
        </p:txBody>
      </p:sp>
      <p:sp>
        <p:nvSpPr>
          <p:cNvPr id="8" name="CasellaDiTesto 7"/>
          <p:cNvSpPr txBox="1"/>
          <p:nvPr/>
        </p:nvSpPr>
        <p:spPr>
          <a:xfrm>
            <a:off x="5148064" y="189511"/>
            <a:ext cx="3901601" cy="461665"/>
          </a:xfrm>
          <a:prstGeom prst="rect">
            <a:avLst/>
          </a:prstGeom>
          <a:noFill/>
        </p:spPr>
        <p:txBody>
          <a:bodyPr wrap="square" rtlCol="0">
            <a:spAutoFit/>
          </a:bodyPr>
          <a:lstStyle/>
          <a:p>
            <a:pPr algn="r"/>
            <a:r>
              <a:rPr lang="it-IT" dirty="0" smtClean="0">
                <a:solidFill>
                  <a:schemeClr val="bg1"/>
                </a:solidFill>
              </a:rPr>
              <a:t>Marta Scettri</a:t>
            </a:r>
          </a:p>
          <a:p>
            <a:pPr algn="r"/>
            <a:r>
              <a:rPr lang="it-IT" dirty="0" smtClean="0">
                <a:solidFill>
                  <a:schemeClr val="bg1"/>
                </a:solidFill>
              </a:rPr>
              <a:t>Regione Umbria</a:t>
            </a:r>
            <a:endParaRPr lang="it-IT" dirty="0">
              <a:solidFill>
                <a:schemeClr val="bg1"/>
              </a:solidFill>
            </a:endParaRPr>
          </a:p>
        </p:txBody>
      </p:sp>
    </p:spTree>
    <p:extLst>
      <p:ext uri="{BB962C8B-B14F-4D97-AF65-F5344CB8AC3E}">
        <p14:creationId xmlns:p14="http://schemas.microsoft.com/office/powerpoint/2010/main" val="19614989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930F3F-C68E-42AC-B875-DF0AB552D6DA}" type="slidenum">
              <a:rPr kumimoji="0" lang="en-GB" altLang="en-US" sz="105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GB" altLang="en-US" sz="105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 name="Rectangle 2">
            <a:extLst>
              <a:ext uri="{FF2B5EF4-FFF2-40B4-BE49-F238E27FC236}">
                <a16:creationId xmlns:a16="http://schemas.microsoft.com/office/drawing/2014/main" xmlns="" id="{52696552-5660-4CB3-86B8-C79EE44F4DEB}"/>
              </a:ext>
            </a:extLst>
          </p:cNvPr>
          <p:cNvSpPr>
            <a:spLocks noGrp="1" noChangeArrowheads="1"/>
          </p:cNvSpPr>
          <p:nvPr>
            <p:ph type="title"/>
          </p:nvPr>
        </p:nvSpPr>
        <p:spPr>
          <a:xfrm>
            <a:off x="0" y="1062076"/>
            <a:ext cx="9036495" cy="662409"/>
          </a:xfrm>
        </p:spPr>
        <p:txBody>
          <a:bodyPr/>
          <a:lstStyle/>
          <a:p>
            <a:r>
              <a:rPr lang="it-IT" altLang="en-US" sz="2800" dirty="0"/>
              <a:t>Adeguatezza delle risorse e stato di </a:t>
            </a:r>
            <a:r>
              <a:rPr lang="it-IT" altLang="en-US" sz="2800" dirty="0" smtClean="0"/>
              <a:t>attuazione</a:t>
            </a:r>
            <a:endParaRPr lang="en-GB" altLang="en-US" sz="2400" b="0" i="1" dirty="0"/>
          </a:p>
        </p:txBody>
      </p:sp>
      <p:sp>
        <p:nvSpPr>
          <p:cNvPr id="3" name="Segnaposto contenuto 2">
            <a:extLst>
              <a:ext uri="{FF2B5EF4-FFF2-40B4-BE49-F238E27FC236}">
                <a16:creationId xmlns:a16="http://schemas.microsoft.com/office/drawing/2014/main" xmlns="" id="{1F0ED411-BB79-49C4-BD05-86C5D35DCBE6}"/>
              </a:ext>
            </a:extLst>
          </p:cNvPr>
          <p:cNvSpPr>
            <a:spLocks noGrp="1"/>
          </p:cNvSpPr>
          <p:nvPr>
            <p:ph idx="1"/>
          </p:nvPr>
        </p:nvSpPr>
        <p:spPr>
          <a:xfrm>
            <a:off x="666078" y="2240543"/>
            <a:ext cx="7951912" cy="3888432"/>
          </a:xfrm>
        </p:spPr>
        <p:txBody>
          <a:bodyPr/>
          <a:lstStyle/>
          <a:p>
            <a:pPr>
              <a:buClr>
                <a:srgbClr val="0F5494"/>
              </a:buClr>
              <a:buFont typeface="Wingdings" panose="05000000000000000000" pitchFamily="2" charset="2"/>
              <a:buChar char="Ø"/>
            </a:pPr>
            <a:endParaRPr lang="it-IT" sz="1600" b="1" i="0" dirty="0">
              <a:solidFill>
                <a:srgbClr val="FF0000"/>
              </a:solidFill>
            </a:endParaRPr>
          </a:p>
          <a:p>
            <a:pPr>
              <a:buClr>
                <a:srgbClr val="0F5494"/>
              </a:buClr>
              <a:buFont typeface="Wingdings" panose="05000000000000000000" pitchFamily="2" charset="2"/>
              <a:buChar char="Ø"/>
            </a:pPr>
            <a:endParaRPr lang="it-IT" sz="1600" i="0" dirty="0"/>
          </a:p>
          <a:p>
            <a:pPr>
              <a:buClr>
                <a:srgbClr val="0F5494"/>
              </a:buClr>
              <a:buFont typeface="Wingdings" panose="05000000000000000000" pitchFamily="2" charset="2"/>
              <a:buChar char="Ø"/>
            </a:pPr>
            <a:endParaRPr lang="it-IT" sz="1600" i="0" dirty="0"/>
          </a:p>
        </p:txBody>
      </p:sp>
      <p:sp>
        <p:nvSpPr>
          <p:cNvPr id="8" name="Segnaposto contenuto 2">
            <a:extLst>
              <a:ext uri="{FF2B5EF4-FFF2-40B4-BE49-F238E27FC236}">
                <a16:creationId xmlns:a16="http://schemas.microsoft.com/office/drawing/2014/main" xmlns="" id="{5C9EEED1-0285-42E6-87C2-D6F357EE9198}"/>
              </a:ext>
            </a:extLst>
          </p:cNvPr>
          <p:cNvSpPr txBox="1">
            <a:spLocks/>
          </p:cNvSpPr>
          <p:nvPr/>
        </p:nvSpPr>
        <p:spPr bwMode="auto">
          <a:xfrm>
            <a:off x="310599" y="1772816"/>
            <a:ext cx="8186449" cy="4037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57175" indent="-257175" algn="l" rtl="0" eaLnBrk="0" fontAlgn="base" hangingPunct="0">
              <a:spcBef>
                <a:spcPct val="20000"/>
              </a:spcBef>
              <a:spcAft>
                <a:spcPct val="0"/>
              </a:spcAft>
              <a:buClr>
                <a:schemeClr val="bg1"/>
              </a:buClr>
              <a:buChar char="•"/>
              <a:defRPr sz="1800" i="1">
                <a:solidFill>
                  <a:srgbClr val="0F5494"/>
                </a:solidFill>
                <a:latin typeface="+mn-lt"/>
                <a:ea typeface="+mn-ea"/>
                <a:cs typeface="+mn-cs"/>
              </a:defRPr>
            </a:lvl1pPr>
            <a:lvl2pPr marL="557213" indent="-214313" algn="l" rtl="0" eaLnBrk="0" fontAlgn="base" hangingPunct="0">
              <a:spcBef>
                <a:spcPct val="20000"/>
              </a:spcBef>
              <a:spcAft>
                <a:spcPct val="0"/>
              </a:spcAft>
              <a:buClr>
                <a:srgbClr val="009FBA"/>
              </a:buClr>
              <a:buChar char="•"/>
              <a:defRPr sz="1500" b="1">
                <a:solidFill>
                  <a:srgbClr val="0F5494"/>
                </a:solidFill>
                <a:latin typeface="+mn-lt"/>
              </a:defRPr>
            </a:lvl2pPr>
            <a:lvl3pPr marL="857250" indent="-171450" algn="l" rtl="0" eaLnBrk="0" fontAlgn="base" hangingPunct="0">
              <a:spcBef>
                <a:spcPct val="20000"/>
              </a:spcBef>
              <a:spcAft>
                <a:spcPct val="0"/>
              </a:spcAft>
              <a:defRPr sz="1050">
                <a:solidFill>
                  <a:srgbClr val="0F5494"/>
                </a:solidFill>
                <a:latin typeface="+mn-lt"/>
              </a:defRPr>
            </a:lvl3pPr>
            <a:lvl4pPr marL="1200150" indent="-171450" algn="l" rtl="0" eaLnBrk="0" fontAlgn="base" hangingPunct="0">
              <a:spcBef>
                <a:spcPct val="20000"/>
              </a:spcBef>
              <a:spcAft>
                <a:spcPct val="0"/>
              </a:spcAft>
              <a:buChar char="–"/>
              <a:defRPr sz="1500">
                <a:solidFill>
                  <a:schemeClr val="tx1"/>
                </a:solidFill>
                <a:latin typeface="Arial" charset="0"/>
              </a:defRPr>
            </a:lvl4pPr>
            <a:lvl5pPr marL="1543050" indent="-171450" algn="l" rtl="0" eaLnBrk="0" fontAlgn="base" hangingPunct="0">
              <a:spcBef>
                <a:spcPct val="20000"/>
              </a:spcBef>
              <a:spcAft>
                <a:spcPct val="0"/>
              </a:spcAft>
              <a:buChar char="»"/>
              <a:defRPr sz="1500">
                <a:solidFill>
                  <a:schemeClr val="tx1"/>
                </a:solidFill>
                <a:latin typeface="Arial" charset="0"/>
              </a:defRPr>
            </a:lvl5pPr>
            <a:lvl6pPr marL="1885950" indent="-171450" algn="l" rtl="0" fontAlgn="base">
              <a:spcBef>
                <a:spcPct val="20000"/>
              </a:spcBef>
              <a:spcAft>
                <a:spcPct val="0"/>
              </a:spcAft>
              <a:buChar char="»"/>
              <a:defRPr sz="1500">
                <a:solidFill>
                  <a:schemeClr val="tx1"/>
                </a:solidFill>
                <a:latin typeface="Arial" charset="0"/>
              </a:defRPr>
            </a:lvl6pPr>
            <a:lvl7pPr marL="2228850" indent="-171450" algn="l" rtl="0" fontAlgn="base">
              <a:spcBef>
                <a:spcPct val="20000"/>
              </a:spcBef>
              <a:spcAft>
                <a:spcPct val="0"/>
              </a:spcAft>
              <a:buChar char="»"/>
              <a:defRPr sz="1500">
                <a:solidFill>
                  <a:schemeClr val="tx1"/>
                </a:solidFill>
                <a:latin typeface="Arial" charset="0"/>
              </a:defRPr>
            </a:lvl7pPr>
            <a:lvl8pPr marL="2571750" indent="-171450" algn="l" rtl="0" fontAlgn="base">
              <a:spcBef>
                <a:spcPct val="20000"/>
              </a:spcBef>
              <a:spcAft>
                <a:spcPct val="0"/>
              </a:spcAft>
              <a:buChar char="»"/>
              <a:defRPr sz="1500">
                <a:solidFill>
                  <a:schemeClr val="tx1"/>
                </a:solidFill>
                <a:latin typeface="Arial" charset="0"/>
              </a:defRPr>
            </a:lvl8pPr>
            <a:lvl9pPr marL="2914650" indent="-171450" algn="l" rtl="0" fontAlgn="base">
              <a:spcBef>
                <a:spcPct val="20000"/>
              </a:spcBef>
              <a:spcAft>
                <a:spcPct val="0"/>
              </a:spcAft>
              <a:buChar char="»"/>
              <a:defRPr sz="1500">
                <a:solidFill>
                  <a:schemeClr val="tx1"/>
                </a:solidFill>
                <a:latin typeface="Arial" charset="0"/>
              </a:defRPr>
            </a:lvl9pPr>
          </a:lstStyle>
          <a:p>
            <a:pPr marL="0" indent="0">
              <a:spcAft>
                <a:spcPts val="600"/>
              </a:spcAft>
              <a:buClr>
                <a:srgbClr val="0F5494"/>
              </a:buClr>
              <a:buNone/>
            </a:pPr>
            <a:r>
              <a:rPr lang="it-IT" sz="2000" b="1" i="0" dirty="0">
                <a:solidFill>
                  <a:srgbClr val="FF0000"/>
                </a:solidFill>
              </a:rPr>
              <a:t>Voucher per servizi </a:t>
            </a:r>
            <a:r>
              <a:rPr lang="it-IT" sz="2000" b="1" i="0" dirty="0" smtClean="0">
                <a:solidFill>
                  <a:srgbClr val="FF0000"/>
                </a:solidFill>
              </a:rPr>
              <a:t>di consulenza</a:t>
            </a:r>
            <a:endParaRPr lang="it-IT" sz="2000" b="1" i="0" dirty="0">
              <a:solidFill>
                <a:srgbClr val="FF0000"/>
              </a:solidFill>
            </a:endParaRPr>
          </a:p>
          <a:p>
            <a:pPr>
              <a:spcAft>
                <a:spcPts val="600"/>
              </a:spcAft>
              <a:buClr>
                <a:srgbClr val="009FBA"/>
              </a:buClr>
              <a:buFont typeface="Wingdings" panose="05000000000000000000" pitchFamily="2" charset="2"/>
              <a:buChar char="q"/>
            </a:pPr>
            <a:r>
              <a:rPr lang="it-IT" sz="2000" b="1" i="0" kern="0" dirty="0" smtClean="0"/>
              <a:t>Contributo </a:t>
            </a:r>
            <a:r>
              <a:rPr lang="it-IT" sz="2000" b="1" i="0" kern="0" dirty="0"/>
              <a:t>attivato: 359.257</a:t>
            </a:r>
          </a:p>
          <a:p>
            <a:pPr>
              <a:spcAft>
                <a:spcPts val="600"/>
              </a:spcAft>
              <a:buClr>
                <a:srgbClr val="009FBA"/>
              </a:buClr>
              <a:buFont typeface="Wingdings" panose="05000000000000000000" pitchFamily="2" charset="2"/>
              <a:buChar char="q"/>
            </a:pPr>
            <a:r>
              <a:rPr lang="it-IT" sz="2000" b="1" i="0" kern="0" dirty="0"/>
              <a:t>1 avviso pubblico (2017)</a:t>
            </a:r>
          </a:p>
          <a:p>
            <a:pPr>
              <a:spcAft>
                <a:spcPts val="600"/>
              </a:spcAft>
              <a:buClr>
                <a:srgbClr val="009FBA"/>
              </a:buClr>
              <a:buFont typeface="Wingdings" panose="05000000000000000000" pitchFamily="2" charset="2"/>
              <a:buChar char="q"/>
            </a:pPr>
            <a:r>
              <a:rPr lang="it-IT" sz="2000" b="1" i="0" kern="0" dirty="0"/>
              <a:t>64 operazioni </a:t>
            </a:r>
            <a:r>
              <a:rPr lang="it-IT" sz="2000" b="1" i="0" kern="0" dirty="0" smtClean="0"/>
              <a:t>finanziate, </a:t>
            </a:r>
            <a:r>
              <a:rPr lang="it-IT" sz="2000" b="1" i="0" kern="0" dirty="0"/>
              <a:t>per 54 imprese</a:t>
            </a:r>
          </a:p>
          <a:p>
            <a:pPr>
              <a:buClr>
                <a:srgbClr val="009FBA"/>
              </a:buClr>
              <a:buFont typeface="Wingdings" panose="05000000000000000000" pitchFamily="2" charset="2"/>
              <a:buChar char="q"/>
            </a:pPr>
            <a:r>
              <a:rPr lang="it-IT" sz="2000" i="0" kern="0" dirty="0"/>
              <a:t>Il costo totale dei progetti finanziati ammonta a 718.495 concentrato in 4 settori: macchinari e apparecchi </a:t>
            </a:r>
            <a:r>
              <a:rPr lang="it-IT" sz="2000" i="0" kern="0" dirty="0" err="1"/>
              <a:t>n.c.a</a:t>
            </a:r>
            <a:r>
              <a:rPr lang="it-IT" sz="2000" i="0" kern="0" dirty="0"/>
              <a:t>, tessile e abbigliamento, articoli in gomma e materie plastiche, metalli di base e prodotti in metallo</a:t>
            </a:r>
          </a:p>
          <a:p>
            <a:pPr>
              <a:buClr>
                <a:srgbClr val="0F5494"/>
              </a:buClr>
              <a:buFont typeface="Wingdings" panose="05000000000000000000" pitchFamily="2" charset="2"/>
              <a:buChar char="Ø"/>
            </a:pPr>
            <a:endParaRPr lang="it-IT" sz="1600" i="0" kern="0" dirty="0"/>
          </a:p>
          <a:p>
            <a:pPr>
              <a:buClr>
                <a:srgbClr val="0F5494"/>
              </a:buClr>
              <a:buFont typeface="Wingdings" panose="05000000000000000000" pitchFamily="2" charset="2"/>
              <a:buChar char="Ø"/>
            </a:pPr>
            <a:endParaRPr lang="it-IT" sz="1600" i="0" kern="0" dirty="0"/>
          </a:p>
          <a:p>
            <a:pPr>
              <a:buClr>
                <a:srgbClr val="0F5494"/>
              </a:buClr>
              <a:buFont typeface="Wingdings" panose="05000000000000000000" pitchFamily="2" charset="2"/>
              <a:buChar char="Ø"/>
            </a:pPr>
            <a:endParaRPr lang="it-IT" sz="1600" i="0" kern="0" dirty="0"/>
          </a:p>
        </p:txBody>
      </p:sp>
      <p:graphicFrame>
        <p:nvGraphicFramePr>
          <p:cNvPr id="9" name="Table 4">
            <a:extLst>
              <a:ext uri="{FF2B5EF4-FFF2-40B4-BE49-F238E27FC236}">
                <a16:creationId xmlns:a16="http://schemas.microsoft.com/office/drawing/2014/main" xmlns="" id="{2247C447-8EB5-4CC7-8D0A-DD164E210D36}"/>
              </a:ext>
            </a:extLst>
          </p:cNvPr>
          <p:cNvGraphicFramePr>
            <a:graphicFrameLocks noGrp="1"/>
          </p:cNvGraphicFramePr>
          <p:nvPr>
            <p:extLst>
              <p:ext uri="{D42A27DB-BD31-4B8C-83A1-F6EECF244321}">
                <p14:modId xmlns:p14="http://schemas.microsoft.com/office/powerpoint/2010/main" val="2478532555"/>
              </p:ext>
            </p:extLst>
          </p:nvPr>
        </p:nvGraphicFramePr>
        <p:xfrm>
          <a:off x="395536" y="4941168"/>
          <a:ext cx="8222454" cy="1901839"/>
        </p:xfrm>
        <a:graphic>
          <a:graphicData uri="http://schemas.openxmlformats.org/drawingml/2006/table">
            <a:tbl>
              <a:tblPr firstRow="1" firstCol="1" bandRow="1">
                <a:tableStyleId>{5C22544A-7EE6-4342-B048-85BDC9FD1C3A}</a:tableStyleId>
              </a:tblPr>
              <a:tblGrid>
                <a:gridCol w="8222454">
                  <a:extLst>
                    <a:ext uri="{9D8B030D-6E8A-4147-A177-3AD203B41FA5}">
                      <a16:colId xmlns:a16="http://schemas.microsoft.com/office/drawing/2014/main" xmlns="" val="1182140347"/>
                    </a:ext>
                  </a:extLst>
                </a:gridCol>
              </a:tblGrid>
              <a:tr h="1901839">
                <a:tc>
                  <a:txBody>
                    <a:bodyPr/>
                    <a:lstStyle/>
                    <a:p>
                      <a:pPr algn="just">
                        <a:lnSpc>
                          <a:spcPct val="107000"/>
                        </a:lnSpc>
                        <a:spcAft>
                          <a:spcPts val="0"/>
                        </a:spcAft>
                        <a:tabLst>
                          <a:tab pos="810260" algn="l"/>
                          <a:tab pos="1620520" algn="l"/>
                          <a:tab pos="2430780" algn="l"/>
                          <a:tab pos="4050665" algn="l"/>
                          <a:tab pos="5311140" algn="r"/>
                          <a:tab pos="457200" algn="l"/>
                          <a:tab pos="810260" algn="l"/>
                          <a:tab pos="1620520" algn="l"/>
                          <a:tab pos="2430780" algn="l"/>
                          <a:tab pos="4050665" algn="l"/>
                          <a:tab pos="5311140" algn="r"/>
                        </a:tabLst>
                      </a:pPr>
                      <a:r>
                        <a:rPr lang="it-IT" sz="1600" b="0" noProof="0" dirty="0">
                          <a:solidFill>
                            <a:srgbClr val="0F5494"/>
                          </a:solidFill>
                          <a:latin typeface="+mn-lt"/>
                        </a:rPr>
                        <a:t>d</a:t>
                      </a:r>
                      <a:r>
                        <a:rPr lang="it-IT" sz="1600" b="0" noProof="0" dirty="0" smtClean="0">
                          <a:solidFill>
                            <a:srgbClr val="0F5494"/>
                          </a:solidFill>
                          <a:latin typeface="+mn-lt"/>
                        </a:rPr>
                        <a:t>ei </a:t>
                      </a:r>
                      <a:r>
                        <a:rPr lang="it-IT" sz="1600" b="0" noProof="0" dirty="0">
                          <a:solidFill>
                            <a:srgbClr val="0F5494"/>
                          </a:solidFill>
                          <a:latin typeface="+mn-lt"/>
                        </a:rPr>
                        <a:t>9 servizi previsti dal bando, la maggior parte dei progetti si concentra nell’analisi e ricerca di partner, analisi della domanda, concorrenza e canali distributivi, siti web e web </a:t>
                      </a:r>
                      <a:r>
                        <a:rPr lang="it-IT" sz="1600" b="0" noProof="0" dirty="0" smtClean="0">
                          <a:solidFill>
                            <a:srgbClr val="0F5494"/>
                          </a:solidFill>
                          <a:latin typeface="+mn-lt"/>
                        </a:rPr>
                        <a:t>marketing</a:t>
                      </a:r>
                    </a:p>
                    <a:p>
                      <a:pPr algn="just">
                        <a:lnSpc>
                          <a:spcPct val="107000"/>
                        </a:lnSpc>
                        <a:spcAft>
                          <a:spcPts val="0"/>
                        </a:spcAft>
                        <a:tabLst>
                          <a:tab pos="810260" algn="l"/>
                          <a:tab pos="1620520" algn="l"/>
                          <a:tab pos="2430780" algn="l"/>
                          <a:tab pos="4050665" algn="l"/>
                          <a:tab pos="5311140" algn="r"/>
                          <a:tab pos="457200" algn="l"/>
                          <a:tab pos="810260" algn="l"/>
                          <a:tab pos="1620520" algn="l"/>
                          <a:tab pos="2430780" algn="l"/>
                          <a:tab pos="4050665" algn="l"/>
                          <a:tab pos="5311140" algn="r"/>
                        </a:tabLst>
                      </a:pPr>
                      <a:r>
                        <a:rPr lang="it-IT" sz="1600" b="0" noProof="0" dirty="0" smtClean="0">
                          <a:solidFill>
                            <a:srgbClr val="0F5494"/>
                          </a:solidFill>
                          <a:latin typeface="+mn-lt"/>
                        </a:rPr>
                        <a:t>si </a:t>
                      </a:r>
                      <a:r>
                        <a:rPr lang="it-IT" sz="1600" b="0" noProof="0" dirty="0">
                          <a:solidFill>
                            <a:srgbClr val="0F5494"/>
                          </a:solidFill>
                          <a:latin typeface="+mn-lt"/>
                        </a:rPr>
                        <a:t>è osservato inoltre che i nei progetti che prevedono 2 </a:t>
                      </a:r>
                      <a:r>
                        <a:rPr lang="it-IT" sz="1600" b="0" noProof="0" dirty="0" smtClean="0">
                          <a:solidFill>
                            <a:srgbClr val="0F5494"/>
                          </a:solidFill>
                          <a:latin typeface="+mn-lt"/>
                        </a:rPr>
                        <a:t>voucher, </a:t>
                      </a:r>
                      <a:r>
                        <a:rPr lang="it-IT" sz="1600" b="0" noProof="0" dirty="0">
                          <a:solidFill>
                            <a:srgbClr val="0F5494"/>
                          </a:solidFill>
                          <a:latin typeface="+mn-lt"/>
                        </a:rPr>
                        <a:t>i servizi richiesti sono spesso gli stessi: analisi dei partner con analisi della domanda, concorrenza, </a:t>
                      </a:r>
                      <a:r>
                        <a:rPr lang="it-IT" sz="1600" b="0" noProof="0" dirty="0" smtClean="0">
                          <a:solidFill>
                            <a:srgbClr val="0F5494"/>
                          </a:solidFill>
                          <a:latin typeface="+mn-lt"/>
                        </a:rPr>
                        <a:t>ecc. </a:t>
                      </a:r>
                      <a:r>
                        <a:rPr lang="it-IT" sz="1600" b="0" noProof="0" dirty="0">
                          <a:solidFill>
                            <a:srgbClr val="0F5494"/>
                          </a:solidFill>
                          <a:latin typeface="+mn-lt"/>
                        </a:rPr>
                        <a:t>e creazione di siti web con servizi di web marketing.</a:t>
                      </a:r>
                    </a:p>
                  </a:txBody>
                  <a:tcPr marL="68580" marR="68580" marT="0" marB="0" anchor="ctr"/>
                </a:tc>
                <a:extLst>
                  <a:ext uri="{0D108BD9-81ED-4DB2-BD59-A6C34878D82A}">
                    <a16:rowId xmlns:a16="http://schemas.microsoft.com/office/drawing/2014/main" xmlns="" val="459074366"/>
                  </a:ext>
                </a:extLst>
              </a:tr>
            </a:tbl>
          </a:graphicData>
        </a:graphic>
      </p:graphicFrame>
      <p:sp>
        <p:nvSpPr>
          <p:cNvPr id="7" name="CasellaDiTesto 6"/>
          <p:cNvSpPr txBox="1"/>
          <p:nvPr/>
        </p:nvSpPr>
        <p:spPr>
          <a:xfrm>
            <a:off x="107504" y="189511"/>
            <a:ext cx="4176464" cy="646331"/>
          </a:xfrm>
          <a:prstGeom prst="rect">
            <a:avLst/>
          </a:prstGeom>
          <a:noFill/>
        </p:spPr>
        <p:txBody>
          <a:bodyPr wrap="square" rtlCol="0">
            <a:spAutoFit/>
          </a:bodyPr>
          <a:lstStyle/>
          <a:p>
            <a:r>
              <a:rPr lang="it-IT" dirty="0" smtClean="0">
                <a:solidFill>
                  <a:schemeClr val="bg1"/>
                </a:solidFill>
                <a:latin typeface="+mj-lt"/>
              </a:rPr>
              <a:t>Progetto CLAY – presentazione di medio termine</a:t>
            </a:r>
          </a:p>
          <a:p>
            <a:r>
              <a:rPr lang="it-IT" dirty="0" smtClean="0">
                <a:solidFill>
                  <a:schemeClr val="bg1"/>
                </a:solidFill>
                <a:latin typeface="+mj-lt"/>
              </a:rPr>
              <a:t>Foligno, Palazzo </a:t>
            </a:r>
            <a:r>
              <a:rPr lang="it-IT" dirty="0" err="1" smtClean="0">
                <a:solidFill>
                  <a:schemeClr val="bg1"/>
                </a:solidFill>
                <a:latin typeface="+mj-lt"/>
              </a:rPr>
              <a:t>Cambiotti</a:t>
            </a:r>
            <a:endParaRPr lang="it-IT" dirty="0" smtClean="0">
              <a:solidFill>
                <a:schemeClr val="bg1"/>
              </a:solidFill>
              <a:latin typeface="+mj-lt"/>
            </a:endParaRPr>
          </a:p>
          <a:p>
            <a:r>
              <a:rPr lang="it-IT" dirty="0" smtClean="0">
                <a:solidFill>
                  <a:schemeClr val="bg1"/>
                </a:solidFill>
                <a:latin typeface="+mj-lt"/>
              </a:rPr>
              <a:t>19 settembre 2019</a:t>
            </a:r>
            <a:endParaRPr lang="it-IT" dirty="0">
              <a:solidFill>
                <a:schemeClr val="bg1"/>
              </a:solidFill>
              <a:latin typeface="+mj-lt"/>
            </a:endParaRPr>
          </a:p>
        </p:txBody>
      </p:sp>
      <p:sp>
        <p:nvSpPr>
          <p:cNvPr id="10" name="CasellaDiTesto 9"/>
          <p:cNvSpPr txBox="1"/>
          <p:nvPr/>
        </p:nvSpPr>
        <p:spPr>
          <a:xfrm>
            <a:off x="5148064" y="189511"/>
            <a:ext cx="3901601" cy="461665"/>
          </a:xfrm>
          <a:prstGeom prst="rect">
            <a:avLst/>
          </a:prstGeom>
          <a:noFill/>
        </p:spPr>
        <p:txBody>
          <a:bodyPr wrap="square" rtlCol="0">
            <a:spAutoFit/>
          </a:bodyPr>
          <a:lstStyle/>
          <a:p>
            <a:pPr algn="r"/>
            <a:r>
              <a:rPr lang="it-IT" dirty="0" smtClean="0">
                <a:solidFill>
                  <a:schemeClr val="bg1"/>
                </a:solidFill>
              </a:rPr>
              <a:t>Marta Scettri</a:t>
            </a:r>
          </a:p>
          <a:p>
            <a:pPr algn="r"/>
            <a:r>
              <a:rPr lang="it-IT" dirty="0" smtClean="0">
                <a:solidFill>
                  <a:schemeClr val="bg1"/>
                </a:solidFill>
              </a:rPr>
              <a:t>Regione Umbria</a:t>
            </a:r>
            <a:endParaRPr lang="it-IT" dirty="0">
              <a:solidFill>
                <a:schemeClr val="bg1"/>
              </a:solidFill>
            </a:endParaRPr>
          </a:p>
        </p:txBody>
      </p:sp>
    </p:spTree>
    <p:extLst>
      <p:ext uri="{BB962C8B-B14F-4D97-AF65-F5344CB8AC3E}">
        <p14:creationId xmlns:p14="http://schemas.microsoft.com/office/powerpoint/2010/main" val="3279096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930F3F-C68E-42AC-B875-DF0AB552D6DA}" type="slidenum">
              <a:rPr kumimoji="0" lang="en-GB" altLang="en-US" sz="105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GB" altLang="en-US" sz="105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 name="Rectangle 2">
            <a:extLst>
              <a:ext uri="{FF2B5EF4-FFF2-40B4-BE49-F238E27FC236}">
                <a16:creationId xmlns:a16="http://schemas.microsoft.com/office/drawing/2014/main" xmlns="" id="{52696552-5660-4CB3-86B8-C79EE44F4DEB}"/>
              </a:ext>
            </a:extLst>
          </p:cNvPr>
          <p:cNvSpPr>
            <a:spLocks noGrp="1" noChangeArrowheads="1"/>
          </p:cNvSpPr>
          <p:nvPr>
            <p:ph type="title"/>
          </p:nvPr>
        </p:nvSpPr>
        <p:spPr>
          <a:xfrm>
            <a:off x="321554" y="1196752"/>
            <a:ext cx="8500891" cy="662409"/>
          </a:xfrm>
        </p:spPr>
        <p:txBody>
          <a:bodyPr/>
          <a:lstStyle/>
          <a:p>
            <a:r>
              <a:rPr lang="it-IT" altLang="en-US" sz="2800" dirty="0"/>
              <a:t>Adeguatezza delle risorse e stato di </a:t>
            </a:r>
            <a:r>
              <a:rPr lang="it-IT" altLang="en-US" sz="2800" dirty="0" smtClean="0"/>
              <a:t>attuazione</a:t>
            </a:r>
            <a:endParaRPr lang="en-GB" altLang="en-US" sz="2400" b="0" i="1" dirty="0"/>
          </a:p>
        </p:txBody>
      </p:sp>
      <p:sp>
        <p:nvSpPr>
          <p:cNvPr id="8" name="Segnaposto contenuto 2">
            <a:extLst>
              <a:ext uri="{FF2B5EF4-FFF2-40B4-BE49-F238E27FC236}">
                <a16:creationId xmlns:a16="http://schemas.microsoft.com/office/drawing/2014/main" xmlns="" id="{9FDC5D25-06D9-4FF0-9C78-251A4E2D417A}"/>
              </a:ext>
            </a:extLst>
          </p:cNvPr>
          <p:cNvSpPr txBox="1">
            <a:spLocks/>
          </p:cNvSpPr>
          <p:nvPr/>
        </p:nvSpPr>
        <p:spPr bwMode="auto">
          <a:xfrm>
            <a:off x="611560" y="2240702"/>
            <a:ext cx="8365245"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57175" indent="-257175" algn="l" rtl="0" eaLnBrk="0" fontAlgn="base" hangingPunct="0">
              <a:spcBef>
                <a:spcPct val="20000"/>
              </a:spcBef>
              <a:spcAft>
                <a:spcPct val="0"/>
              </a:spcAft>
              <a:buClr>
                <a:schemeClr val="bg1"/>
              </a:buClr>
              <a:buChar char="•"/>
              <a:defRPr sz="1800" i="1">
                <a:solidFill>
                  <a:srgbClr val="0F5494"/>
                </a:solidFill>
                <a:latin typeface="+mn-lt"/>
                <a:ea typeface="+mn-ea"/>
                <a:cs typeface="+mn-cs"/>
              </a:defRPr>
            </a:lvl1pPr>
            <a:lvl2pPr marL="557213" indent="-214313" algn="l" rtl="0" eaLnBrk="0" fontAlgn="base" hangingPunct="0">
              <a:spcBef>
                <a:spcPct val="20000"/>
              </a:spcBef>
              <a:spcAft>
                <a:spcPct val="0"/>
              </a:spcAft>
              <a:buClr>
                <a:srgbClr val="009FBA"/>
              </a:buClr>
              <a:buChar char="•"/>
              <a:defRPr sz="1500" b="1">
                <a:solidFill>
                  <a:srgbClr val="0F5494"/>
                </a:solidFill>
                <a:latin typeface="+mn-lt"/>
              </a:defRPr>
            </a:lvl2pPr>
            <a:lvl3pPr marL="857250" indent="-171450" algn="l" rtl="0" eaLnBrk="0" fontAlgn="base" hangingPunct="0">
              <a:spcBef>
                <a:spcPct val="20000"/>
              </a:spcBef>
              <a:spcAft>
                <a:spcPct val="0"/>
              </a:spcAft>
              <a:defRPr sz="1050">
                <a:solidFill>
                  <a:srgbClr val="0F5494"/>
                </a:solidFill>
                <a:latin typeface="+mn-lt"/>
              </a:defRPr>
            </a:lvl3pPr>
            <a:lvl4pPr marL="1200150" indent="-171450" algn="l" rtl="0" eaLnBrk="0" fontAlgn="base" hangingPunct="0">
              <a:spcBef>
                <a:spcPct val="20000"/>
              </a:spcBef>
              <a:spcAft>
                <a:spcPct val="0"/>
              </a:spcAft>
              <a:buChar char="–"/>
              <a:defRPr sz="1500">
                <a:solidFill>
                  <a:schemeClr val="tx1"/>
                </a:solidFill>
                <a:latin typeface="Arial" charset="0"/>
              </a:defRPr>
            </a:lvl4pPr>
            <a:lvl5pPr marL="1543050" indent="-171450" algn="l" rtl="0" eaLnBrk="0" fontAlgn="base" hangingPunct="0">
              <a:spcBef>
                <a:spcPct val="20000"/>
              </a:spcBef>
              <a:spcAft>
                <a:spcPct val="0"/>
              </a:spcAft>
              <a:buChar char="»"/>
              <a:defRPr sz="1500">
                <a:solidFill>
                  <a:schemeClr val="tx1"/>
                </a:solidFill>
                <a:latin typeface="Arial" charset="0"/>
              </a:defRPr>
            </a:lvl5pPr>
            <a:lvl6pPr marL="1885950" indent="-171450" algn="l" rtl="0" fontAlgn="base">
              <a:spcBef>
                <a:spcPct val="20000"/>
              </a:spcBef>
              <a:spcAft>
                <a:spcPct val="0"/>
              </a:spcAft>
              <a:buChar char="»"/>
              <a:defRPr sz="1500">
                <a:solidFill>
                  <a:schemeClr val="tx1"/>
                </a:solidFill>
                <a:latin typeface="Arial" charset="0"/>
              </a:defRPr>
            </a:lvl6pPr>
            <a:lvl7pPr marL="2228850" indent="-171450" algn="l" rtl="0" fontAlgn="base">
              <a:spcBef>
                <a:spcPct val="20000"/>
              </a:spcBef>
              <a:spcAft>
                <a:spcPct val="0"/>
              </a:spcAft>
              <a:buChar char="»"/>
              <a:defRPr sz="1500">
                <a:solidFill>
                  <a:schemeClr val="tx1"/>
                </a:solidFill>
                <a:latin typeface="Arial" charset="0"/>
              </a:defRPr>
            </a:lvl7pPr>
            <a:lvl8pPr marL="2571750" indent="-171450" algn="l" rtl="0" fontAlgn="base">
              <a:spcBef>
                <a:spcPct val="20000"/>
              </a:spcBef>
              <a:spcAft>
                <a:spcPct val="0"/>
              </a:spcAft>
              <a:buChar char="»"/>
              <a:defRPr sz="1500">
                <a:solidFill>
                  <a:schemeClr val="tx1"/>
                </a:solidFill>
                <a:latin typeface="Arial" charset="0"/>
              </a:defRPr>
            </a:lvl8pPr>
            <a:lvl9pPr marL="2914650" indent="-171450" algn="l" rtl="0" fontAlgn="base">
              <a:spcBef>
                <a:spcPct val="20000"/>
              </a:spcBef>
              <a:spcAft>
                <a:spcPct val="0"/>
              </a:spcAft>
              <a:buChar char="»"/>
              <a:defRPr sz="1500">
                <a:solidFill>
                  <a:schemeClr val="tx1"/>
                </a:solidFill>
                <a:latin typeface="Arial" charset="0"/>
              </a:defRPr>
            </a:lvl9pPr>
          </a:lstStyle>
          <a:p>
            <a:pPr marL="0" indent="0">
              <a:buClr>
                <a:srgbClr val="0F5494"/>
              </a:buClr>
              <a:buNone/>
            </a:pPr>
            <a:r>
              <a:rPr lang="it-IT" sz="2000" b="1" i="0" dirty="0">
                <a:solidFill>
                  <a:srgbClr val="FF0000"/>
                </a:solidFill>
              </a:rPr>
              <a:t>Reti di imprese per l’internazionalizzazione</a:t>
            </a:r>
          </a:p>
          <a:p>
            <a:pPr marL="0" indent="0">
              <a:buClr>
                <a:srgbClr val="0F5494"/>
              </a:buClr>
              <a:buNone/>
            </a:pPr>
            <a:endParaRPr lang="it-IT" sz="2000" b="1" i="0" kern="0" dirty="0">
              <a:solidFill>
                <a:srgbClr val="FF0000"/>
              </a:solidFill>
            </a:endParaRPr>
          </a:p>
          <a:p>
            <a:pPr>
              <a:spcAft>
                <a:spcPts val="600"/>
              </a:spcAft>
              <a:buClr>
                <a:srgbClr val="009FBA"/>
              </a:buClr>
              <a:buFont typeface="Wingdings" panose="05000000000000000000" pitchFamily="2" charset="2"/>
              <a:buChar char="q"/>
            </a:pPr>
            <a:r>
              <a:rPr lang="it-IT" sz="2000" b="1" i="0" kern="0" dirty="0"/>
              <a:t>Contributo attivato: </a:t>
            </a:r>
            <a:r>
              <a:rPr lang="it-IT" sz="2000" b="1" i="0" kern="0" dirty="0" smtClean="0"/>
              <a:t>euro 4.927.507</a:t>
            </a:r>
            <a:endParaRPr lang="it-IT" sz="2000" b="1" i="0" kern="0" dirty="0"/>
          </a:p>
          <a:p>
            <a:pPr>
              <a:spcAft>
                <a:spcPts val="600"/>
              </a:spcAft>
              <a:buClr>
                <a:srgbClr val="009FBA"/>
              </a:buClr>
              <a:buFont typeface="Wingdings" panose="05000000000000000000" pitchFamily="2" charset="2"/>
              <a:buChar char="q"/>
            </a:pPr>
            <a:r>
              <a:rPr lang="it-IT" sz="2000" b="1" i="0" kern="0" dirty="0" smtClean="0"/>
              <a:t>2 </a:t>
            </a:r>
            <a:r>
              <a:rPr lang="it-IT" sz="2000" b="1" i="0" kern="0" dirty="0"/>
              <a:t>avvisi pubblici (2015, 2017)</a:t>
            </a:r>
          </a:p>
          <a:p>
            <a:pPr>
              <a:spcAft>
                <a:spcPts val="600"/>
              </a:spcAft>
              <a:buClr>
                <a:srgbClr val="009FBA"/>
              </a:buClr>
              <a:buFont typeface="Wingdings" panose="05000000000000000000" pitchFamily="2" charset="2"/>
              <a:buChar char="q"/>
            </a:pPr>
            <a:r>
              <a:rPr lang="it-IT" sz="2000" b="1" i="0" kern="0" dirty="0"/>
              <a:t>214 operazioni </a:t>
            </a:r>
            <a:r>
              <a:rPr lang="it-IT" sz="2000" b="1" i="0" kern="0" dirty="0" smtClean="0"/>
              <a:t>finanziate, </a:t>
            </a:r>
            <a:r>
              <a:rPr lang="it-IT" sz="2000" b="1" i="0" kern="0" dirty="0"/>
              <a:t>per 150 imprese</a:t>
            </a:r>
          </a:p>
          <a:p>
            <a:pPr>
              <a:buClr>
                <a:srgbClr val="009FBA"/>
              </a:buClr>
              <a:buFont typeface="Wingdings" panose="05000000000000000000" pitchFamily="2" charset="2"/>
              <a:buChar char="q"/>
            </a:pPr>
            <a:r>
              <a:rPr lang="it-IT" sz="2000" i="0" kern="0" dirty="0"/>
              <a:t>Il costo totale dei progetti finanziati ammonta a </a:t>
            </a:r>
            <a:r>
              <a:rPr lang="it-IT" sz="2000" i="0" kern="0" dirty="0" smtClean="0"/>
              <a:t>euro 10.045.733 </a:t>
            </a:r>
            <a:r>
              <a:rPr lang="it-IT" sz="2000" i="0" kern="0" dirty="0"/>
              <a:t>concentrato in 4 settori: tessile e abbigliamento, prodotti alimentari, articoli in gomma e materie plastiche, macchinari e apparecchi n.c.a., metalli di base e prodotti in metallo.</a:t>
            </a:r>
          </a:p>
          <a:p>
            <a:pPr>
              <a:buClr>
                <a:srgbClr val="0F5494"/>
              </a:buClr>
              <a:buFont typeface="Wingdings" panose="05000000000000000000" pitchFamily="2" charset="2"/>
              <a:buChar char="Ø"/>
            </a:pPr>
            <a:endParaRPr lang="it-IT" sz="2000" i="0" kern="0" dirty="0"/>
          </a:p>
          <a:p>
            <a:pPr>
              <a:buClr>
                <a:srgbClr val="0F5494"/>
              </a:buClr>
              <a:buFont typeface="Wingdings" panose="05000000000000000000" pitchFamily="2" charset="2"/>
              <a:buChar char="Ø"/>
            </a:pPr>
            <a:endParaRPr lang="it-IT" sz="1600" i="0" kern="0" dirty="0"/>
          </a:p>
          <a:p>
            <a:pPr>
              <a:buClr>
                <a:srgbClr val="0F5494"/>
              </a:buClr>
              <a:buFont typeface="Wingdings" panose="05000000000000000000" pitchFamily="2" charset="2"/>
              <a:buChar char="Ø"/>
            </a:pPr>
            <a:endParaRPr lang="it-IT" sz="1600" i="0" kern="0" dirty="0"/>
          </a:p>
        </p:txBody>
      </p:sp>
      <p:sp>
        <p:nvSpPr>
          <p:cNvPr id="5" name="CasellaDiTesto 4"/>
          <p:cNvSpPr txBox="1"/>
          <p:nvPr/>
        </p:nvSpPr>
        <p:spPr>
          <a:xfrm>
            <a:off x="107504" y="189511"/>
            <a:ext cx="4176464" cy="646331"/>
          </a:xfrm>
          <a:prstGeom prst="rect">
            <a:avLst/>
          </a:prstGeom>
          <a:noFill/>
        </p:spPr>
        <p:txBody>
          <a:bodyPr wrap="square" rtlCol="0">
            <a:spAutoFit/>
          </a:bodyPr>
          <a:lstStyle/>
          <a:p>
            <a:r>
              <a:rPr lang="it-IT" dirty="0" smtClean="0">
                <a:solidFill>
                  <a:schemeClr val="bg1"/>
                </a:solidFill>
                <a:latin typeface="+mj-lt"/>
              </a:rPr>
              <a:t>Progetto CLAY – presentazione di medio termine</a:t>
            </a:r>
          </a:p>
          <a:p>
            <a:r>
              <a:rPr lang="it-IT" dirty="0" smtClean="0">
                <a:solidFill>
                  <a:schemeClr val="bg1"/>
                </a:solidFill>
                <a:latin typeface="+mj-lt"/>
              </a:rPr>
              <a:t>Foligno, Palazzo </a:t>
            </a:r>
            <a:r>
              <a:rPr lang="it-IT" dirty="0" err="1" smtClean="0">
                <a:solidFill>
                  <a:schemeClr val="bg1"/>
                </a:solidFill>
                <a:latin typeface="+mj-lt"/>
              </a:rPr>
              <a:t>Cambiotti</a:t>
            </a:r>
            <a:endParaRPr lang="it-IT" dirty="0" smtClean="0">
              <a:solidFill>
                <a:schemeClr val="bg1"/>
              </a:solidFill>
              <a:latin typeface="+mj-lt"/>
            </a:endParaRPr>
          </a:p>
          <a:p>
            <a:r>
              <a:rPr lang="it-IT" dirty="0" smtClean="0">
                <a:solidFill>
                  <a:schemeClr val="bg1"/>
                </a:solidFill>
                <a:latin typeface="+mj-lt"/>
              </a:rPr>
              <a:t>19 settembre 2019</a:t>
            </a:r>
            <a:endParaRPr lang="it-IT" dirty="0">
              <a:solidFill>
                <a:schemeClr val="bg1"/>
              </a:solidFill>
              <a:latin typeface="+mj-lt"/>
            </a:endParaRPr>
          </a:p>
        </p:txBody>
      </p:sp>
      <p:sp>
        <p:nvSpPr>
          <p:cNvPr id="6" name="CasellaDiTesto 5"/>
          <p:cNvSpPr txBox="1"/>
          <p:nvPr/>
        </p:nvSpPr>
        <p:spPr>
          <a:xfrm>
            <a:off x="5148064" y="189511"/>
            <a:ext cx="3901601" cy="461665"/>
          </a:xfrm>
          <a:prstGeom prst="rect">
            <a:avLst/>
          </a:prstGeom>
          <a:noFill/>
        </p:spPr>
        <p:txBody>
          <a:bodyPr wrap="square" rtlCol="0">
            <a:spAutoFit/>
          </a:bodyPr>
          <a:lstStyle/>
          <a:p>
            <a:pPr algn="r"/>
            <a:r>
              <a:rPr lang="it-IT" dirty="0" smtClean="0">
                <a:solidFill>
                  <a:schemeClr val="bg1"/>
                </a:solidFill>
              </a:rPr>
              <a:t>Marta Scettri</a:t>
            </a:r>
          </a:p>
          <a:p>
            <a:pPr algn="r"/>
            <a:r>
              <a:rPr lang="it-IT" dirty="0" smtClean="0">
                <a:solidFill>
                  <a:schemeClr val="bg1"/>
                </a:solidFill>
              </a:rPr>
              <a:t>Regione Umbria</a:t>
            </a:r>
            <a:endParaRPr lang="it-IT" dirty="0">
              <a:solidFill>
                <a:schemeClr val="bg1"/>
              </a:solidFill>
            </a:endParaRPr>
          </a:p>
        </p:txBody>
      </p:sp>
    </p:spTree>
    <p:extLst>
      <p:ext uri="{BB962C8B-B14F-4D97-AF65-F5344CB8AC3E}">
        <p14:creationId xmlns:p14="http://schemas.microsoft.com/office/powerpoint/2010/main" val="9558041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23528" y="1153580"/>
            <a:ext cx="8291512" cy="662409"/>
          </a:xfrm>
        </p:spPr>
        <p:txBody>
          <a:bodyPr/>
          <a:lstStyle/>
          <a:p>
            <a:r>
              <a:rPr lang="en-US" altLang="en-US" sz="2800" dirty="0" err="1" smtClean="0"/>
              <a:t>Indagine</a:t>
            </a:r>
            <a:r>
              <a:rPr lang="en-US" altLang="en-US" sz="2800" dirty="0" smtClean="0"/>
              <a:t> </a:t>
            </a:r>
            <a:r>
              <a:rPr lang="en-US" altLang="en-US" sz="2800" dirty="0" err="1"/>
              <a:t>diretta</a:t>
            </a:r>
            <a:r>
              <a:rPr lang="en-US" altLang="en-US" sz="2800" dirty="0"/>
              <a:t> </a:t>
            </a:r>
            <a:r>
              <a:rPr lang="en-US" altLang="en-US" sz="2800" dirty="0" err="1"/>
              <a:t>ai</a:t>
            </a:r>
            <a:r>
              <a:rPr lang="en-US" altLang="en-US" sz="2800" dirty="0"/>
              <a:t> </a:t>
            </a:r>
            <a:r>
              <a:rPr lang="en-US" altLang="en-US" sz="2800" dirty="0" err="1" smtClean="0"/>
              <a:t>beneficiari</a:t>
            </a:r>
            <a:endParaRPr lang="en-US" altLang="en-US" sz="2400" b="0" i="1" dirty="0"/>
          </a:p>
        </p:txBody>
      </p:sp>
      <p:sp>
        <p:nvSpPr>
          <p:cNvPr id="12" name="Slide Number Placeholder 11"/>
          <p:cNvSpPr>
            <a:spLocks noGrp="1"/>
          </p:cNvSpPr>
          <p:nvPr>
            <p:ph type="sldNum" sz="quarter" idx="12"/>
          </p:nvPr>
        </p:nvSpPr>
        <p:spPr/>
        <p:txBody>
          <a:bodyPr/>
          <a:lstStyle/>
          <a:p>
            <a:fld id="{00930F3F-C68E-42AC-B875-DF0AB552D6DA}" type="slidenum">
              <a:rPr lang="en-GB" altLang="en-US" smtClean="0"/>
              <a:pPr/>
              <a:t>13</a:t>
            </a:fld>
            <a:endParaRPr lang="en-GB" altLang="en-US"/>
          </a:p>
        </p:txBody>
      </p:sp>
      <p:sp>
        <p:nvSpPr>
          <p:cNvPr id="10" name="Rectangle 3">
            <a:extLst>
              <a:ext uri="{FF2B5EF4-FFF2-40B4-BE49-F238E27FC236}">
                <a16:creationId xmlns:a16="http://schemas.microsoft.com/office/drawing/2014/main" xmlns="" id="{958253FD-62B0-492C-A7CF-1AC7FA0D8162}"/>
              </a:ext>
            </a:extLst>
          </p:cNvPr>
          <p:cNvSpPr txBox="1">
            <a:spLocks noChangeArrowheads="1"/>
          </p:cNvSpPr>
          <p:nvPr/>
        </p:nvSpPr>
        <p:spPr bwMode="auto">
          <a:xfrm>
            <a:off x="179512" y="2084719"/>
            <a:ext cx="8291512" cy="4516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57175" indent="-257175" algn="l" rtl="0" eaLnBrk="0" fontAlgn="base" hangingPunct="0">
              <a:spcBef>
                <a:spcPct val="20000"/>
              </a:spcBef>
              <a:spcAft>
                <a:spcPct val="0"/>
              </a:spcAft>
              <a:buClr>
                <a:schemeClr val="bg1"/>
              </a:buClr>
              <a:buChar char="•"/>
              <a:defRPr sz="1800" i="1">
                <a:solidFill>
                  <a:srgbClr val="0F5494"/>
                </a:solidFill>
                <a:latin typeface="+mn-lt"/>
                <a:ea typeface="+mn-ea"/>
                <a:cs typeface="+mn-cs"/>
              </a:defRPr>
            </a:lvl1pPr>
            <a:lvl2pPr marL="557213" indent="-214313" algn="l" rtl="0" eaLnBrk="0" fontAlgn="base" hangingPunct="0">
              <a:spcBef>
                <a:spcPct val="20000"/>
              </a:spcBef>
              <a:spcAft>
                <a:spcPct val="0"/>
              </a:spcAft>
              <a:buClr>
                <a:srgbClr val="009FBA"/>
              </a:buClr>
              <a:buChar char="•"/>
              <a:defRPr sz="1500" b="1">
                <a:solidFill>
                  <a:srgbClr val="0F5494"/>
                </a:solidFill>
                <a:latin typeface="+mn-lt"/>
              </a:defRPr>
            </a:lvl2pPr>
            <a:lvl3pPr marL="857250" indent="-171450" algn="l" rtl="0" eaLnBrk="0" fontAlgn="base" hangingPunct="0">
              <a:spcBef>
                <a:spcPct val="20000"/>
              </a:spcBef>
              <a:spcAft>
                <a:spcPct val="0"/>
              </a:spcAft>
              <a:defRPr sz="1050">
                <a:solidFill>
                  <a:srgbClr val="0F5494"/>
                </a:solidFill>
                <a:latin typeface="+mn-lt"/>
              </a:defRPr>
            </a:lvl3pPr>
            <a:lvl4pPr marL="1200150" indent="-171450" algn="l" rtl="0" eaLnBrk="0" fontAlgn="base" hangingPunct="0">
              <a:spcBef>
                <a:spcPct val="20000"/>
              </a:spcBef>
              <a:spcAft>
                <a:spcPct val="0"/>
              </a:spcAft>
              <a:buChar char="–"/>
              <a:defRPr sz="1500">
                <a:solidFill>
                  <a:schemeClr val="tx1"/>
                </a:solidFill>
                <a:latin typeface="Arial" charset="0"/>
              </a:defRPr>
            </a:lvl4pPr>
            <a:lvl5pPr marL="1543050" indent="-171450" algn="l" rtl="0" eaLnBrk="0" fontAlgn="base" hangingPunct="0">
              <a:spcBef>
                <a:spcPct val="20000"/>
              </a:spcBef>
              <a:spcAft>
                <a:spcPct val="0"/>
              </a:spcAft>
              <a:buChar char="»"/>
              <a:defRPr sz="1500">
                <a:solidFill>
                  <a:schemeClr val="tx1"/>
                </a:solidFill>
                <a:latin typeface="Arial" charset="0"/>
              </a:defRPr>
            </a:lvl5pPr>
            <a:lvl6pPr marL="1885950" indent="-171450" algn="l" rtl="0" fontAlgn="base">
              <a:spcBef>
                <a:spcPct val="20000"/>
              </a:spcBef>
              <a:spcAft>
                <a:spcPct val="0"/>
              </a:spcAft>
              <a:buChar char="»"/>
              <a:defRPr sz="1500">
                <a:solidFill>
                  <a:schemeClr val="tx1"/>
                </a:solidFill>
                <a:latin typeface="Arial" charset="0"/>
              </a:defRPr>
            </a:lvl6pPr>
            <a:lvl7pPr marL="2228850" indent="-171450" algn="l" rtl="0" fontAlgn="base">
              <a:spcBef>
                <a:spcPct val="20000"/>
              </a:spcBef>
              <a:spcAft>
                <a:spcPct val="0"/>
              </a:spcAft>
              <a:buChar char="»"/>
              <a:defRPr sz="1500">
                <a:solidFill>
                  <a:schemeClr val="tx1"/>
                </a:solidFill>
                <a:latin typeface="Arial" charset="0"/>
              </a:defRPr>
            </a:lvl7pPr>
            <a:lvl8pPr marL="2571750" indent="-171450" algn="l" rtl="0" fontAlgn="base">
              <a:spcBef>
                <a:spcPct val="20000"/>
              </a:spcBef>
              <a:spcAft>
                <a:spcPct val="0"/>
              </a:spcAft>
              <a:buChar char="»"/>
              <a:defRPr sz="1500">
                <a:solidFill>
                  <a:schemeClr val="tx1"/>
                </a:solidFill>
                <a:latin typeface="Arial" charset="0"/>
              </a:defRPr>
            </a:lvl8pPr>
            <a:lvl9pPr marL="2914650" indent="-171450" algn="l" rtl="0" fontAlgn="base">
              <a:spcBef>
                <a:spcPct val="20000"/>
              </a:spcBef>
              <a:spcAft>
                <a:spcPct val="0"/>
              </a:spcAft>
              <a:buChar char="»"/>
              <a:defRPr sz="1500">
                <a:solidFill>
                  <a:schemeClr val="tx1"/>
                </a:solidFill>
                <a:latin typeface="Arial" charset="0"/>
              </a:defRPr>
            </a:lvl9pPr>
          </a:lstStyle>
          <a:p>
            <a:pPr lvl="1" algn="just">
              <a:spcBef>
                <a:spcPts val="600"/>
              </a:spcBef>
              <a:spcAft>
                <a:spcPts val="600"/>
              </a:spcAft>
              <a:buFont typeface="Wingdings" panose="05000000000000000000" pitchFamily="2" charset="2"/>
              <a:buChar char="q"/>
            </a:pPr>
            <a:r>
              <a:rPr lang="it-IT" sz="1600" kern="0" dirty="0"/>
              <a:t>A chi</a:t>
            </a:r>
            <a:r>
              <a:rPr lang="it-IT" sz="1600" b="0" kern="0" dirty="0"/>
              <a:t>: l’universo dei beneficiari degli interventi fiere per l’internazionalizzazione e voucher per servizi di consulenza</a:t>
            </a:r>
          </a:p>
          <a:p>
            <a:pPr lvl="3" algn="just">
              <a:spcBef>
                <a:spcPts val="600"/>
              </a:spcBef>
              <a:spcAft>
                <a:spcPts val="600"/>
              </a:spcAft>
              <a:buClr>
                <a:srgbClr val="0F5494"/>
              </a:buClr>
              <a:buFont typeface="Wingdings" panose="05000000000000000000" pitchFamily="2" charset="2"/>
              <a:buChar char="§"/>
            </a:pPr>
            <a:r>
              <a:rPr lang="it-IT" sz="1600" b="0" kern="0" dirty="0">
                <a:solidFill>
                  <a:srgbClr val="0F5494"/>
                </a:solidFill>
                <a:latin typeface="+mn-lt"/>
              </a:rPr>
              <a:t>115 beneficiari per fiere</a:t>
            </a:r>
          </a:p>
          <a:p>
            <a:pPr lvl="3" algn="just">
              <a:spcBef>
                <a:spcPts val="600"/>
              </a:spcBef>
              <a:spcAft>
                <a:spcPts val="600"/>
              </a:spcAft>
              <a:buClr>
                <a:srgbClr val="0F5494"/>
              </a:buClr>
              <a:buFont typeface="Wingdings" panose="05000000000000000000" pitchFamily="2" charset="2"/>
              <a:buChar char="§"/>
            </a:pPr>
            <a:r>
              <a:rPr lang="it-IT" sz="1600" kern="0" dirty="0">
                <a:solidFill>
                  <a:srgbClr val="0F5494"/>
                </a:solidFill>
                <a:latin typeface="+mn-lt"/>
              </a:rPr>
              <a:t>49 beneficiari per voucher</a:t>
            </a:r>
          </a:p>
          <a:p>
            <a:pPr lvl="3" algn="just">
              <a:spcBef>
                <a:spcPts val="600"/>
              </a:spcBef>
              <a:spcAft>
                <a:spcPts val="600"/>
              </a:spcAft>
              <a:buClr>
                <a:srgbClr val="0F5494"/>
              </a:buClr>
              <a:buFont typeface="Wingdings" panose="05000000000000000000" pitchFamily="2" charset="2"/>
              <a:buChar char="§"/>
            </a:pPr>
            <a:r>
              <a:rPr lang="it-IT" sz="1600" b="0" kern="0" dirty="0">
                <a:solidFill>
                  <a:srgbClr val="0F5494"/>
                </a:solidFill>
                <a:latin typeface="+mn-lt"/>
              </a:rPr>
              <a:t>15 beneficiari di entrambi gli interventi</a:t>
            </a:r>
          </a:p>
          <a:p>
            <a:pPr lvl="1" algn="just">
              <a:spcBef>
                <a:spcPts val="600"/>
              </a:spcBef>
              <a:spcAft>
                <a:spcPts val="600"/>
              </a:spcAft>
              <a:buFont typeface="Wingdings" panose="05000000000000000000" pitchFamily="2" charset="2"/>
              <a:buChar char="q"/>
            </a:pPr>
            <a:r>
              <a:rPr lang="it-IT" sz="1600" kern="0" dirty="0"/>
              <a:t>Modalità: </a:t>
            </a:r>
            <a:r>
              <a:rPr lang="it-IT" sz="1600" b="0" kern="0" dirty="0"/>
              <a:t>i beneficiari </a:t>
            </a:r>
            <a:r>
              <a:rPr lang="it-IT" sz="1600" b="0" kern="0" dirty="0" smtClean="0"/>
              <a:t>hanno ricevuto </a:t>
            </a:r>
            <a:r>
              <a:rPr lang="it-IT" sz="1600" b="0" kern="0" dirty="0"/>
              <a:t>via e-mail il link per poter accedere al questionario online, accompagnato da una lettera di presentazione della Regione Umbria. I questionari sono differenziati a seconda del tipo di intervento di cui l’impresa ha </a:t>
            </a:r>
            <a:r>
              <a:rPr lang="it-IT" sz="1600" b="0" kern="0" dirty="0" smtClean="0"/>
              <a:t>beneficiato; </a:t>
            </a:r>
            <a:r>
              <a:rPr lang="it-IT" sz="1600" b="0" kern="0" dirty="0"/>
              <a:t>a coloro che hanno beneficiato di fiere e voucher è richiesto di rispondere ad entrambi i questionari</a:t>
            </a:r>
          </a:p>
          <a:p>
            <a:pPr lvl="1" algn="just">
              <a:spcBef>
                <a:spcPts val="600"/>
              </a:spcBef>
              <a:spcAft>
                <a:spcPts val="600"/>
              </a:spcAft>
              <a:buFont typeface="Wingdings" panose="05000000000000000000" pitchFamily="2" charset="2"/>
              <a:buChar char="q"/>
            </a:pPr>
            <a:r>
              <a:rPr lang="it-IT" sz="1600" kern="0" dirty="0"/>
              <a:t>Tempo:</a:t>
            </a:r>
            <a:r>
              <a:rPr lang="it-IT" sz="1600" b="0" kern="0" dirty="0"/>
              <a:t> Dal momento dell’invio delle e-mail i beneficiari </a:t>
            </a:r>
            <a:r>
              <a:rPr lang="it-IT" sz="1600" b="0" kern="0" dirty="0" smtClean="0"/>
              <a:t>hanno avuto a </a:t>
            </a:r>
            <a:r>
              <a:rPr lang="it-IT" sz="1600" b="0" kern="0" dirty="0"/>
              <a:t>disposizione 20 giorni per completare il questionario</a:t>
            </a:r>
          </a:p>
          <a:p>
            <a:pPr lvl="1" algn="just">
              <a:spcBef>
                <a:spcPts val="600"/>
              </a:spcBef>
              <a:spcAft>
                <a:spcPts val="600"/>
              </a:spcAft>
              <a:buFont typeface="Wingdings" panose="05000000000000000000" pitchFamily="2" charset="2"/>
              <a:buChar char="q"/>
            </a:pPr>
            <a:endParaRPr lang="it-IT" altLang="en-US" sz="1600" b="0" kern="0" dirty="0"/>
          </a:p>
        </p:txBody>
      </p:sp>
      <p:sp>
        <p:nvSpPr>
          <p:cNvPr id="5" name="CasellaDiTesto 4"/>
          <p:cNvSpPr txBox="1"/>
          <p:nvPr/>
        </p:nvSpPr>
        <p:spPr>
          <a:xfrm>
            <a:off x="107504" y="189511"/>
            <a:ext cx="4176464" cy="646331"/>
          </a:xfrm>
          <a:prstGeom prst="rect">
            <a:avLst/>
          </a:prstGeom>
          <a:noFill/>
        </p:spPr>
        <p:txBody>
          <a:bodyPr wrap="square" rtlCol="0">
            <a:spAutoFit/>
          </a:bodyPr>
          <a:lstStyle/>
          <a:p>
            <a:r>
              <a:rPr lang="it-IT" dirty="0" smtClean="0">
                <a:solidFill>
                  <a:schemeClr val="bg1"/>
                </a:solidFill>
                <a:latin typeface="+mj-lt"/>
              </a:rPr>
              <a:t>Progetto CLAY – presentazione di medio termine</a:t>
            </a:r>
          </a:p>
          <a:p>
            <a:r>
              <a:rPr lang="it-IT" dirty="0" smtClean="0">
                <a:solidFill>
                  <a:schemeClr val="bg1"/>
                </a:solidFill>
                <a:latin typeface="+mj-lt"/>
              </a:rPr>
              <a:t>Foligno, Palazzo </a:t>
            </a:r>
            <a:r>
              <a:rPr lang="it-IT" dirty="0" err="1" smtClean="0">
                <a:solidFill>
                  <a:schemeClr val="bg1"/>
                </a:solidFill>
                <a:latin typeface="+mj-lt"/>
              </a:rPr>
              <a:t>Cambiotti</a:t>
            </a:r>
            <a:endParaRPr lang="it-IT" dirty="0" smtClean="0">
              <a:solidFill>
                <a:schemeClr val="bg1"/>
              </a:solidFill>
              <a:latin typeface="+mj-lt"/>
            </a:endParaRPr>
          </a:p>
          <a:p>
            <a:r>
              <a:rPr lang="it-IT" dirty="0" smtClean="0">
                <a:solidFill>
                  <a:schemeClr val="bg1"/>
                </a:solidFill>
                <a:latin typeface="+mj-lt"/>
              </a:rPr>
              <a:t>19 settembre 2019</a:t>
            </a:r>
            <a:endParaRPr lang="it-IT" dirty="0">
              <a:solidFill>
                <a:schemeClr val="bg1"/>
              </a:solidFill>
              <a:latin typeface="+mj-lt"/>
            </a:endParaRPr>
          </a:p>
        </p:txBody>
      </p:sp>
      <p:sp>
        <p:nvSpPr>
          <p:cNvPr id="6" name="CasellaDiTesto 5"/>
          <p:cNvSpPr txBox="1"/>
          <p:nvPr/>
        </p:nvSpPr>
        <p:spPr>
          <a:xfrm>
            <a:off x="5148064" y="189511"/>
            <a:ext cx="3901601" cy="461665"/>
          </a:xfrm>
          <a:prstGeom prst="rect">
            <a:avLst/>
          </a:prstGeom>
          <a:noFill/>
        </p:spPr>
        <p:txBody>
          <a:bodyPr wrap="square" rtlCol="0">
            <a:spAutoFit/>
          </a:bodyPr>
          <a:lstStyle/>
          <a:p>
            <a:pPr algn="r"/>
            <a:r>
              <a:rPr lang="it-IT" dirty="0" smtClean="0">
                <a:solidFill>
                  <a:schemeClr val="bg1"/>
                </a:solidFill>
              </a:rPr>
              <a:t>Marta Scettri</a:t>
            </a:r>
          </a:p>
          <a:p>
            <a:pPr algn="r"/>
            <a:r>
              <a:rPr lang="it-IT" dirty="0" smtClean="0">
                <a:solidFill>
                  <a:schemeClr val="bg1"/>
                </a:solidFill>
              </a:rPr>
              <a:t>Regione Umbria</a:t>
            </a:r>
            <a:endParaRPr lang="it-IT" dirty="0">
              <a:solidFill>
                <a:schemeClr val="bg1"/>
              </a:solidFill>
            </a:endParaRPr>
          </a:p>
        </p:txBody>
      </p:sp>
    </p:spTree>
    <p:extLst>
      <p:ext uri="{BB962C8B-B14F-4D97-AF65-F5344CB8AC3E}">
        <p14:creationId xmlns:p14="http://schemas.microsoft.com/office/powerpoint/2010/main" val="6985234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23528" y="1052737"/>
            <a:ext cx="8291512" cy="432048"/>
          </a:xfrm>
        </p:spPr>
        <p:txBody>
          <a:bodyPr/>
          <a:lstStyle/>
          <a:p>
            <a:r>
              <a:rPr lang="en-US" altLang="en-US" sz="2800" dirty="0" err="1"/>
              <a:t>Questionario</a:t>
            </a:r>
            <a:endParaRPr lang="en-US" altLang="en-US" sz="2800" dirty="0"/>
          </a:p>
        </p:txBody>
      </p:sp>
      <p:sp>
        <p:nvSpPr>
          <p:cNvPr id="12" name="Slide Number Placeholder 1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930F3F-C68E-42AC-B875-DF0AB552D6DA}" type="slidenum">
              <a:rPr kumimoji="0" lang="en-GB" altLang="en-US" sz="105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GB" altLang="en-US" sz="105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 name="Rectangle 3">
            <a:extLst>
              <a:ext uri="{FF2B5EF4-FFF2-40B4-BE49-F238E27FC236}">
                <a16:creationId xmlns:a16="http://schemas.microsoft.com/office/drawing/2014/main" xmlns="" id="{958253FD-62B0-492C-A7CF-1AC7FA0D8162}"/>
              </a:ext>
            </a:extLst>
          </p:cNvPr>
          <p:cNvSpPr txBox="1">
            <a:spLocks noChangeArrowheads="1"/>
          </p:cNvSpPr>
          <p:nvPr/>
        </p:nvSpPr>
        <p:spPr bwMode="auto">
          <a:xfrm>
            <a:off x="0" y="1628800"/>
            <a:ext cx="8291512"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57175" indent="-257175" algn="l" rtl="0" eaLnBrk="0" fontAlgn="base" hangingPunct="0">
              <a:spcBef>
                <a:spcPct val="20000"/>
              </a:spcBef>
              <a:spcAft>
                <a:spcPct val="0"/>
              </a:spcAft>
              <a:buClr>
                <a:schemeClr val="bg1"/>
              </a:buClr>
              <a:buChar char="•"/>
              <a:defRPr sz="1800" i="1">
                <a:solidFill>
                  <a:srgbClr val="0F5494"/>
                </a:solidFill>
                <a:latin typeface="+mn-lt"/>
                <a:ea typeface="+mn-ea"/>
                <a:cs typeface="+mn-cs"/>
              </a:defRPr>
            </a:lvl1pPr>
            <a:lvl2pPr marL="557213" indent="-214313" algn="l" rtl="0" eaLnBrk="0" fontAlgn="base" hangingPunct="0">
              <a:spcBef>
                <a:spcPct val="20000"/>
              </a:spcBef>
              <a:spcAft>
                <a:spcPct val="0"/>
              </a:spcAft>
              <a:buClr>
                <a:srgbClr val="009FBA"/>
              </a:buClr>
              <a:buChar char="•"/>
              <a:defRPr sz="1500" b="1">
                <a:solidFill>
                  <a:srgbClr val="0F5494"/>
                </a:solidFill>
                <a:latin typeface="+mn-lt"/>
              </a:defRPr>
            </a:lvl2pPr>
            <a:lvl3pPr marL="857250" indent="-171450" algn="l" rtl="0" eaLnBrk="0" fontAlgn="base" hangingPunct="0">
              <a:spcBef>
                <a:spcPct val="20000"/>
              </a:spcBef>
              <a:spcAft>
                <a:spcPct val="0"/>
              </a:spcAft>
              <a:defRPr sz="1050">
                <a:solidFill>
                  <a:srgbClr val="0F5494"/>
                </a:solidFill>
                <a:latin typeface="+mn-lt"/>
              </a:defRPr>
            </a:lvl3pPr>
            <a:lvl4pPr marL="1200150" indent="-171450" algn="l" rtl="0" eaLnBrk="0" fontAlgn="base" hangingPunct="0">
              <a:spcBef>
                <a:spcPct val="20000"/>
              </a:spcBef>
              <a:spcAft>
                <a:spcPct val="0"/>
              </a:spcAft>
              <a:buChar char="–"/>
              <a:defRPr sz="1500">
                <a:solidFill>
                  <a:schemeClr val="tx1"/>
                </a:solidFill>
                <a:latin typeface="Arial" charset="0"/>
              </a:defRPr>
            </a:lvl4pPr>
            <a:lvl5pPr marL="1543050" indent="-171450" algn="l" rtl="0" eaLnBrk="0" fontAlgn="base" hangingPunct="0">
              <a:spcBef>
                <a:spcPct val="20000"/>
              </a:spcBef>
              <a:spcAft>
                <a:spcPct val="0"/>
              </a:spcAft>
              <a:buChar char="»"/>
              <a:defRPr sz="1500">
                <a:solidFill>
                  <a:schemeClr val="tx1"/>
                </a:solidFill>
                <a:latin typeface="Arial" charset="0"/>
              </a:defRPr>
            </a:lvl5pPr>
            <a:lvl6pPr marL="1885950" indent="-171450" algn="l" rtl="0" fontAlgn="base">
              <a:spcBef>
                <a:spcPct val="20000"/>
              </a:spcBef>
              <a:spcAft>
                <a:spcPct val="0"/>
              </a:spcAft>
              <a:buChar char="»"/>
              <a:defRPr sz="1500">
                <a:solidFill>
                  <a:schemeClr val="tx1"/>
                </a:solidFill>
                <a:latin typeface="Arial" charset="0"/>
              </a:defRPr>
            </a:lvl6pPr>
            <a:lvl7pPr marL="2228850" indent="-171450" algn="l" rtl="0" fontAlgn="base">
              <a:spcBef>
                <a:spcPct val="20000"/>
              </a:spcBef>
              <a:spcAft>
                <a:spcPct val="0"/>
              </a:spcAft>
              <a:buChar char="»"/>
              <a:defRPr sz="1500">
                <a:solidFill>
                  <a:schemeClr val="tx1"/>
                </a:solidFill>
                <a:latin typeface="Arial" charset="0"/>
              </a:defRPr>
            </a:lvl7pPr>
            <a:lvl8pPr marL="2571750" indent="-171450" algn="l" rtl="0" fontAlgn="base">
              <a:spcBef>
                <a:spcPct val="20000"/>
              </a:spcBef>
              <a:spcAft>
                <a:spcPct val="0"/>
              </a:spcAft>
              <a:buChar char="»"/>
              <a:defRPr sz="1500">
                <a:solidFill>
                  <a:schemeClr val="tx1"/>
                </a:solidFill>
                <a:latin typeface="Arial" charset="0"/>
              </a:defRPr>
            </a:lvl8pPr>
            <a:lvl9pPr marL="2914650" indent="-171450" algn="l" rtl="0" fontAlgn="base">
              <a:spcBef>
                <a:spcPct val="20000"/>
              </a:spcBef>
              <a:spcAft>
                <a:spcPct val="0"/>
              </a:spcAft>
              <a:buChar char="»"/>
              <a:defRPr sz="1500">
                <a:solidFill>
                  <a:schemeClr val="tx1"/>
                </a:solidFill>
                <a:latin typeface="Arial" charset="0"/>
              </a:defRPr>
            </a:lvl9pPr>
          </a:lstStyle>
          <a:p>
            <a:pPr marL="342900" marR="0" lvl="1" indent="0" algn="just" defTabSz="914400" rtl="0" eaLnBrk="0" fontAlgn="base" latinLnBrk="0" hangingPunct="0">
              <a:lnSpc>
                <a:spcPct val="100000"/>
              </a:lnSpc>
              <a:spcBef>
                <a:spcPts val="600"/>
              </a:spcBef>
              <a:spcAft>
                <a:spcPts val="600"/>
              </a:spcAft>
              <a:buClr>
                <a:srgbClr val="009FBA"/>
              </a:buClr>
              <a:buSzTx/>
              <a:buNone/>
              <a:tabLst/>
              <a:defRPr/>
            </a:pPr>
            <a:r>
              <a:rPr kumimoji="0" lang="it-IT" altLang="en-US" sz="2000" b="0" i="0" u="none" strike="noStrike" kern="0" cap="none" spc="0" normalizeH="0" baseline="0" noProof="0" dirty="0" smtClean="0">
                <a:ln>
                  <a:noFill/>
                </a:ln>
                <a:solidFill>
                  <a:srgbClr val="0F5494"/>
                </a:solidFill>
                <a:effectLst/>
                <a:uLnTx/>
                <a:uFillTx/>
                <a:latin typeface="Verdana"/>
              </a:rPr>
              <a:t>Il </a:t>
            </a:r>
            <a:r>
              <a:rPr kumimoji="0" lang="it-IT" altLang="en-US" sz="2000" b="0" i="0" u="none" strike="noStrike" kern="0" cap="none" spc="0" normalizeH="0" baseline="0" noProof="0" dirty="0">
                <a:ln>
                  <a:noFill/>
                </a:ln>
                <a:solidFill>
                  <a:srgbClr val="0F5494"/>
                </a:solidFill>
                <a:effectLst/>
                <a:uLnTx/>
                <a:uFillTx/>
                <a:latin typeface="Verdana"/>
              </a:rPr>
              <a:t>questionario </a:t>
            </a:r>
            <a:r>
              <a:rPr kumimoji="0" lang="it-IT" altLang="en-US" sz="2000" b="0" i="0" u="none" strike="noStrike" kern="0" cap="none" spc="0" normalizeH="0" baseline="0" noProof="0" dirty="0" smtClean="0">
                <a:ln>
                  <a:noFill/>
                </a:ln>
                <a:solidFill>
                  <a:srgbClr val="0F5494"/>
                </a:solidFill>
                <a:effectLst/>
                <a:uLnTx/>
                <a:uFillTx/>
                <a:latin typeface="Verdana"/>
              </a:rPr>
              <a:t>è </a:t>
            </a:r>
            <a:r>
              <a:rPr kumimoji="0" lang="it-IT" altLang="en-US" sz="2000" b="0" i="0" u="none" strike="noStrike" kern="0" cap="none" spc="0" normalizeH="0" baseline="0" noProof="0" dirty="0">
                <a:ln>
                  <a:noFill/>
                </a:ln>
                <a:solidFill>
                  <a:srgbClr val="0F5494"/>
                </a:solidFill>
                <a:effectLst/>
                <a:uLnTx/>
                <a:uFillTx/>
                <a:latin typeface="Verdana"/>
              </a:rPr>
              <a:t>stato differenziato a seconda dell’intervento. </a:t>
            </a:r>
            <a:r>
              <a:rPr lang="it-IT" altLang="en-US" sz="2000" b="0" kern="0" dirty="0">
                <a:latin typeface="Verdana"/>
              </a:rPr>
              <a:t>Si struttura in 3 sezioni:</a:t>
            </a:r>
          </a:p>
          <a:p>
            <a:pPr marL="928687" lvl="2" indent="-285750" algn="just">
              <a:spcBef>
                <a:spcPts val="600"/>
              </a:spcBef>
              <a:spcAft>
                <a:spcPts val="600"/>
              </a:spcAft>
              <a:buClr>
                <a:srgbClr val="009FBA"/>
              </a:buClr>
              <a:buFont typeface="Wingdings" panose="05000000000000000000" pitchFamily="2" charset="2"/>
              <a:buChar char="§"/>
            </a:pPr>
            <a:r>
              <a:rPr kumimoji="0" lang="it-IT" altLang="en-US" sz="2000" b="1" i="0" u="none" strike="noStrike" kern="0" cap="none" spc="0" normalizeH="0" baseline="0" noProof="0" dirty="0">
                <a:ln>
                  <a:noFill/>
                </a:ln>
                <a:solidFill>
                  <a:srgbClr val="0F5494"/>
                </a:solidFill>
                <a:effectLst/>
                <a:uLnTx/>
                <a:uFillTx/>
                <a:latin typeface="Verdana"/>
              </a:rPr>
              <a:t>Sezione I – </a:t>
            </a:r>
            <a:r>
              <a:rPr kumimoji="0" lang="it-IT" altLang="en-US" sz="2000" b="1" i="0" u="none" strike="noStrike" kern="0" cap="none" spc="0" normalizeH="0" baseline="0" noProof="0" dirty="0" smtClean="0">
                <a:ln>
                  <a:noFill/>
                </a:ln>
                <a:solidFill>
                  <a:srgbClr val="0F5494"/>
                </a:solidFill>
                <a:effectLst/>
                <a:uLnTx/>
                <a:uFillTx/>
                <a:latin typeface="Verdana"/>
              </a:rPr>
              <a:t>Contesto </a:t>
            </a:r>
          </a:p>
          <a:p>
            <a:pPr marL="642937" lvl="2" indent="0" algn="just">
              <a:spcBef>
                <a:spcPts val="600"/>
              </a:spcBef>
              <a:spcAft>
                <a:spcPts val="600"/>
              </a:spcAft>
              <a:buClr>
                <a:srgbClr val="009FBA"/>
              </a:buClr>
            </a:pPr>
            <a:r>
              <a:rPr lang="it-IT" altLang="en-US" sz="2000" i="1" kern="0" dirty="0">
                <a:solidFill>
                  <a:srgbClr val="0F5494"/>
                </a:solidFill>
                <a:latin typeface="Verdana"/>
              </a:rPr>
              <a:t>t</a:t>
            </a:r>
            <a:r>
              <a:rPr kumimoji="0" lang="it-IT" altLang="en-US" sz="2000" i="1" u="none" strike="noStrike" kern="0" cap="none" spc="0" normalizeH="0" baseline="0" noProof="0" dirty="0" err="1" smtClean="0">
                <a:ln>
                  <a:noFill/>
                </a:ln>
                <a:solidFill>
                  <a:srgbClr val="0F5494"/>
                </a:solidFill>
                <a:effectLst/>
                <a:uLnTx/>
                <a:uFillTx/>
                <a:latin typeface="Verdana"/>
              </a:rPr>
              <a:t>ale</a:t>
            </a:r>
            <a:r>
              <a:rPr kumimoji="0" lang="it-IT" altLang="en-US" sz="2000" i="1" u="none" strike="noStrike" kern="0" cap="none" spc="0" normalizeH="0" baseline="0" noProof="0" dirty="0" smtClean="0">
                <a:ln>
                  <a:noFill/>
                </a:ln>
                <a:solidFill>
                  <a:srgbClr val="0F5494"/>
                </a:solidFill>
                <a:effectLst/>
                <a:uLnTx/>
                <a:uFillTx/>
                <a:latin typeface="Verdana"/>
              </a:rPr>
              <a:t> </a:t>
            </a:r>
            <a:r>
              <a:rPr kumimoji="0" lang="it-IT" altLang="en-US" sz="2000" i="1" u="none" strike="noStrike" kern="0" cap="none" spc="0" normalizeH="0" baseline="0" noProof="0" dirty="0">
                <a:ln>
                  <a:noFill/>
                </a:ln>
                <a:solidFill>
                  <a:srgbClr val="0F5494"/>
                </a:solidFill>
                <a:effectLst/>
                <a:uLnTx/>
                <a:uFillTx/>
                <a:latin typeface="Verdana"/>
              </a:rPr>
              <a:t>s</a:t>
            </a:r>
            <a:r>
              <a:rPr lang="it-IT" altLang="en-US" sz="2000" i="1" kern="0" dirty="0" err="1">
                <a:solidFill>
                  <a:srgbClr val="0F5494"/>
                </a:solidFill>
                <a:latin typeface="Verdana"/>
              </a:rPr>
              <a:t>ezione</a:t>
            </a:r>
            <a:r>
              <a:rPr lang="it-IT" altLang="en-US" sz="2000" i="1" kern="0" dirty="0">
                <a:solidFill>
                  <a:srgbClr val="0F5494"/>
                </a:solidFill>
                <a:latin typeface="Verdana"/>
              </a:rPr>
              <a:t>, comune ad entrambi gli interventi, si riferisce alle informazioni generali sull’azienda</a:t>
            </a:r>
          </a:p>
          <a:p>
            <a:pPr marL="928687" lvl="2" indent="-285750" algn="just">
              <a:spcBef>
                <a:spcPts val="600"/>
              </a:spcBef>
              <a:spcAft>
                <a:spcPts val="600"/>
              </a:spcAft>
              <a:buClr>
                <a:srgbClr val="009FBA"/>
              </a:buClr>
              <a:buFont typeface="Wingdings" panose="05000000000000000000" pitchFamily="2" charset="2"/>
              <a:buChar char="§"/>
            </a:pPr>
            <a:r>
              <a:rPr kumimoji="0" lang="it-IT" altLang="en-US" sz="2000" b="1" i="0" u="none" strike="noStrike" kern="0" cap="none" spc="0" normalizeH="0" baseline="0" noProof="0" dirty="0">
                <a:ln>
                  <a:noFill/>
                </a:ln>
                <a:solidFill>
                  <a:srgbClr val="0F5494"/>
                </a:solidFill>
                <a:effectLst/>
                <a:uLnTx/>
                <a:uFillTx/>
                <a:latin typeface="Verdana"/>
              </a:rPr>
              <a:t>Sezione II – </a:t>
            </a:r>
            <a:r>
              <a:rPr kumimoji="0" lang="it-IT" altLang="en-US" sz="2000" b="1" i="0" u="none" strike="noStrike" kern="0" cap="none" spc="0" normalizeH="0" baseline="0" noProof="0" dirty="0" smtClean="0">
                <a:ln>
                  <a:noFill/>
                </a:ln>
                <a:solidFill>
                  <a:srgbClr val="0F5494"/>
                </a:solidFill>
                <a:effectLst/>
                <a:uLnTx/>
                <a:uFillTx/>
                <a:latin typeface="Verdana"/>
              </a:rPr>
              <a:t>Tipologia </a:t>
            </a:r>
            <a:r>
              <a:rPr kumimoji="0" lang="it-IT" altLang="en-US" sz="2000" b="1" i="0" u="none" strike="noStrike" kern="0" cap="none" spc="0" normalizeH="0" baseline="0" noProof="0" dirty="0">
                <a:ln>
                  <a:noFill/>
                </a:ln>
                <a:solidFill>
                  <a:srgbClr val="0F5494"/>
                </a:solidFill>
                <a:effectLst/>
                <a:uLnTx/>
                <a:uFillTx/>
                <a:latin typeface="Verdana"/>
              </a:rPr>
              <a:t>di intervento </a:t>
            </a:r>
            <a:r>
              <a:rPr kumimoji="0" lang="it-IT" altLang="en-US" sz="2000" b="1" i="0" u="none" strike="noStrike" kern="0" cap="none" spc="0" normalizeH="0" baseline="0" noProof="0" dirty="0" smtClean="0">
                <a:ln>
                  <a:noFill/>
                </a:ln>
                <a:solidFill>
                  <a:srgbClr val="0F5494"/>
                </a:solidFill>
                <a:effectLst/>
                <a:uLnTx/>
                <a:uFillTx/>
                <a:latin typeface="Verdana"/>
              </a:rPr>
              <a:t>ricevuto</a:t>
            </a:r>
            <a:r>
              <a:rPr kumimoji="0" lang="it-IT" altLang="en-US" sz="2000" b="0" i="0" u="none" strike="noStrike" kern="0" cap="none" spc="0" normalizeH="0" baseline="0" noProof="0" dirty="0" smtClean="0">
                <a:ln>
                  <a:noFill/>
                </a:ln>
                <a:solidFill>
                  <a:srgbClr val="0F5494"/>
                </a:solidFill>
                <a:effectLst/>
                <a:uLnTx/>
                <a:uFillTx/>
                <a:latin typeface="Verdana"/>
              </a:rPr>
              <a:t> </a:t>
            </a:r>
          </a:p>
          <a:p>
            <a:pPr marL="642937" lvl="2" indent="0" algn="just">
              <a:spcBef>
                <a:spcPts val="600"/>
              </a:spcBef>
              <a:spcAft>
                <a:spcPts val="600"/>
              </a:spcAft>
              <a:buClr>
                <a:srgbClr val="009FBA"/>
              </a:buClr>
            </a:pPr>
            <a:r>
              <a:rPr lang="it-IT" altLang="en-US" sz="2000" i="1" kern="0" dirty="0">
                <a:solidFill>
                  <a:srgbClr val="0F5494"/>
                </a:solidFill>
                <a:latin typeface="Verdana"/>
              </a:rPr>
              <a:t>l</a:t>
            </a:r>
            <a:r>
              <a:rPr kumimoji="0" lang="it-IT" altLang="en-US" sz="2000" b="0" i="1" u="none" strike="noStrike" kern="0" cap="none" spc="0" normalizeH="0" baseline="0" noProof="0" dirty="0" smtClean="0">
                <a:ln>
                  <a:noFill/>
                </a:ln>
                <a:solidFill>
                  <a:srgbClr val="0F5494"/>
                </a:solidFill>
                <a:effectLst/>
                <a:uLnTx/>
                <a:uFillTx/>
                <a:latin typeface="Verdana"/>
              </a:rPr>
              <a:t>a </a:t>
            </a:r>
            <a:r>
              <a:rPr kumimoji="0" lang="it-IT" altLang="en-US" sz="2000" b="0" i="1" u="none" strike="noStrike" kern="0" cap="none" spc="0" normalizeH="0" baseline="0" noProof="0" dirty="0">
                <a:ln>
                  <a:noFill/>
                </a:ln>
                <a:solidFill>
                  <a:srgbClr val="0F5494"/>
                </a:solidFill>
                <a:effectLst/>
                <a:uLnTx/>
                <a:uFillTx/>
                <a:latin typeface="Verdana"/>
              </a:rPr>
              <a:t>sezione è </a:t>
            </a:r>
            <a:r>
              <a:rPr lang="it-IT" altLang="en-US" sz="2000" i="1" kern="0" dirty="0">
                <a:solidFill>
                  <a:srgbClr val="0F5494"/>
                </a:solidFill>
                <a:latin typeface="Verdana"/>
              </a:rPr>
              <a:t>stata differenziata per i due interventi e si riferisce all’adeguatezza degli interventi rispetto alle necessità dell’azienda</a:t>
            </a:r>
          </a:p>
          <a:p>
            <a:pPr marL="928687" lvl="2" indent="-285750" algn="just">
              <a:spcBef>
                <a:spcPts val="600"/>
              </a:spcBef>
              <a:spcAft>
                <a:spcPts val="600"/>
              </a:spcAft>
              <a:buClr>
                <a:srgbClr val="009FBA"/>
              </a:buClr>
              <a:buFont typeface="Wingdings" panose="05000000000000000000" pitchFamily="2" charset="2"/>
              <a:buChar char="§"/>
            </a:pPr>
            <a:r>
              <a:rPr kumimoji="0" lang="it-IT" altLang="en-US" sz="2000" b="1" i="0" u="none" strike="noStrike" kern="0" cap="none" spc="0" normalizeH="0" baseline="0" noProof="0" dirty="0">
                <a:ln>
                  <a:noFill/>
                </a:ln>
                <a:solidFill>
                  <a:srgbClr val="0F5494"/>
                </a:solidFill>
                <a:effectLst/>
                <a:uLnTx/>
                <a:uFillTx/>
                <a:latin typeface="Verdana"/>
              </a:rPr>
              <a:t>Sezione III – Effetti sulle </a:t>
            </a:r>
            <a:r>
              <a:rPr kumimoji="0" lang="it-IT" altLang="en-US" sz="2000" b="1" i="0" u="none" strike="noStrike" kern="0" cap="none" spc="0" normalizeH="0" baseline="0" noProof="0" dirty="0" smtClean="0">
                <a:ln>
                  <a:noFill/>
                </a:ln>
                <a:solidFill>
                  <a:srgbClr val="0F5494"/>
                </a:solidFill>
                <a:effectLst/>
                <a:uLnTx/>
                <a:uFillTx/>
                <a:latin typeface="Verdana"/>
              </a:rPr>
              <a:t>imprese </a:t>
            </a:r>
          </a:p>
          <a:p>
            <a:pPr marL="642937" lvl="2" indent="0" algn="just">
              <a:spcBef>
                <a:spcPts val="600"/>
              </a:spcBef>
              <a:spcAft>
                <a:spcPts val="600"/>
              </a:spcAft>
              <a:buClr>
                <a:srgbClr val="009FBA"/>
              </a:buClr>
            </a:pPr>
            <a:r>
              <a:rPr lang="it-IT" altLang="en-US" sz="2000" i="1" kern="0" dirty="0">
                <a:solidFill>
                  <a:srgbClr val="0F5494"/>
                </a:solidFill>
                <a:latin typeface="Verdana"/>
              </a:rPr>
              <a:t>l</a:t>
            </a:r>
            <a:r>
              <a:rPr kumimoji="0" lang="it-IT" altLang="en-US" sz="2000" b="0" i="1" u="none" strike="noStrike" kern="0" cap="none" spc="0" normalizeH="0" baseline="0" noProof="0" dirty="0" smtClean="0">
                <a:ln>
                  <a:noFill/>
                </a:ln>
                <a:solidFill>
                  <a:srgbClr val="0F5494"/>
                </a:solidFill>
                <a:effectLst/>
                <a:uLnTx/>
                <a:uFillTx/>
                <a:latin typeface="Verdana"/>
              </a:rPr>
              <a:t>a </a:t>
            </a:r>
            <a:r>
              <a:rPr kumimoji="0" lang="it-IT" altLang="en-US" sz="2000" b="0" i="1" u="none" strike="noStrike" kern="0" cap="none" spc="0" normalizeH="0" baseline="0" noProof="0" dirty="0">
                <a:ln>
                  <a:noFill/>
                </a:ln>
                <a:solidFill>
                  <a:srgbClr val="0F5494"/>
                </a:solidFill>
                <a:effectLst/>
                <a:uLnTx/>
                <a:uFillTx/>
                <a:latin typeface="Verdana"/>
              </a:rPr>
              <a:t>sezione è comune per tutti i beneficiari e si riferisce ai risultati </a:t>
            </a:r>
            <a:r>
              <a:rPr kumimoji="0" lang="it-IT" altLang="en-US" sz="2000" b="0" i="1" u="none" strike="noStrike" kern="0" cap="none" spc="0" normalizeH="0" baseline="0" noProof="0" dirty="0" smtClean="0">
                <a:ln>
                  <a:noFill/>
                </a:ln>
                <a:solidFill>
                  <a:srgbClr val="0F5494"/>
                </a:solidFill>
                <a:effectLst/>
                <a:uLnTx/>
                <a:uFillTx/>
                <a:latin typeface="Verdana"/>
              </a:rPr>
              <a:t>e</a:t>
            </a:r>
            <a:r>
              <a:rPr kumimoji="0" lang="it-IT" altLang="en-US" sz="2000" b="0" i="1" u="none" strike="noStrike" kern="0" cap="none" spc="0" normalizeH="0" noProof="0" dirty="0" smtClean="0">
                <a:ln>
                  <a:noFill/>
                </a:ln>
                <a:solidFill>
                  <a:srgbClr val="0F5494"/>
                </a:solidFill>
                <a:effectLst/>
                <a:uLnTx/>
                <a:uFillTx/>
                <a:latin typeface="Verdana"/>
              </a:rPr>
              <a:t> agli</a:t>
            </a:r>
            <a:r>
              <a:rPr kumimoji="0" lang="it-IT" altLang="en-US" sz="2000" b="0" i="1" u="none" strike="noStrike" kern="0" cap="none" spc="0" normalizeH="0" baseline="0" noProof="0" dirty="0" smtClean="0">
                <a:ln>
                  <a:noFill/>
                </a:ln>
                <a:solidFill>
                  <a:srgbClr val="0F5494"/>
                </a:solidFill>
                <a:effectLst/>
                <a:uLnTx/>
                <a:uFillTx/>
                <a:latin typeface="Verdana"/>
              </a:rPr>
              <a:t> </a:t>
            </a:r>
            <a:r>
              <a:rPr kumimoji="0" lang="it-IT" altLang="en-US" sz="2000" b="0" i="1" u="none" strike="noStrike" kern="0" cap="none" spc="0" normalizeH="0" baseline="0" noProof="0" dirty="0">
                <a:ln>
                  <a:noFill/>
                </a:ln>
                <a:solidFill>
                  <a:srgbClr val="0F5494"/>
                </a:solidFill>
                <a:effectLst/>
                <a:uLnTx/>
                <a:uFillTx/>
                <a:latin typeface="Verdana"/>
              </a:rPr>
              <a:t>impatti degli interventi nell’impresa</a:t>
            </a:r>
          </a:p>
        </p:txBody>
      </p:sp>
      <p:sp>
        <p:nvSpPr>
          <p:cNvPr id="5" name="CasellaDiTesto 4"/>
          <p:cNvSpPr txBox="1"/>
          <p:nvPr/>
        </p:nvSpPr>
        <p:spPr>
          <a:xfrm>
            <a:off x="107504" y="189511"/>
            <a:ext cx="4176464" cy="646331"/>
          </a:xfrm>
          <a:prstGeom prst="rect">
            <a:avLst/>
          </a:prstGeom>
          <a:noFill/>
        </p:spPr>
        <p:txBody>
          <a:bodyPr wrap="square" rtlCol="0">
            <a:spAutoFit/>
          </a:bodyPr>
          <a:lstStyle/>
          <a:p>
            <a:r>
              <a:rPr lang="it-IT" dirty="0" smtClean="0">
                <a:solidFill>
                  <a:schemeClr val="bg1"/>
                </a:solidFill>
                <a:latin typeface="+mj-lt"/>
              </a:rPr>
              <a:t>Progetto CLAY – presentazione di medio termine</a:t>
            </a:r>
          </a:p>
          <a:p>
            <a:r>
              <a:rPr lang="it-IT" dirty="0" smtClean="0">
                <a:solidFill>
                  <a:schemeClr val="bg1"/>
                </a:solidFill>
                <a:latin typeface="+mj-lt"/>
              </a:rPr>
              <a:t>Foligno, Palazzo </a:t>
            </a:r>
            <a:r>
              <a:rPr lang="it-IT" dirty="0" err="1" smtClean="0">
                <a:solidFill>
                  <a:schemeClr val="bg1"/>
                </a:solidFill>
                <a:latin typeface="+mj-lt"/>
              </a:rPr>
              <a:t>Cambiotti</a:t>
            </a:r>
            <a:endParaRPr lang="it-IT" dirty="0" smtClean="0">
              <a:solidFill>
                <a:schemeClr val="bg1"/>
              </a:solidFill>
              <a:latin typeface="+mj-lt"/>
            </a:endParaRPr>
          </a:p>
          <a:p>
            <a:r>
              <a:rPr lang="it-IT" dirty="0" smtClean="0">
                <a:solidFill>
                  <a:schemeClr val="bg1"/>
                </a:solidFill>
                <a:latin typeface="+mj-lt"/>
              </a:rPr>
              <a:t>19 settembre 2019</a:t>
            </a:r>
            <a:endParaRPr lang="it-IT" dirty="0">
              <a:solidFill>
                <a:schemeClr val="bg1"/>
              </a:solidFill>
              <a:latin typeface="+mj-lt"/>
            </a:endParaRPr>
          </a:p>
        </p:txBody>
      </p:sp>
      <p:sp>
        <p:nvSpPr>
          <p:cNvPr id="6" name="CasellaDiTesto 5"/>
          <p:cNvSpPr txBox="1"/>
          <p:nvPr/>
        </p:nvSpPr>
        <p:spPr>
          <a:xfrm>
            <a:off x="5148064" y="189511"/>
            <a:ext cx="3901601" cy="461665"/>
          </a:xfrm>
          <a:prstGeom prst="rect">
            <a:avLst/>
          </a:prstGeom>
          <a:noFill/>
        </p:spPr>
        <p:txBody>
          <a:bodyPr wrap="square" rtlCol="0">
            <a:spAutoFit/>
          </a:bodyPr>
          <a:lstStyle/>
          <a:p>
            <a:pPr algn="r"/>
            <a:r>
              <a:rPr lang="it-IT" dirty="0" smtClean="0">
                <a:solidFill>
                  <a:schemeClr val="bg1"/>
                </a:solidFill>
              </a:rPr>
              <a:t>Marta Scettri</a:t>
            </a:r>
          </a:p>
          <a:p>
            <a:pPr algn="r"/>
            <a:r>
              <a:rPr lang="it-IT" dirty="0" smtClean="0">
                <a:solidFill>
                  <a:schemeClr val="bg1"/>
                </a:solidFill>
              </a:rPr>
              <a:t>Regione Umbria</a:t>
            </a:r>
            <a:endParaRPr lang="it-IT" dirty="0">
              <a:solidFill>
                <a:schemeClr val="bg1"/>
              </a:solidFill>
            </a:endParaRPr>
          </a:p>
        </p:txBody>
      </p:sp>
    </p:spTree>
    <p:extLst>
      <p:ext uri="{BB962C8B-B14F-4D97-AF65-F5344CB8AC3E}">
        <p14:creationId xmlns:p14="http://schemas.microsoft.com/office/powerpoint/2010/main" val="3529398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23528" y="1153581"/>
            <a:ext cx="8291512" cy="403212"/>
          </a:xfrm>
        </p:spPr>
        <p:txBody>
          <a:bodyPr/>
          <a:lstStyle/>
          <a:p>
            <a:r>
              <a:rPr lang="en-US" altLang="en-US" sz="2800" dirty="0" err="1" smtClean="0"/>
              <a:t>Casi</a:t>
            </a:r>
            <a:r>
              <a:rPr lang="en-US" altLang="en-US" sz="2800" dirty="0" smtClean="0"/>
              <a:t> di studio</a:t>
            </a:r>
            <a:endParaRPr lang="en-US" altLang="en-US" sz="2400" b="0" i="1" dirty="0"/>
          </a:p>
        </p:txBody>
      </p:sp>
      <p:sp>
        <p:nvSpPr>
          <p:cNvPr id="12" name="Slide Number Placeholder 1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930F3F-C68E-42AC-B875-DF0AB552D6DA}" type="slidenum">
              <a:rPr kumimoji="0" lang="en-GB" altLang="en-US" sz="105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GB" altLang="en-US" sz="105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 name="Rectangle 3">
            <a:extLst>
              <a:ext uri="{FF2B5EF4-FFF2-40B4-BE49-F238E27FC236}">
                <a16:creationId xmlns:a16="http://schemas.microsoft.com/office/drawing/2014/main" xmlns="" id="{958253FD-62B0-492C-A7CF-1AC7FA0D8162}"/>
              </a:ext>
            </a:extLst>
          </p:cNvPr>
          <p:cNvSpPr txBox="1">
            <a:spLocks noChangeArrowheads="1"/>
          </p:cNvSpPr>
          <p:nvPr/>
        </p:nvSpPr>
        <p:spPr bwMode="auto">
          <a:xfrm>
            <a:off x="107504" y="1662366"/>
            <a:ext cx="8352928" cy="73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57175" indent="-257175" algn="l" rtl="0" eaLnBrk="0" fontAlgn="base" hangingPunct="0">
              <a:spcBef>
                <a:spcPct val="20000"/>
              </a:spcBef>
              <a:spcAft>
                <a:spcPct val="0"/>
              </a:spcAft>
              <a:buClr>
                <a:schemeClr val="bg1"/>
              </a:buClr>
              <a:buChar char="•"/>
              <a:defRPr sz="1800" i="1">
                <a:solidFill>
                  <a:srgbClr val="0F5494"/>
                </a:solidFill>
                <a:latin typeface="+mn-lt"/>
                <a:ea typeface="+mn-ea"/>
                <a:cs typeface="+mn-cs"/>
              </a:defRPr>
            </a:lvl1pPr>
            <a:lvl2pPr marL="557213" indent="-214313" algn="l" rtl="0" eaLnBrk="0" fontAlgn="base" hangingPunct="0">
              <a:spcBef>
                <a:spcPct val="20000"/>
              </a:spcBef>
              <a:spcAft>
                <a:spcPct val="0"/>
              </a:spcAft>
              <a:buClr>
                <a:srgbClr val="009FBA"/>
              </a:buClr>
              <a:buChar char="•"/>
              <a:defRPr sz="1500" b="1">
                <a:solidFill>
                  <a:srgbClr val="0F5494"/>
                </a:solidFill>
                <a:latin typeface="+mn-lt"/>
              </a:defRPr>
            </a:lvl2pPr>
            <a:lvl3pPr marL="857250" indent="-171450" algn="l" rtl="0" eaLnBrk="0" fontAlgn="base" hangingPunct="0">
              <a:spcBef>
                <a:spcPct val="20000"/>
              </a:spcBef>
              <a:spcAft>
                <a:spcPct val="0"/>
              </a:spcAft>
              <a:defRPr sz="1050">
                <a:solidFill>
                  <a:srgbClr val="0F5494"/>
                </a:solidFill>
                <a:latin typeface="+mn-lt"/>
              </a:defRPr>
            </a:lvl3pPr>
            <a:lvl4pPr marL="1200150" indent="-171450" algn="l" rtl="0" eaLnBrk="0" fontAlgn="base" hangingPunct="0">
              <a:spcBef>
                <a:spcPct val="20000"/>
              </a:spcBef>
              <a:spcAft>
                <a:spcPct val="0"/>
              </a:spcAft>
              <a:buChar char="–"/>
              <a:defRPr sz="1500">
                <a:solidFill>
                  <a:schemeClr val="tx1"/>
                </a:solidFill>
                <a:latin typeface="Arial" charset="0"/>
              </a:defRPr>
            </a:lvl4pPr>
            <a:lvl5pPr marL="1543050" indent="-171450" algn="l" rtl="0" eaLnBrk="0" fontAlgn="base" hangingPunct="0">
              <a:spcBef>
                <a:spcPct val="20000"/>
              </a:spcBef>
              <a:spcAft>
                <a:spcPct val="0"/>
              </a:spcAft>
              <a:buChar char="»"/>
              <a:defRPr sz="1500">
                <a:solidFill>
                  <a:schemeClr val="tx1"/>
                </a:solidFill>
                <a:latin typeface="Arial" charset="0"/>
              </a:defRPr>
            </a:lvl5pPr>
            <a:lvl6pPr marL="1885950" indent="-171450" algn="l" rtl="0" fontAlgn="base">
              <a:spcBef>
                <a:spcPct val="20000"/>
              </a:spcBef>
              <a:spcAft>
                <a:spcPct val="0"/>
              </a:spcAft>
              <a:buChar char="»"/>
              <a:defRPr sz="1500">
                <a:solidFill>
                  <a:schemeClr val="tx1"/>
                </a:solidFill>
                <a:latin typeface="Arial" charset="0"/>
              </a:defRPr>
            </a:lvl6pPr>
            <a:lvl7pPr marL="2228850" indent="-171450" algn="l" rtl="0" fontAlgn="base">
              <a:spcBef>
                <a:spcPct val="20000"/>
              </a:spcBef>
              <a:spcAft>
                <a:spcPct val="0"/>
              </a:spcAft>
              <a:buChar char="»"/>
              <a:defRPr sz="1500">
                <a:solidFill>
                  <a:schemeClr val="tx1"/>
                </a:solidFill>
                <a:latin typeface="Arial" charset="0"/>
              </a:defRPr>
            </a:lvl7pPr>
            <a:lvl8pPr marL="2571750" indent="-171450" algn="l" rtl="0" fontAlgn="base">
              <a:spcBef>
                <a:spcPct val="20000"/>
              </a:spcBef>
              <a:spcAft>
                <a:spcPct val="0"/>
              </a:spcAft>
              <a:buChar char="»"/>
              <a:defRPr sz="1500">
                <a:solidFill>
                  <a:schemeClr val="tx1"/>
                </a:solidFill>
                <a:latin typeface="Arial" charset="0"/>
              </a:defRPr>
            </a:lvl8pPr>
            <a:lvl9pPr marL="2914650" indent="-171450" algn="l" rtl="0" fontAlgn="base">
              <a:spcBef>
                <a:spcPct val="20000"/>
              </a:spcBef>
              <a:spcAft>
                <a:spcPct val="0"/>
              </a:spcAft>
              <a:buChar char="»"/>
              <a:defRPr sz="1500">
                <a:solidFill>
                  <a:schemeClr val="tx1"/>
                </a:solidFill>
                <a:latin typeface="Arial" charset="0"/>
              </a:defRPr>
            </a:lvl9pPr>
          </a:lstStyle>
          <a:p>
            <a:pPr marL="557213" marR="0" lvl="1" indent="-214313" algn="just" defTabSz="914400" rtl="0" eaLnBrk="0" fontAlgn="base" latinLnBrk="0" hangingPunct="0">
              <a:lnSpc>
                <a:spcPct val="100000"/>
              </a:lnSpc>
              <a:spcBef>
                <a:spcPts val="600"/>
              </a:spcBef>
              <a:spcAft>
                <a:spcPts val="600"/>
              </a:spcAft>
              <a:buClr>
                <a:srgbClr val="009FBA"/>
              </a:buClr>
              <a:buSzTx/>
              <a:buFont typeface="Wingdings" panose="05000000000000000000" pitchFamily="2" charset="2"/>
              <a:buChar char="q"/>
              <a:tabLst/>
              <a:defRPr/>
            </a:pPr>
            <a:r>
              <a:rPr kumimoji="0" lang="it-IT" sz="1800" b="1" i="0" u="none" strike="noStrike" kern="0" cap="none" spc="0" normalizeH="0" baseline="0" noProof="0" dirty="0">
                <a:ln>
                  <a:noFill/>
                </a:ln>
                <a:solidFill>
                  <a:srgbClr val="0F5494"/>
                </a:solidFill>
                <a:effectLst/>
                <a:uLnTx/>
                <a:uFillTx/>
                <a:latin typeface="Verdana"/>
              </a:rPr>
              <a:t>A chi</a:t>
            </a:r>
            <a:r>
              <a:rPr lang="it-IT" sz="1800" kern="0" dirty="0">
                <a:latin typeface="Verdana"/>
              </a:rPr>
              <a:t>: </a:t>
            </a:r>
            <a:r>
              <a:rPr lang="it-IT" sz="1800" b="0" kern="0" dirty="0">
                <a:latin typeface="Verdana"/>
              </a:rPr>
              <a:t>I casi studio sono 15, ognuno ha come oggetto un’impresa beneficiaria dell’intervento reti </a:t>
            </a:r>
            <a:r>
              <a:rPr lang="it-IT" sz="1800" b="0" kern="0" dirty="0" smtClean="0">
                <a:latin typeface="Verdana"/>
              </a:rPr>
              <a:t>appartenente </a:t>
            </a:r>
            <a:r>
              <a:rPr lang="it-IT" sz="1800" b="0" kern="0" dirty="0">
                <a:latin typeface="Verdana"/>
              </a:rPr>
              <a:t>al campione selezionato</a:t>
            </a:r>
            <a:endParaRPr kumimoji="0" lang="it-IT" sz="1800" i="0" u="none" strike="noStrike" kern="0" cap="none" spc="0" normalizeH="0" baseline="0" noProof="0" dirty="0">
              <a:ln>
                <a:noFill/>
              </a:ln>
              <a:solidFill>
                <a:srgbClr val="0F5494"/>
              </a:solidFill>
              <a:effectLst/>
              <a:uLnTx/>
              <a:uFillTx/>
              <a:latin typeface="Verdana"/>
            </a:endParaRPr>
          </a:p>
          <a:p>
            <a:pPr marL="342900" marR="0" lvl="1" indent="0" algn="just" defTabSz="914400" rtl="0" eaLnBrk="0" fontAlgn="base" latinLnBrk="0" hangingPunct="0">
              <a:lnSpc>
                <a:spcPct val="100000"/>
              </a:lnSpc>
              <a:spcBef>
                <a:spcPts val="600"/>
              </a:spcBef>
              <a:spcAft>
                <a:spcPts val="600"/>
              </a:spcAft>
              <a:buClr>
                <a:srgbClr val="009FBA"/>
              </a:buClr>
              <a:buSzTx/>
              <a:buNone/>
              <a:tabLst/>
              <a:defRPr/>
            </a:pPr>
            <a:r>
              <a:rPr lang="it-IT" altLang="en-US" sz="1400" b="0" kern="0" dirty="0">
                <a:latin typeface="Verdana"/>
              </a:rPr>
              <a:t> </a:t>
            </a:r>
          </a:p>
          <a:p>
            <a:pPr marL="557213" marR="0" lvl="1" indent="-214313" algn="just" defTabSz="914400" rtl="0" eaLnBrk="0" fontAlgn="base" latinLnBrk="0" hangingPunct="0">
              <a:lnSpc>
                <a:spcPct val="100000"/>
              </a:lnSpc>
              <a:spcBef>
                <a:spcPts val="600"/>
              </a:spcBef>
              <a:spcAft>
                <a:spcPts val="600"/>
              </a:spcAft>
              <a:buClr>
                <a:srgbClr val="009FBA"/>
              </a:buClr>
              <a:buSzTx/>
              <a:buFont typeface="Wingdings" panose="05000000000000000000" pitchFamily="2" charset="2"/>
              <a:buChar char="q"/>
              <a:tabLst/>
              <a:defRPr/>
            </a:pPr>
            <a:endParaRPr lang="it-IT" altLang="en-US" sz="1400" b="0" kern="0" dirty="0">
              <a:latin typeface="Verdana"/>
            </a:endParaRPr>
          </a:p>
        </p:txBody>
      </p:sp>
      <p:pic>
        <p:nvPicPr>
          <p:cNvPr id="2" name="Immagine 1">
            <a:extLst>
              <a:ext uri="{FF2B5EF4-FFF2-40B4-BE49-F238E27FC236}">
                <a16:creationId xmlns:a16="http://schemas.microsoft.com/office/drawing/2014/main" xmlns="" id="{88C0AA3E-F4C1-4DD3-9C06-E9BEA0C53D74}"/>
              </a:ext>
            </a:extLst>
          </p:cNvPr>
          <p:cNvPicPr>
            <a:picLocks noChangeAspect="1"/>
          </p:cNvPicPr>
          <p:nvPr/>
        </p:nvPicPr>
        <p:blipFill>
          <a:blip r:embed="rId3"/>
          <a:stretch>
            <a:fillRect/>
          </a:stretch>
        </p:blipFill>
        <p:spPr>
          <a:xfrm>
            <a:off x="3312582" y="2500927"/>
            <a:ext cx="5404802" cy="3546769"/>
          </a:xfrm>
          <a:prstGeom prst="rect">
            <a:avLst/>
          </a:prstGeom>
        </p:spPr>
      </p:pic>
      <p:sp>
        <p:nvSpPr>
          <p:cNvPr id="3" name="CasellaDiTesto 2">
            <a:extLst>
              <a:ext uri="{FF2B5EF4-FFF2-40B4-BE49-F238E27FC236}">
                <a16:creationId xmlns:a16="http://schemas.microsoft.com/office/drawing/2014/main" xmlns="" id="{96409206-B359-4FAB-B077-39F95586C317}"/>
              </a:ext>
            </a:extLst>
          </p:cNvPr>
          <p:cNvSpPr txBox="1"/>
          <p:nvPr/>
        </p:nvSpPr>
        <p:spPr>
          <a:xfrm>
            <a:off x="467544" y="2780928"/>
            <a:ext cx="2808312" cy="3416320"/>
          </a:xfrm>
          <a:prstGeom prst="rect">
            <a:avLst/>
          </a:prstGeom>
          <a:noFill/>
        </p:spPr>
        <p:txBody>
          <a:bodyPr wrap="square" rtlCol="0">
            <a:spAutoFit/>
          </a:bodyPr>
          <a:lstStyle/>
          <a:p>
            <a:pPr marL="285750" indent="-285750">
              <a:buClr>
                <a:srgbClr val="009FBA"/>
              </a:buClr>
              <a:buFont typeface="Wingdings" panose="05000000000000000000" pitchFamily="2" charset="2"/>
              <a:buChar char="q"/>
            </a:pPr>
            <a:r>
              <a:rPr lang="it-IT" altLang="en-US" sz="1800" b="1" kern="0" dirty="0">
                <a:latin typeface="Verdana"/>
              </a:rPr>
              <a:t>Modalità:</a:t>
            </a:r>
            <a:r>
              <a:rPr lang="it-IT" altLang="en-US" sz="1800" kern="0" dirty="0">
                <a:latin typeface="Verdana"/>
              </a:rPr>
              <a:t> Le imprese del campione selezionato </a:t>
            </a:r>
            <a:r>
              <a:rPr lang="it-IT" altLang="en-US" sz="1800" kern="0" dirty="0" smtClean="0">
                <a:latin typeface="Verdana"/>
              </a:rPr>
              <a:t>sono state soggette </a:t>
            </a:r>
            <a:r>
              <a:rPr lang="it-IT" altLang="en-US" sz="1800" kern="0" dirty="0">
                <a:latin typeface="Verdana"/>
              </a:rPr>
              <a:t>ad un’intervista condotta telefonicamente o in persona. Le imprese </a:t>
            </a:r>
            <a:r>
              <a:rPr lang="it-IT" altLang="en-US" sz="1800" kern="0" dirty="0" smtClean="0">
                <a:latin typeface="Verdana"/>
              </a:rPr>
              <a:t>sono state contattate </a:t>
            </a:r>
            <a:r>
              <a:rPr lang="it-IT" altLang="en-US" sz="1800" kern="0" dirty="0">
                <a:latin typeface="Verdana"/>
              </a:rPr>
              <a:t>tramite </a:t>
            </a:r>
            <a:r>
              <a:rPr lang="it-IT" altLang="en-US" sz="1800" kern="0" dirty="0" smtClean="0">
                <a:latin typeface="Verdana"/>
              </a:rPr>
              <a:t>e-mail</a:t>
            </a:r>
            <a:endParaRPr lang="it-IT" sz="1800" dirty="0"/>
          </a:p>
        </p:txBody>
      </p:sp>
      <p:sp>
        <p:nvSpPr>
          <p:cNvPr id="7" name="CasellaDiTesto 6"/>
          <p:cNvSpPr txBox="1"/>
          <p:nvPr/>
        </p:nvSpPr>
        <p:spPr>
          <a:xfrm>
            <a:off x="107504" y="189511"/>
            <a:ext cx="4176464" cy="646331"/>
          </a:xfrm>
          <a:prstGeom prst="rect">
            <a:avLst/>
          </a:prstGeom>
          <a:noFill/>
        </p:spPr>
        <p:txBody>
          <a:bodyPr wrap="square" rtlCol="0">
            <a:spAutoFit/>
          </a:bodyPr>
          <a:lstStyle/>
          <a:p>
            <a:r>
              <a:rPr lang="it-IT" dirty="0" smtClean="0">
                <a:solidFill>
                  <a:schemeClr val="bg1"/>
                </a:solidFill>
                <a:latin typeface="+mj-lt"/>
              </a:rPr>
              <a:t>Progetto CLAY – presentazione di medio termine</a:t>
            </a:r>
          </a:p>
          <a:p>
            <a:r>
              <a:rPr lang="it-IT" dirty="0" smtClean="0">
                <a:solidFill>
                  <a:schemeClr val="bg1"/>
                </a:solidFill>
                <a:latin typeface="+mj-lt"/>
              </a:rPr>
              <a:t>Foligno, Palazzo </a:t>
            </a:r>
            <a:r>
              <a:rPr lang="it-IT" dirty="0" err="1" smtClean="0">
                <a:solidFill>
                  <a:schemeClr val="bg1"/>
                </a:solidFill>
                <a:latin typeface="+mj-lt"/>
              </a:rPr>
              <a:t>Cambiotti</a:t>
            </a:r>
            <a:endParaRPr lang="it-IT" dirty="0" smtClean="0">
              <a:solidFill>
                <a:schemeClr val="bg1"/>
              </a:solidFill>
              <a:latin typeface="+mj-lt"/>
            </a:endParaRPr>
          </a:p>
          <a:p>
            <a:r>
              <a:rPr lang="it-IT" dirty="0" smtClean="0">
                <a:solidFill>
                  <a:schemeClr val="bg1"/>
                </a:solidFill>
                <a:latin typeface="+mj-lt"/>
              </a:rPr>
              <a:t>19 settembre 2019</a:t>
            </a:r>
            <a:endParaRPr lang="it-IT" dirty="0">
              <a:solidFill>
                <a:schemeClr val="bg1"/>
              </a:solidFill>
              <a:latin typeface="+mj-lt"/>
            </a:endParaRPr>
          </a:p>
        </p:txBody>
      </p:sp>
      <p:sp>
        <p:nvSpPr>
          <p:cNvPr id="8" name="CasellaDiTesto 7"/>
          <p:cNvSpPr txBox="1"/>
          <p:nvPr/>
        </p:nvSpPr>
        <p:spPr>
          <a:xfrm>
            <a:off x="5148064" y="189511"/>
            <a:ext cx="3901601" cy="461665"/>
          </a:xfrm>
          <a:prstGeom prst="rect">
            <a:avLst/>
          </a:prstGeom>
          <a:noFill/>
        </p:spPr>
        <p:txBody>
          <a:bodyPr wrap="square" rtlCol="0">
            <a:spAutoFit/>
          </a:bodyPr>
          <a:lstStyle/>
          <a:p>
            <a:pPr algn="r"/>
            <a:r>
              <a:rPr lang="it-IT" dirty="0" smtClean="0">
                <a:solidFill>
                  <a:schemeClr val="bg1"/>
                </a:solidFill>
              </a:rPr>
              <a:t>Marta Scettri</a:t>
            </a:r>
          </a:p>
          <a:p>
            <a:pPr algn="r"/>
            <a:r>
              <a:rPr lang="it-IT" dirty="0" smtClean="0">
                <a:solidFill>
                  <a:schemeClr val="bg1"/>
                </a:solidFill>
              </a:rPr>
              <a:t>Regione Umbria</a:t>
            </a:r>
            <a:endParaRPr lang="it-IT" dirty="0">
              <a:solidFill>
                <a:schemeClr val="bg1"/>
              </a:solidFill>
            </a:endParaRPr>
          </a:p>
        </p:txBody>
      </p:sp>
    </p:spTree>
    <p:extLst>
      <p:ext uri="{BB962C8B-B14F-4D97-AF65-F5344CB8AC3E}">
        <p14:creationId xmlns:p14="http://schemas.microsoft.com/office/powerpoint/2010/main" val="19191777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23528" y="980729"/>
            <a:ext cx="3312368" cy="579694"/>
          </a:xfrm>
        </p:spPr>
        <p:txBody>
          <a:bodyPr/>
          <a:lstStyle/>
          <a:p>
            <a:r>
              <a:rPr lang="en-US" altLang="en-US" sz="2800" dirty="0" err="1" smtClean="0"/>
              <a:t>Casi</a:t>
            </a:r>
            <a:r>
              <a:rPr lang="en-US" altLang="en-US" sz="2800" dirty="0" smtClean="0"/>
              <a:t> di studio</a:t>
            </a:r>
            <a:endParaRPr lang="en-US" altLang="en-US" sz="2400" b="0" i="1" dirty="0"/>
          </a:p>
        </p:txBody>
      </p:sp>
      <p:sp>
        <p:nvSpPr>
          <p:cNvPr id="12" name="Slide Number Placeholder 1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930F3F-C68E-42AC-B875-DF0AB552D6DA}" type="slidenum">
              <a:rPr kumimoji="0" lang="en-GB" altLang="en-US" sz="105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GB" altLang="en-US" sz="105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 name="Rectangle 3">
            <a:extLst>
              <a:ext uri="{FF2B5EF4-FFF2-40B4-BE49-F238E27FC236}">
                <a16:creationId xmlns:a16="http://schemas.microsoft.com/office/drawing/2014/main" xmlns="" id="{958253FD-62B0-492C-A7CF-1AC7FA0D8162}"/>
              </a:ext>
            </a:extLst>
          </p:cNvPr>
          <p:cNvSpPr txBox="1">
            <a:spLocks noChangeArrowheads="1"/>
          </p:cNvSpPr>
          <p:nvPr/>
        </p:nvSpPr>
        <p:spPr bwMode="auto">
          <a:xfrm>
            <a:off x="-324544" y="1560424"/>
            <a:ext cx="9150312" cy="4964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57175" indent="-257175" algn="l" rtl="0" eaLnBrk="0" fontAlgn="base" hangingPunct="0">
              <a:spcBef>
                <a:spcPct val="20000"/>
              </a:spcBef>
              <a:spcAft>
                <a:spcPct val="0"/>
              </a:spcAft>
              <a:buClr>
                <a:schemeClr val="bg1"/>
              </a:buClr>
              <a:buChar char="•"/>
              <a:defRPr sz="1800" i="1">
                <a:solidFill>
                  <a:srgbClr val="0F5494"/>
                </a:solidFill>
                <a:latin typeface="+mn-lt"/>
                <a:ea typeface="+mn-ea"/>
                <a:cs typeface="+mn-cs"/>
              </a:defRPr>
            </a:lvl1pPr>
            <a:lvl2pPr marL="557213" indent="-214313" algn="l" rtl="0" eaLnBrk="0" fontAlgn="base" hangingPunct="0">
              <a:spcBef>
                <a:spcPct val="20000"/>
              </a:spcBef>
              <a:spcAft>
                <a:spcPct val="0"/>
              </a:spcAft>
              <a:buClr>
                <a:srgbClr val="009FBA"/>
              </a:buClr>
              <a:buChar char="•"/>
              <a:defRPr sz="1500" b="1">
                <a:solidFill>
                  <a:srgbClr val="0F5494"/>
                </a:solidFill>
                <a:latin typeface="+mn-lt"/>
              </a:defRPr>
            </a:lvl2pPr>
            <a:lvl3pPr marL="857250" indent="-171450" algn="l" rtl="0" eaLnBrk="0" fontAlgn="base" hangingPunct="0">
              <a:spcBef>
                <a:spcPct val="20000"/>
              </a:spcBef>
              <a:spcAft>
                <a:spcPct val="0"/>
              </a:spcAft>
              <a:defRPr sz="1050">
                <a:solidFill>
                  <a:srgbClr val="0F5494"/>
                </a:solidFill>
                <a:latin typeface="+mn-lt"/>
              </a:defRPr>
            </a:lvl3pPr>
            <a:lvl4pPr marL="1200150" indent="-171450" algn="l" rtl="0" eaLnBrk="0" fontAlgn="base" hangingPunct="0">
              <a:spcBef>
                <a:spcPct val="20000"/>
              </a:spcBef>
              <a:spcAft>
                <a:spcPct val="0"/>
              </a:spcAft>
              <a:buChar char="–"/>
              <a:defRPr sz="1500">
                <a:solidFill>
                  <a:schemeClr val="tx1"/>
                </a:solidFill>
                <a:latin typeface="Arial" charset="0"/>
              </a:defRPr>
            </a:lvl4pPr>
            <a:lvl5pPr marL="1543050" indent="-171450" algn="l" rtl="0" eaLnBrk="0" fontAlgn="base" hangingPunct="0">
              <a:spcBef>
                <a:spcPct val="20000"/>
              </a:spcBef>
              <a:spcAft>
                <a:spcPct val="0"/>
              </a:spcAft>
              <a:buChar char="»"/>
              <a:defRPr sz="1500">
                <a:solidFill>
                  <a:schemeClr val="tx1"/>
                </a:solidFill>
                <a:latin typeface="Arial" charset="0"/>
              </a:defRPr>
            </a:lvl5pPr>
            <a:lvl6pPr marL="1885950" indent="-171450" algn="l" rtl="0" fontAlgn="base">
              <a:spcBef>
                <a:spcPct val="20000"/>
              </a:spcBef>
              <a:spcAft>
                <a:spcPct val="0"/>
              </a:spcAft>
              <a:buChar char="»"/>
              <a:defRPr sz="1500">
                <a:solidFill>
                  <a:schemeClr val="tx1"/>
                </a:solidFill>
                <a:latin typeface="Arial" charset="0"/>
              </a:defRPr>
            </a:lvl6pPr>
            <a:lvl7pPr marL="2228850" indent="-171450" algn="l" rtl="0" fontAlgn="base">
              <a:spcBef>
                <a:spcPct val="20000"/>
              </a:spcBef>
              <a:spcAft>
                <a:spcPct val="0"/>
              </a:spcAft>
              <a:buChar char="»"/>
              <a:defRPr sz="1500">
                <a:solidFill>
                  <a:schemeClr val="tx1"/>
                </a:solidFill>
                <a:latin typeface="Arial" charset="0"/>
              </a:defRPr>
            </a:lvl7pPr>
            <a:lvl8pPr marL="2571750" indent="-171450" algn="l" rtl="0" fontAlgn="base">
              <a:spcBef>
                <a:spcPct val="20000"/>
              </a:spcBef>
              <a:spcAft>
                <a:spcPct val="0"/>
              </a:spcAft>
              <a:buChar char="»"/>
              <a:defRPr sz="1500">
                <a:solidFill>
                  <a:schemeClr val="tx1"/>
                </a:solidFill>
                <a:latin typeface="Arial" charset="0"/>
              </a:defRPr>
            </a:lvl8pPr>
            <a:lvl9pPr marL="2914650" indent="-171450" algn="l" rtl="0" fontAlgn="base">
              <a:spcBef>
                <a:spcPct val="20000"/>
              </a:spcBef>
              <a:spcAft>
                <a:spcPct val="0"/>
              </a:spcAft>
              <a:buChar char="»"/>
              <a:defRPr sz="1500">
                <a:solidFill>
                  <a:schemeClr val="tx1"/>
                </a:solidFill>
                <a:latin typeface="Arial" charset="0"/>
              </a:defRPr>
            </a:lvl9pPr>
          </a:lstStyle>
          <a:p>
            <a:pPr marL="557213" marR="0" lvl="1" indent="-214313" algn="just" defTabSz="914400" rtl="0" eaLnBrk="0" fontAlgn="base" latinLnBrk="0" hangingPunct="0">
              <a:lnSpc>
                <a:spcPct val="100000"/>
              </a:lnSpc>
              <a:spcBef>
                <a:spcPts val="600"/>
              </a:spcBef>
              <a:spcAft>
                <a:spcPts val="600"/>
              </a:spcAft>
              <a:buClr>
                <a:srgbClr val="009FBA"/>
              </a:buClr>
              <a:buSzTx/>
              <a:buFont typeface="Wingdings" panose="05000000000000000000" pitchFamily="2" charset="2"/>
              <a:buChar char="q"/>
              <a:tabLst/>
              <a:defRPr/>
            </a:pPr>
            <a:r>
              <a:rPr kumimoji="0" lang="it-IT" sz="1800" b="1" i="0" u="none" strike="noStrike" kern="0" cap="none" spc="0" normalizeH="0" baseline="0" noProof="0" dirty="0" smtClean="0">
                <a:ln>
                  <a:noFill/>
                </a:ln>
                <a:solidFill>
                  <a:srgbClr val="0F5494"/>
                </a:solidFill>
                <a:effectLst/>
                <a:uLnTx/>
                <a:uFillTx/>
              </a:rPr>
              <a:t>  Selezione </a:t>
            </a:r>
            <a:r>
              <a:rPr kumimoji="0" lang="it-IT" sz="1800" b="1" i="0" u="none" strike="noStrike" kern="0" cap="none" spc="0" normalizeH="0" baseline="0" noProof="0" dirty="0">
                <a:ln>
                  <a:noFill/>
                </a:ln>
                <a:solidFill>
                  <a:srgbClr val="0F5494"/>
                </a:solidFill>
                <a:effectLst/>
                <a:uLnTx/>
                <a:uFillTx/>
              </a:rPr>
              <a:t>del campione:</a:t>
            </a:r>
            <a:endParaRPr kumimoji="0" lang="it-IT" sz="1800" b="0" i="0" u="none" strike="noStrike" kern="0" cap="none" spc="0" normalizeH="0" baseline="0" noProof="0" dirty="0">
              <a:ln>
                <a:noFill/>
              </a:ln>
              <a:solidFill>
                <a:srgbClr val="0F5494"/>
              </a:solidFill>
              <a:effectLst/>
              <a:uLnTx/>
              <a:uFillTx/>
            </a:endParaRPr>
          </a:p>
          <a:p>
            <a:pPr marL="814387" lvl="2" algn="just">
              <a:spcBef>
                <a:spcPts val="600"/>
              </a:spcBef>
              <a:spcAft>
                <a:spcPts val="600"/>
              </a:spcAft>
              <a:buClr>
                <a:srgbClr val="009FBA"/>
              </a:buClr>
              <a:buFont typeface="Wingdings" panose="05000000000000000000" pitchFamily="2" charset="2"/>
              <a:buChar char="§"/>
            </a:pPr>
            <a:r>
              <a:rPr lang="it-IT" sz="1800" b="1" kern="0" dirty="0"/>
              <a:t>Universo dei beneficiari dell’intervento reti</a:t>
            </a:r>
            <a:r>
              <a:rPr lang="it-IT" sz="1800" kern="0" dirty="0"/>
              <a:t>: 214 progetti (36 nel 2015 e 118 nel 2017) per 150 imprese beneficiarie</a:t>
            </a:r>
          </a:p>
          <a:p>
            <a:pPr marL="814387" lvl="2" algn="just">
              <a:spcBef>
                <a:spcPts val="600"/>
              </a:spcBef>
              <a:spcAft>
                <a:spcPts val="600"/>
              </a:spcAft>
              <a:buClr>
                <a:srgbClr val="009FBA"/>
              </a:buClr>
              <a:buFont typeface="Wingdings" panose="05000000000000000000" pitchFamily="2" charset="2"/>
              <a:buChar char="§"/>
            </a:pPr>
            <a:r>
              <a:rPr lang="it-IT" sz="1800" b="1" kern="0" dirty="0"/>
              <a:t>Il campione scelto</a:t>
            </a:r>
            <a:r>
              <a:rPr lang="it-IT" sz="1800" kern="0" dirty="0"/>
              <a:t>: 15 imprese che garantiscono solidità e rappresentatività sia economica </a:t>
            </a:r>
            <a:r>
              <a:rPr lang="it-IT" sz="1800" kern="0" dirty="0" smtClean="0"/>
              <a:t>che geografica</a:t>
            </a:r>
            <a:endParaRPr lang="it-IT" sz="1800" kern="0" dirty="0"/>
          </a:p>
          <a:p>
            <a:pPr marL="814387" lvl="2" algn="just">
              <a:spcBef>
                <a:spcPts val="600"/>
              </a:spcBef>
              <a:spcAft>
                <a:spcPts val="600"/>
              </a:spcAft>
              <a:buClr>
                <a:srgbClr val="009FBA"/>
              </a:buClr>
              <a:buFont typeface="Wingdings" panose="05000000000000000000" pitchFamily="2" charset="2"/>
              <a:buChar char="§"/>
            </a:pPr>
            <a:r>
              <a:rPr lang="it-IT" sz="1800" b="1" kern="0" dirty="0"/>
              <a:t>Criteri di selezione: </a:t>
            </a:r>
          </a:p>
          <a:p>
            <a:pPr marL="928687" lvl="2" indent="-285750" algn="just">
              <a:spcBef>
                <a:spcPts val="600"/>
              </a:spcBef>
              <a:spcAft>
                <a:spcPts val="0"/>
              </a:spcAft>
              <a:buClr>
                <a:srgbClr val="009FBA"/>
              </a:buClr>
              <a:buFont typeface="+mj-lt"/>
              <a:buAutoNum type="romanUcPeriod"/>
            </a:pPr>
            <a:r>
              <a:rPr lang="it-IT" sz="1400" b="1" kern="0" dirty="0">
                <a:solidFill>
                  <a:srgbClr val="0F5494"/>
                </a:solidFill>
                <a:latin typeface="+mn-lt"/>
              </a:rPr>
              <a:t>Dimensione finanziaria. </a:t>
            </a:r>
            <a:r>
              <a:rPr lang="it-IT" sz="1400" kern="0" dirty="0">
                <a:solidFill>
                  <a:srgbClr val="0F5494"/>
                </a:solidFill>
                <a:latin typeface="+mn-lt"/>
              </a:rPr>
              <a:t>Il campione scelto rappresenta il 50% del contributo totale dei due </a:t>
            </a:r>
            <a:r>
              <a:rPr lang="it-IT" sz="1400" kern="0" dirty="0" smtClean="0">
                <a:solidFill>
                  <a:srgbClr val="0F5494"/>
                </a:solidFill>
                <a:latin typeface="+mn-lt"/>
              </a:rPr>
              <a:t>bandi (2015 </a:t>
            </a:r>
            <a:r>
              <a:rPr lang="it-IT" sz="1400" kern="0" dirty="0">
                <a:solidFill>
                  <a:srgbClr val="0F5494"/>
                </a:solidFill>
                <a:latin typeface="+mn-lt"/>
              </a:rPr>
              <a:t>e </a:t>
            </a:r>
            <a:r>
              <a:rPr lang="it-IT" sz="1400" kern="0" dirty="0" smtClean="0">
                <a:solidFill>
                  <a:srgbClr val="0F5494"/>
                </a:solidFill>
                <a:latin typeface="+mn-lt"/>
              </a:rPr>
              <a:t>2017)</a:t>
            </a:r>
            <a:endParaRPr lang="it-IT" sz="1400" kern="0" dirty="0">
              <a:solidFill>
                <a:srgbClr val="0F5494"/>
              </a:solidFill>
              <a:latin typeface="+mn-lt"/>
            </a:endParaRPr>
          </a:p>
          <a:p>
            <a:pPr marL="928687" lvl="2" indent="-285750" algn="just">
              <a:spcBef>
                <a:spcPts val="600"/>
              </a:spcBef>
              <a:spcAft>
                <a:spcPts val="0"/>
              </a:spcAft>
              <a:buClr>
                <a:srgbClr val="009FBA"/>
              </a:buClr>
              <a:buFont typeface="+mj-lt"/>
              <a:buAutoNum type="romanUcPeriod"/>
            </a:pPr>
            <a:r>
              <a:rPr kumimoji="0" lang="it-IT" sz="1400" b="1" i="0" u="none" strike="noStrike" kern="0" cap="none" spc="0" normalizeH="0" baseline="0" noProof="0" dirty="0">
                <a:ln>
                  <a:noFill/>
                </a:ln>
                <a:solidFill>
                  <a:srgbClr val="0F5494"/>
                </a:solidFill>
                <a:effectLst/>
                <a:uLnTx/>
                <a:uFillTx/>
                <a:latin typeface="+mn-lt"/>
              </a:rPr>
              <a:t>Copertura territoriale.</a:t>
            </a:r>
            <a:r>
              <a:rPr kumimoji="0" lang="it-IT" sz="1400" i="0" u="none" strike="noStrike" kern="0" cap="none" spc="0" normalizeH="0" baseline="0" noProof="0" dirty="0">
                <a:ln>
                  <a:noFill/>
                </a:ln>
                <a:solidFill>
                  <a:srgbClr val="0F5494"/>
                </a:solidFill>
                <a:effectLst/>
                <a:uLnTx/>
                <a:uFillTx/>
                <a:latin typeface="+mn-lt"/>
              </a:rPr>
              <a:t> </a:t>
            </a:r>
            <a:r>
              <a:rPr lang="it-IT" sz="1400" kern="0" dirty="0">
                <a:solidFill>
                  <a:srgbClr val="0F5494"/>
                </a:solidFill>
                <a:latin typeface="+mn-lt"/>
              </a:rPr>
              <a:t>Il campione copre un maggior numero possibile dei </a:t>
            </a:r>
            <a:r>
              <a:rPr lang="it-IT" sz="1400" kern="0" dirty="0" smtClean="0">
                <a:solidFill>
                  <a:srgbClr val="0F5494"/>
                </a:solidFill>
                <a:latin typeface="+mn-lt"/>
              </a:rPr>
              <a:t>Sistemi Locali del Lavoro </a:t>
            </a:r>
            <a:r>
              <a:rPr lang="it-IT" sz="1400" kern="0" dirty="0">
                <a:solidFill>
                  <a:srgbClr val="0F5494"/>
                </a:solidFill>
                <a:latin typeface="+mn-lt"/>
              </a:rPr>
              <a:t>dell’Umbria coinvolti nell’intervento</a:t>
            </a:r>
          </a:p>
          <a:p>
            <a:pPr marL="928687" lvl="2" indent="-285750" algn="just">
              <a:spcBef>
                <a:spcPts val="600"/>
              </a:spcBef>
              <a:spcAft>
                <a:spcPts val="0"/>
              </a:spcAft>
              <a:buClr>
                <a:srgbClr val="009FBA"/>
              </a:buClr>
              <a:buFont typeface="+mj-lt"/>
              <a:buAutoNum type="romanUcPeriod"/>
            </a:pPr>
            <a:r>
              <a:rPr kumimoji="0" lang="it-IT" sz="1400" b="1" i="0" u="none" strike="noStrike" kern="0" cap="none" spc="0" normalizeH="0" baseline="0" noProof="0" dirty="0">
                <a:ln>
                  <a:noFill/>
                </a:ln>
                <a:solidFill>
                  <a:srgbClr val="0F5494"/>
                </a:solidFill>
                <a:effectLst/>
                <a:uLnTx/>
                <a:uFillTx/>
                <a:latin typeface="+mn-lt"/>
              </a:rPr>
              <a:t>Specializzazione settoriale. </a:t>
            </a:r>
            <a:r>
              <a:rPr lang="it-IT" sz="1400" kern="0" dirty="0">
                <a:solidFill>
                  <a:srgbClr val="0F5494"/>
                </a:solidFill>
                <a:latin typeface="+mn-lt"/>
              </a:rPr>
              <a:t>Il campione comprende reti con una marcata specializzazione settoriale ed altre miste</a:t>
            </a:r>
          </a:p>
          <a:p>
            <a:pPr marL="928687" lvl="2" indent="-285750" algn="just">
              <a:spcBef>
                <a:spcPts val="600"/>
              </a:spcBef>
              <a:spcAft>
                <a:spcPts val="0"/>
              </a:spcAft>
              <a:buClr>
                <a:srgbClr val="009FBA"/>
              </a:buClr>
              <a:buFont typeface="+mj-lt"/>
              <a:buAutoNum type="romanUcPeriod"/>
            </a:pPr>
            <a:r>
              <a:rPr kumimoji="0" lang="it-IT" sz="1400" b="1" i="0" u="none" strike="noStrike" kern="0" cap="none" spc="0" normalizeH="0" baseline="0" noProof="0" dirty="0">
                <a:ln>
                  <a:noFill/>
                </a:ln>
                <a:solidFill>
                  <a:srgbClr val="0F5494"/>
                </a:solidFill>
                <a:effectLst/>
                <a:uLnTx/>
                <a:uFillTx/>
                <a:latin typeface="+mn-lt"/>
              </a:rPr>
              <a:t>Mappatura intertemporale.</a:t>
            </a:r>
            <a:r>
              <a:rPr kumimoji="0" lang="it-IT" sz="1400" i="0" u="none" strike="noStrike" kern="0" cap="none" spc="0" normalizeH="0" baseline="0" noProof="0" dirty="0">
                <a:ln>
                  <a:noFill/>
                </a:ln>
                <a:solidFill>
                  <a:srgbClr val="0F5494"/>
                </a:solidFill>
                <a:effectLst/>
                <a:uLnTx/>
                <a:uFillTx/>
                <a:latin typeface="+mn-lt"/>
              </a:rPr>
              <a:t> Quasi tutte le imprese del campione sono coinvolte sia nel 2015 sia nel 2017</a:t>
            </a:r>
          </a:p>
          <a:p>
            <a:pPr marL="928687" lvl="2" indent="-285750" algn="just">
              <a:spcBef>
                <a:spcPts val="600"/>
              </a:spcBef>
              <a:spcAft>
                <a:spcPts val="0"/>
              </a:spcAft>
              <a:buClr>
                <a:srgbClr val="009FBA"/>
              </a:buClr>
              <a:buFont typeface="+mj-lt"/>
              <a:buAutoNum type="romanUcPeriod"/>
            </a:pPr>
            <a:r>
              <a:rPr lang="it-IT" sz="1400" b="1" kern="0" dirty="0">
                <a:solidFill>
                  <a:srgbClr val="0F5494"/>
                </a:solidFill>
                <a:latin typeface="+mn-lt"/>
              </a:rPr>
              <a:t>Complessità delle reti. </a:t>
            </a:r>
            <a:r>
              <a:rPr lang="it-IT" sz="1400" kern="0" dirty="0">
                <a:solidFill>
                  <a:srgbClr val="0F5494"/>
                </a:solidFill>
                <a:latin typeface="+mn-lt"/>
              </a:rPr>
              <a:t>Il campione comprende reti con un budget bilanciato tra i partner, reti con budget sbilanciato, 13 imprese del campione sono state coinvolte in diverse reti</a:t>
            </a:r>
          </a:p>
          <a:p>
            <a:pPr marL="342900" marR="0" lvl="1" indent="0" algn="just" defTabSz="914400" rtl="0" eaLnBrk="0" fontAlgn="base" latinLnBrk="0" hangingPunct="0">
              <a:lnSpc>
                <a:spcPct val="100000"/>
              </a:lnSpc>
              <a:spcBef>
                <a:spcPts val="600"/>
              </a:spcBef>
              <a:spcAft>
                <a:spcPts val="600"/>
              </a:spcAft>
              <a:buClr>
                <a:srgbClr val="009FBA"/>
              </a:buClr>
              <a:buSzTx/>
              <a:buNone/>
              <a:tabLst/>
              <a:defRPr/>
            </a:pPr>
            <a:r>
              <a:rPr lang="it-IT" altLang="en-US" sz="1400" b="0" kern="0" dirty="0"/>
              <a:t> </a:t>
            </a:r>
          </a:p>
          <a:p>
            <a:pPr marL="557213" marR="0" lvl="1" indent="-214313" algn="just" defTabSz="914400" rtl="0" eaLnBrk="0" fontAlgn="base" latinLnBrk="0" hangingPunct="0">
              <a:lnSpc>
                <a:spcPct val="100000"/>
              </a:lnSpc>
              <a:spcBef>
                <a:spcPts val="600"/>
              </a:spcBef>
              <a:spcAft>
                <a:spcPts val="600"/>
              </a:spcAft>
              <a:buClr>
                <a:srgbClr val="009FBA"/>
              </a:buClr>
              <a:buSzTx/>
              <a:buFont typeface="Wingdings" panose="05000000000000000000" pitchFamily="2" charset="2"/>
              <a:buChar char="q"/>
              <a:tabLst/>
              <a:defRPr/>
            </a:pPr>
            <a:endParaRPr lang="it-IT" altLang="en-US" sz="1400" b="0" kern="0" dirty="0"/>
          </a:p>
        </p:txBody>
      </p:sp>
      <p:sp>
        <p:nvSpPr>
          <p:cNvPr id="5" name="CasellaDiTesto 4"/>
          <p:cNvSpPr txBox="1"/>
          <p:nvPr/>
        </p:nvSpPr>
        <p:spPr>
          <a:xfrm>
            <a:off x="107504" y="189511"/>
            <a:ext cx="4176464" cy="646331"/>
          </a:xfrm>
          <a:prstGeom prst="rect">
            <a:avLst/>
          </a:prstGeom>
          <a:noFill/>
        </p:spPr>
        <p:txBody>
          <a:bodyPr wrap="square" rtlCol="0">
            <a:spAutoFit/>
          </a:bodyPr>
          <a:lstStyle/>
          <a:p>
            <a:r>
              <a:rPr lang="it-IT" dirty="0" smtClean="0">
                <a:solidFill>
                  <a:schemeClr val="bg1"/>
                </a:solidFill>
                <a:latin typeface="+mj-lt"/>
              </a:rPr>
              <a:t>Progetto CLAY – presentazione di medio termine</a:t>
            </a:r>
          </a:p>
          <a:p>
            <a:r>
              <a:rPr lang="it-IT" dirty="0" smtClean="0">
                <a:solidFill>
                  <a:schemeClr val="bg1"/>
                </a:solidFill>
                <a:latin typeface="+mj-lt"/>
              </a:rPr>
              <a:t>Foligno, Palazzo </a:t>
            </a:r>
            <a:r>
              <a:rPr lang="it-IT" dirty="0" err="1" smtClean="0">
                <a:solidFill>
                  <a:schemeClr val="bg1"/>
                </a:solidFill>
                <a:latin typeface="+mj-lt"/>
              </a:rPr>
              <a:t>Cambiotti</a:t>
            </a:r>
            <a:endParaRPr lang="it-IT" dirty="0" smtClean="0">
              <a:solidFill>
                <a:schemeClr val="bg1"/>
              </a:solidFill>
              <a:latin typeface="+mj-lt"/>
            </a:endParaRPr>
          </a:p>
          <a:p>
            <a:r>
              <a:rPr lang="it-IT" dirty="0" smtClean="0">
                <a:solidFill>
                  <a:schemeClr val="bg1"/>
                </a:solidFill>
                <a:latin typeface="+mj-lt"/>
              </a:rPr>
              <a:t>19 settembre 2019</a:t>
            </a:r>
            <a:endParaRPr lang="it-IT" dirty="0">
              <a:solidFill>
                <a:schemeClr val="bg1"/>
              </a:solidFill>
              <a:latin typeface="+mj-lt"/>
            </a:endParaRPr>
          </a:p>
        </p:txBody>
      </p:sp>
      <p:sp>
        <p:nvSpPr>
          <p:cNvPr id="6" name="CasellaDiTesto 5"/>
          <p:cNvSpPr txBox="1"/>
          <p:nvPr/>
        </p:nvSpPr>
        <p:spPr>
          <a:xfrm>
            <a:off x="5148064" y="189511"/>
            <a:ext cx="3901601" cy="461665"/>
          </a:xfrm>
          <a:prstGeom prst="rect">
            <a:avLst/>
          </a:prstGeom>
          <a:noFill/>
        </p:spPr>
        <p:txBody>
          <a:bodyPr wrap="square" rtlCol="0">
            <a:spAutoFit/>
          </a:bodyPr>
          <a:lstStyle/>
          <a:p>
            <a:pPr algn="r"/>
            <a:r>
              <a:rPr lang="it-IT" dirty="0" smtClean="0">
                <a:solidFill>
                  <a:schemeClr val="bg1"/>
                </a:solidFill>
              </a:rPr>
              <a:t>Marta Scettri</a:t>
            </a:r>
          </a:p>
          <a:p>
            <a:pPr algn="r"/>
            <a:r>
              <a:rPr lang="it-IT" dirty="0" smtClean="0">
                <a:solidFill>
                  <a:schemeClr val="bg1"/>
                </a:solidFill>
              </a:rPr>
              <a:t>Regione Umbria</a:t>
            </a:r>
            <a:endParaRPr lang="it-IT" dirty="0">
              <a:solidFill>
                <a:schemeClr val="bg1"/>
              </a:solidFill>
            </a:endParaRPr>
          </a:p>
        </p:txBody>
      </p:sp>
    </p:spTree>
    <p:extLst>
      <p:ext uri="{BB962C8B-B14F-4D97-AF65-F5344CB8AC3E}">
        <p14:creationId xmlns:p14="http://schemas.microsoft.com/office/powerpoint/2010/main" val="23815676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23528" y="980729"/>
            <a:ext cx="7920880" cy="435679"/>
          </a:xfrm>
        </p:spPr>
        <p:txBody>
          <a:bodyPr/>
          <a:lstStyle/>
          <a:p>
            <a:r>
              <a:rPr lang="en-US" altLang="en-US" sz="2800" dirty="0" err="1" smtClean="0"/>
              <a:t>Principali</a:t>
            </a:r>
            <a:r>
              <a:rPr lang="en-US" altLang="en-US" sz="2800" dirty="0" smtClean="0"/>
              <a:t> </a:t>
            </a:r>
            <a:r>
              <a:rPr lang="en-US" altLang="en-US" sz="2800" dirty="0" err="1" smtClean="0"/>
              <a:t>risultati</a:t>
            </a:r>
            <a:r>
              <a:rPr lang="en-US" altLang="en-US" sz="2800" dirty="0" smtClean="0"/>
              <a:t> </a:t>
            </a:r>
            <a:r>
              <a:rPr lang="en-US" altLang="en-US" sz="2800" dirty="0" err="1" smtClean="0"/>
              <a:t>della</a:t>
            </a:r>
            <a:r>
              <a:rPr lang="en-US" altLang="en-US" sz="2800" dirty="0" smtClean="0"/>
              <a:t> valutazione</a:t>
            </a:r>
            <a:endParaRPr lang="en-US" altLang="en-US" sz="2400" b="0" i="1" dirty="0"/>
          </a:p>
        </p:txBody>
      </p:sp>
      <p:sp>
        <p:nvSpPr>
          <p:cNvPr id="12" name="Slide Number Placeholder 1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930F3F-C68E-42AC-B875-DF0AB552D6DA}" type="slidenum">
              <a:rPr kumimoji="0" lang="en-GB" altLang="en-US" sz="105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GB" altLang="en-US" sz="105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 name="Rectangle 3">
            <a:extLst>
              <a:ext uri="{FF2B5EF4-FFF2-40B4-BE49-F238E27FC236}">
                <a16:creationId xmlns:a16="http://schemas.microsoft.com/office/drawing/2014/main" xmlns="" id="{958253FD-62B0-492C-A7CF-1AC7FA0D8162}"/>
              </a:ext>
            </a:extLst>
          </p:cNvPr>
          <p:cNvSpPr txBox="1">
            <a:spLocks noChangeArrowheads="1"/>
          </p:cNvSpPr>
          <p:nvPr/>
        </p:nvSpPr>
        <p:spPr bwMode="auto">
          <a:xfrm>
            <a:off x="0" y="1416409"/>
            <a:ext cx="9144000" cy="5757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57175" indent="-257175" algn="l" rtl="0" eaLnBrk="0" fontAlgn="base" hangingPunct="0">
              <a:spcBef>
                <a:spcPct val="20000"/>
              </a:spcBef>
              <a:spcAft>
                <a:spcPct val="0"/>
              </a:spcAft>
              <a:buClr>
                <a:schemeClr val="bg1"/>
              </a:buClr>
              <a:buChar char="•"/>
              <a:defRPr sz="1800" i="1">
                <a:solidFill>
                  <a:srgbClr val="0F5494"/>
                </a:solidFill>
                <a:latin typeface="+mn-lt"/>
                <a:ea typeface="+mn-ea"/>
                <a:cs typeface="+mn-cs"/>
              </a:defRPr>
            </a:lvl1pPr>
            <a:lvl2pPr marL="557213" indent="-214313" algn="l" rtl="0" eaLnBrk="0" fontAlgn="base" hangingPunct="0">
              <a:spcBef>
                <a:spcPct val="20000"/>
              </a:spcBef>
              <a:spcAft>
                <a:spcPct val="0"/>
              </a:spcAft>
              <a:buClr>
                <a:srgbClr val="009FBA"/>
              </a:buClr>
              <a:buChar char="•"/>
              <a:defRPr sz="1500" b="1">
                <a:solidFill>
                  <a:srgbClr val="0F5494"/>
                </a:solidFill>
                <a:latin typeface="+mn-lt"/>
              </a:defRPr>
            </a:lvl2pPr>
            <a:lvl3pPr marL="857250" indent="-171450" algn="l" rtl="0" eaLnBrk="0" fontAlgn="base" hangingPunct="0">
              <a:spcBef>
                <a:spcPct val="20000"/>
              </a:spcBef>
              <a:spcAft>
                <a:spcPct val="0"/>
              </a:spcAft>
              <a:defRPr sz="1050">
                <a:solidFill>
                  <a:srgbClr val="0F5494"/>
                </a:solidFill>
                <a:latin typeface="+mn-lt"/>
              </a:defRPr>
            </a:lvl3pPr>
            <a:lvl4pPr marL="1200150" indent="-171450" algn="l" rtl="0" eaLnBrk="0" fontAlgn="base" hangingPunct="0">
              <a:spcBef>
                <a:spcPct val="20000"/>
              </a:spcBef>
              <a:spcAft>
                <a:spcPct val="0"/>
              </a:spcAft>
              <a:buChar char="–"/>
              <a:defRPr sz="1500">
                <a:solidFill>
                  <a:schemeClr val="tx1"/>
                </a:solidFill>
                <a:latin typeface="Arial" charset="0"/>
              </a:defRPr>
            </a:lvl4pPr>
            <a:lvl5pPr marL="1543050" indent="-171450" algn="l" rtl="0" eaLnBrk="0" fontAlgn="base" hangingPunct="0">
              <a:spcBef>
                <a:spcPct val="20000"/>
              </a:spcBef>
              <a:spcAft>
                <a:spcPct val="0"/>
              </a:spcAft>
              <a:buChar char="»"/>
              <a:defRPr sz="1500">
                <a:solidFill>
                  <a:schemeClr val="tx1"/>
                </a:solidFill>
                <a:latin typeface="Arial" charset="0"/>
              </a:defRPr>
            </a:lvl5pPr>
            <a:lvl6pPr marL="1885950" indent="-171450" algn="l" rtl="0" fontAlgn="base">
              <a:spcBef>
                <a:spcPct val="20000"/>
              </a:spcBef>
              <a:spcAft>
                <a:spcPct val="0"/>
              </a:spcAft>
              <a:buChar char="»"/>
              <a:defRPr sz="1500">
                <a:solidFill>
                  <a:schemeClr val="tx1"/>
                </a:solidFill>
                <a:latin typeface="Arial" charset="0"/>
              </a:defRPr>
            </a:lvl6pPr>
            <a:lvl7pPr marL="2228850" indent="-171450" algn="l" rtl="0" fontAlgn="base">
              <a:spcBef>
                <a:spcPct val="20000"/>
              </a:spcBef>
              <a:spcAft>
                <a:spcPct val="0"/>
              </a:spcAft>
              <a:buChar char="»"/>
              <a:defRPr sz="1500">
                <a:solidFill>
                  <a:schemeClr val="tx1"/>
                </a:solidFill>
                <a:latin typeface="Arial" charset="0"/>
              </a:defRPr>
            </a:lvl7pPr>
            <a:lvl8pPr marL="2571750" indent="-171450" algn="l" rtl="0" fontAlgn="base">
              <a:spcBef>
                <a:spcPct val="20000"/>
              </a:spcBef>
              <a:spcAft>
                <a:spcPct val="0"/>
              </a:spcAft>
              <a:buChar char="»"/>
              <a:defRPr sz="1500">
                <a:solidFill>
                  <a:schemeClr val="tx1"/>
                </a:solidFill>
                <a:latin typeface="Arial" charset="0"/>
              </a:defRPr>
            </a:lvl8pPr>
            <a:lvl9pPr marL="2914650" indent="-171450" algn="l" rtl="0" fontAlgn="base">
              <a:spcBef>
                <a:spcPct val="20000"/>
              </a:spcBef>
              <a:spcAft>
                <a:spcPct val="0"/>
              </a:spcAft>
              <a:buChar char="»"/>
              <a:defRPr sz="1500">
                <a:solidFill>
                  <a:schemeClr val="tx1"/>
                </a:solidFill>
                <a:latin typeface="Arial" charset="0"/>
              </a:defRPr>
            </a:lvl9pPr>
          </a:lstStyle>
          <a:p>
            <a:r>
              <a:rPr lang="it-IT" sz="2000" b="1" i="0" dirty="0">
                <a:solidFill>
                  <a:srgbClr val="0070C0"/>
                </a:solidFill>
                <a:latin typeface="Garamond" panose="02020404030301010803" pitchFamily="18" charset="0"/>
                <a:ea typeface="Calibri" panose="020F0502020204030204" pitchFamily="34" charset="0"/>
                <a:cs typeface="Times New Roman" panose="02020603050405020304" pitchFamily="18" charset="0"/>
              </a:rPr>
              <a:t>l</a:t>
            </a:r>
            <a:r>
              <a:rPr lang="it-IT" sz="2000" b="1" i="0" dirty="0" smtClean="0">
                <a:solidFill>
                  <a:srgbClr val="0070C0"/>
                </a:solidFill>
                <a:latin typeface="Garamond" panose="02020404030301010803" pitchFamily="18" charset="0"/>
                <a:ea typeface="Calibri" panose="020F0502020204030204" pitchFamily="34" charset="0"/>
                <a:cs typeface="Times New Roman" panose="02020603050405020304" pitchFamily="18" charset="0"/>
              </a:rPr>
              <a:t>’intervento pubblico della Regione Umbria </a:t>
            </a:r>
          </a:p>
          <a:p>
            <a:r>
              <a:rPr lang="it-IT" sz="2000" b="1" i="0" dirty="0" smtClean="0">
                <a:solidFill>
                  <a:srgbClr val="FF0000"/>
                </a:solidFill>
                <a:latin typeface="Garamond" panose="02020404030301010803" pitchFamily="18" charset="0"/>
                <a:ea typeface="Calibri" panose="020F0502020204030204" pitchFamily="34" charset="0"/>
                <a:cs typeface="Times New Roman" panose="02020603050405020304" pitchFamily="18" charset="0"/>
              </a:rPr>
              <a:t>- ha rappresentato l’acceleratore </a:t>
            </a:r>
            <a:r>
              <a:rPr lang="it-IT" sz="2000" b="1" i="0" dirty="0">
                <a:solidFill>
                  <a:srgbClr val="FF0000"/>
                </a:solidFill>
                <a:latin typeface="Garamond" panose="02020404030301010803" pitchFamily="18" charset="0"/>
                <a:ea typeface="Calibri" panose="020F0502020204030204" pitchFamily="34" charset="0"/>
                <a:cs typeface="Times New Roman" panose="02020603050405020304" pitchFamily="18" charset="0"/>
              </a:rPr>
              <a:t>o l’amplificatore della strategia di internazionalizzazione delle aziende </a:t>
            </a:r>
            <a:r>
              <a:rPr lang="it-IT" sz="1600" i="0" dirty="0" smtClean="0">
                <a:latin typeface="Garamond" panose="02020404030301010803" pitchFamily="18" charset="0"/>
                <a:ea typeface="Calibri" panose="020F0502020204030204" pitchFamily="34" charset="0"/>
                <a:cs typeface="Times New Roman" panose="02020603050405020304" pitchFamily="18" charset="0"/>
              </a:rPr>
              <a:t>che </a:t>
            </a:r>
            <a:r>
              <a:rPr lang="it-IT" sz="1600" i="0" dirty="0">
                <a:latin typeface="Garamond" panose="02020404030301010803" pitchFamily="18" charset="0"/>
                <a:ea typeface="Calibri" panose="020F0502020204030204" pitchFamily="34" charset="0"/>
                <a:cs typeface="Times New Roman" panose="02020603050405020304" pitchFamily="18" charset="0"/>
              </a:rPr>
              <a:t>sarebbe altrimenti fortemente ridimensionata o </a:t>
            </a:r>
            <a:r>
              <a:rPr lang="it-IT" sz="1600" i="0" dirty="0" smtClean="0">
                <a:latin typeface="Garamond" panose="02020404030301010803" pitchFamily="18" charset="0"/>
                <a:ea typeface="Calibri" panose="020F0502020204030204" pitchFamily="34" charset="0"/>
                <a:cs typeface="Times New Roman" panose="02020603050405020304" pitchFamily="18" charset="0"/>
              </a:rPr>
              <a:t>limitata, </a:t>
            </a:r>
            <a:r>
              <a:rPr lang="it-IT" sz="1600" i="0" dirty="0">
                <a:latin typeface="Garamond" panose="02020404030301010803" pitchFamily="18" charset="0"/>
                <a:ea typeface="Calibri" panose="020F0502020204030204" pitchFamily="34" charset="0"/>
                <a:cs typeface="Times New Roman" panose="02020603050405020304" pitchFamily="18" charset="0"/>
              </a:rPr>
              <a:t>se basata </a:t>
            </a:r>
            <a:r>
              <a:rPr lang="it-IT" sz="1600" i="0" dirty="0" smtClean="0">
                <a:latin typeface="Garamond" panose="02020404030301010803" pitchFamily="18" charset="0"/>
                <a:ea typeface="Calibri" panose="020F0502020204030204" pitchFamily="34" charset="0"/>
                <a:cs typeface="Times New Roman" panose="02020603050405020304" pitchFamily="18" charset="0"/>
              </a:rPr>
              <a:t>solo sulle risorse </a:t>
            </a:r>
            <a:r>
              <a:rPr lang="it-IT" sz="1600" i="0" dirty="0">
                <a:latin typeface="Garamond" panose="02020404030301010803" pitchFamily="18" charset="0"/>
                <a:ea typeface="Calibri" panose="020F0502020204030204" pitchFamily="34" charset="0"/>
                <a:cs typeface="Times New Roman" panose="02020603050405020304" pitchFamily="18" charset="0"/>
              </a:rPr>
              <a:t>private. </a:t>
            </a:r>
            <a:endParaRPr lang="it-IT" sz="1600" i="0" dirty="0" smtClean="0">
              <a:latin typeface="Garamond" panose="02020404030301010803" pitchFamily="18" charset="0"/>
              <a:ea typeface="Calibri" panose="020F0502020204030204" pitchFamily="34" charset="0"/>
              <a:cs typeface="Times New Roman" panose="02020603050405020304" pitchFamily="18" charset="0"/>
            </a:endParaRPr>
          </a:p>
          <a:p>
            <a:r>
              <a:rPr lang="it-IT" sz="2000" b="1" i="0" dirty="0" smtClean="0">
                <a:solidFill>
                  <a:srgbClr val="FF0000"/>
                </a:solidFill>
                <a:latin typeface="Garamond" panose="02020404030301010803" pitchFamily="18" charset="0"/>
                <a:ea typeface="Calibri" panose="020F0502020204030204" pitchFamily="34" charset="0"/>
                <a:cs typeface="Times New Roman" panose="02020603050405020304" pitchFamily="18" charset="0"/>
              </a:rPr>
              <a:t>- ha rafforzato </a:t>
            </a:r>
            <a:r>
              <a:rPr lang="it-IT" sz="2000" b="1" i="0" dirty="0">
                <a:solidFill>
                  <a:srgbClr val="FF0000"/>
                </a:solidFill>
                <a:latin typeface="Garamond" panose="02020404030301010803" pitchFamily="18" charset="0"/>
                <a:ea typeface="Calibri" panose="020F0502020204030204" pitchFamily="34" charset="0"/>
                <a:cs typeface="Times New Roman" panose="02020603050405020304" pitchFamily="18" charset="0"/>
              </a:rPr>
              <a:t>la “massa critica</a:t>
            </a:r>
            <a:r>
              <a:rPr lang="it-IT" sz="2000" b="1" i="0" dirty="0" smtClean="0">
                <a:solidFill>
                  <a:srgbClr val="FF0000"/>
                </a:solidFill>
                <a:latin typeface="Garamond" panose="02020404030301010803" pitchFamily="18" charset="0"/>
                <a:ea typeface="Calibri" panose="020F0502020204030204" pitchFamily="34" charset="0"/>
                <a:cs typeface="Times New Roman" panose="02020603050405020304" pitchFamily="18" charset="0"/>
              </a:rPr>
              <a:t>”, </a:t>
            </a:r>
            <a:r>
              <a:rPr lang="it-IT" sz="2000" b="1" i="0" dirty="0">
                <a:solidFill>
                  <a:srgbClr val="FF0000"/>
                </a:solidFill>
                <a:latin typeface="Garamond" panose="02020404030301010803" pitchFamily="18" charset="0"/>
                <a:ea typeface="Calibri" panose="020F0502020204030204" pitchFamily="34" charset="0"/>
                <a:cs typeface="Times New Roman" panose="02020603050405020304" pitchFamily="18" charset="0"/>
              </a:rPr>
              <a:t>promuovendo forme flessibili di aggregazione delle imprese</a:t>
            </a:r>
            <a:r>
              <a:rPr lang="it-IT" sz="2000" b="1" i="0" dirty="0">
                <a:latin typeface="Garamond" panose="02020404030301010803" pitchFamily="18" charset="0"/>
                <a:ea typeface="Calibri" panose="020F0502020204030204" pitchFamily="34" charset="0"/>
                <a:cs typeface="Times New Roman" panose="02020603050405020304" pitchFamily="18" charset="0"/>
              </a:rPr>
              <a:t> </a:t>
            </a:r>
            <a:r>
              <a:rPr lang="it-IT" sz="1600" i="0" dirty="0" smtClean="0">
                <a:latin typeface="Garamond" panose="02020404030301010803" pitchFamily="18" charset="0"/>
                <a:ea typeface="Calibri" panose="020F0502020204030204" pitchFamily="34" charset="0"/>
                <a:cs typeface="Times New Roman" panose="02020603050405020304" pitchFamily="18" charset="0"/>
              </a:rPr>
              <a:t>per consentire </a:t>
            </a:r>
            <a:r>
              <a:rPr lang="it-IT" sz="1600" i="0" dirty="0">
                <a:latin typeface="Garamond" panose="02020404030301010803" pitchFamily="18" charset="0"/>
                <a:ea typeface="Calibri" panose="020F0502020204030204" pitchFamily="34" charset="0"/>
                <a:cs typeface="Times New Roman" panose="02020603050405020304" pitchFamily="18" charset="0"/>
              </a:rPr>
              <a:t>loro una sufficiente autonomia operativa e la possibilità di raggiungere una dimensione minima necessaria per affrontare il mercato </a:t>
            </a:r>
            <a:r>
              <a:rPr lang="it-IT" sz="1600" i="0" dirty="0" smtClean="0">
                <a:latin typeface="Garamond" panose="02020404030301010803" pitchFamily="18" charset="0"/>
                <a:ea typeface="Calibri" panose="020F0502020204030204" pitchFamily="34" charset="0"/>
                <a:cs typeface="Times New Roman" panose="02020603050405020304" pitchFamily="18" charset="0"/>
              </a:rPr>
              <a:t>estero.</a:t>
            </a:r>
          </a:p>
          <a:p>
            <a:r>
              <a:rPr lang="it-IT" sz="2000" b="1" i="0" dirty="0" smtClean="0">
                <a:latin typeface="Garamond" panose="02020404030301010803" pitchFamily="18" charset="0"/>
                <a:ea typeface="Calibri" panose="020F0502020204030204" pitchFamily="34" charset="0"/>
                <a:cs typeface="Times New Roman" panose="02020603050405020304" pitchFamily="18" charset="0"/>
              </a:rPr>
              <a:t>Tra le tipologie di strumenti di contributo:</a:t>
            </a:r>
          </a:p>
          <a:p>
            <a:r>
              <a:rPr lang="it-IT" b="1" i="0" dirty="0" smtClean="0">
                <a:solidFill>
                  <a:srgbClr val="FF0000"/>
                </a:solidFill>
                <a:latin typeface="Garamond" panose="02020404030301010803" pitchFamily="18" charset="0"/>
                <a:ea typeface="Calibri" panose="020F0502020204030204" pitchFamily="34" charset="0"/>
                <a:cs typeface="Times New Roman" panose="02020603050405020304" pitchFamily="18" charset="0"/>
              </a:rPr>
              <a:t>- le </a:t>
            </a:r>
            <a:r>
              <a:rPr lang="it-IT" sz="2000" b="1" i="0" dirty="0">
                <a:solidFill>
                  <a:srgbClr val="FF0000"/>
                </a:solidFill>
                <a:latin typeface="Garamond" panose="02020404030301010803" pitchFamily="18" charset="0"/>
                <a:ea typeface="Calibri" panose="020F0502020204030204" pitchFamily="34" charset="0"/>
                <a:cs typeface="Times New Roman" panose="02020603050405020304" pitchFamily="18" charset="0"/>
              </a:rPr>
              <a:t>reti per </a:t>
            </a:r>
            <a:r>
              <a:rPr lang="it-IT" sz="2000" b="1" i="0" dirty="0" smtClean="0">
                <a:solidFill>
                  <a:srgbClr val="FF0000"/>
                </a:solidFill>
                <a:latin typeface="Garamond" panose="02020404030301010803" pitchFamily="18" charset="0"/>
                <a:ea typeface="Calibri" panose="020F0502020204030204" pitchFamily="34" charset="0"/>
                <a:cs typeface="Times New Roman" panose="02020603050405020304" pitchFamily="18" charset="0"/>
              </a:rPr>
              <a:t>l’internazionalizzazione </a:t>
            </a:r>
            <a:r>
              <a:rPr lang="it-IT" b="1" i="0" dirty="0">
                <a:solidFill>
                  <a:srgbClr val="FF0000"/>
                </a:solidFill>
                <a:latin typeface="Garamond" panose="02020404030301010803" pitchFamily="18" charset="0"/>
                <a:ea typeface="Calibri" panose="020F0502020204030204" pitchFamily="34" charset="0"/>
                <a:cs typeface="Times New Roman" panose="02020603050405020304" pitchFamily="18" charset="0"/>
              </a:rPr>
              <a:t>è la tipologia più completa, poiché riguarda tutte le variabili chiave dell’export</a:t>
            </a:r>
            <a:r>
              <a:rPr lang="it-IT" i="0" dirty="0">
                <a:latin typeface="Garamond" panose="02020404030301010803" pitchFamily="18" charset="0"/>
                <a:ea typeface="Calibri" panose="020F0502020204030204" pitchFamily="34" charset="0"/>
                <a:cs typeface="Times New Roman" panose="02020603050405020304" pitchFamily="18" charset="0"/>
              </a:rPr>
              <a:t>. </a:t>
            </a:r>
            <a:r>
              <a:rPr lang="it-IT" sz="1600" i="0" dirty="0" smtClean="0">
                <a:latin typeface="Garamond" panose="02020404030301010803" pitchFamily="18" charset="0"/>
                <a:ea typeface="Calibri" panose="020F0502020204030204" pitchFamily="34" charset="0"/>
                <a:cs typeface="Times New Roman" panose="02020603050405020304" pitchFamily="18" charset="0"/>
              </a:rPr>
              <a:t>Ogni </a:t>
            </a:r>
            <a:r>
              <a:rPr lang="it-IT" sz="1600" i="0" dirty="0">
                <a:latin typeface="Garamond" panose="02020404030301010803" pitchFamily="18" charset="0"/>
                <a:ea typeface="Calibri" panose="020F0502020204030204" pitchFamily="34" charset="0"/>
                <a:cs typeface="Times New Roman" panose="02020603050405020304" pitchFamily="18" charset="0"/>
              </a:rPr>
              <a:t>impresa - sulla base del piano di internazionalizzazione predisposto </a:t>
            </a:r>
            <a:r>
              <a:rPr lang="it-IT" sz="1600" i="0" dirty="0" smtClean="0">
                <a:latin typeface="Garamond" panose="02020404030301010803" pitchFamily="18" charset="0"/>
                <a:ea typeface="Calibri" panose="020F0502020204030204" pitchFamily="34" charset="0"/>
                <a:cs typeface="Times New Roman" panose="02020603050405020304" pitchFamily="18" charset="0"/>
              </a:rPr>
              <a:t>– ha svolto il </a:t>
            </a:r>
            <a:r>
              <a:rPr lang="it-IT" sz="1600" i="0" dirty="0">
                <a:latin typeface="Garamond" panose="02020404030301010803" pitchFamily="18" charset="0"/>
                <a:ea typeface="Calibri" panose="020F0502020204030204" pitchFamily="34" charset="0"/>
                <a:cs typeface="Times New Roman" panose="02020603050405020304" pitchFamily="18" charset="0"/>
              </a:rPr>
              <a:t>proprio ruolo nella catena del </a:t>
            </a:r>
            <a:r>
              <a:rPr lang="it-IT" sz="1600" i="0" dirty="0" smtClean="0">
                <a:latin typeface="Garamond" panose="02020404030301010803" pitchFamily="18" charset="0"/>
                <a:ea typeface="Calibri" panose="020F0502020204030204" pitchFamily="34" charset="0"/>
                <a:cs typeface="Times New Roman" panose="02020603050405020304" pitchFamily="18" charset="0"/>
              </a:rPr>
              <a:t>valore, </a:t>
            </a:r>
            <a:r>
              <a:rPr lang="it-IT" sz="1600" i="0" dirty="0">
                <a:latin typeface="Garamond" panose="02020404030301010803" pitchFamily="18" charset="0"/>
                <a:ea typeface="Calibri" panose="020F0502020204030204" pitchFamily="34" charset="0"/>
                <a:cs typeface="Times New Roman" panose="02020603050405020304" pitchFamily="18" charset="0"/>
              </a:rPr>
              <a:t>in base alla propria vocazione produttiva nonché al settore di specializzazione</a:t>
            </a:r>
            <a:endParaRPr lang="it-IT" sz="1600" i="0" dirty="0" smtClean="0">
              <a:latin typeface="Garamond" panose="02020404030301010803" pitchFamily="18" charset="0"/>
              <a:ea typeface="Calibri" panose="020F0502020204030204" pitchFamily="34" charset="0"/>
              <a:cs typeface="Times New Roman" panose="02020603050405020304" pitchFamily="18" charset="0"/>
            </a:endParaRPr>
          </a:p>
          <a:p>
            <a:r>
              <a:rPr lang="it-IT" sz="2000" i="0" dirty="0" smtClean="0">
                <a:solidFill>
                  <a:srgbClr val="FF0000"/>
                </a:solidFill>
                <a:latin typeface="Garamond" panose="02020404030301010803" pitchFamily="18" charset="0"/>
                <a:ea typeface="Calibri" panose="020F0502020204030204" pitchFamily="34" charset="0"/>
                <a:cs typeface="Times New Roman" panose="02020603050405020304" pitchFamily="18" charset="0"/>
              </a:rPr>
              <a:t>- il </a:t>
            </a:r>
            <a:r>
              <a:rPr lang="it-IT" sz="2000" b="1" i="0" dirty="0">
                <a:solidFill>
                  <a:srgbClr val="FF0000"/>
                </a:solidFill>
                <a:latin typeface="Garamond" panose="02020404030301010803" pitchFamily="18" charset="0"/>
                <a:ea typeface="Calibri" panose="020F0502020204030204" pitchFamily="34" charset="0"/>
                <a:cs typeface="Times New Roman" panose="02020603050405020304" pitchFamily="18" charset="0"/>
              </a:rPr>
              <a:t>supporto alla partecipazione a fiere </a:t>
            </a:r>
            <a:r>
              <a:rPr lang="it-IT" sz="1600" i="0" dirty="0">
                <a:latin typeface="Garamond" panose="02020404030301010803" pitchFamily="18" charset="0"/>
                <a:ea typeface="Calibri" panose="020F0502020204030204" pitchFamily="34" charset="0"/>
                <a:cs typeface="Times New Roman" panose="02020603050405020304" pitchFamily="18" charset="0"/>
              </a:rPr>
              <a:t>ha </a:t>
            </a:r>
            <a:r>
              <a:rPr lang="it-IT" sz="1600" i="0" dirty="0" smtClean="0">
                <a:latin typeface="Garamond" panose="02020404030301010803" pitchFamily="18" charset="0"/>
                <a:ea typeface="Calibri" panose="020F0502020204030204" pitchFamily="34" charset="0"/>
                <a:cs typeface="Times New Roman" panose="02020603050405020304" pitchFamily="18" charset="0"/>
              </a:rPr>
              <a:t>avuto un </a:t>
            </a:r>
            <a:r>
              <a:rPr lang="it-IT" sz="1600" i="0" dirty="0">
                <a:latin typeface="Garamond" panose="02020404030301010803" pitchFamily="18" charset="0"/>
                <a:ea typeface="Calibri" panose="020F0502020204030204" pitchFamily="34" charset="0"/>
                <a:cs typeface="Times New Roman" panose="02020603050405020304" pitchFamily="18" charset="0"/>
              </a:rPr>
              <a:t>carattere meno innovativo e </a:t>
            </a:r>
            <a:r>
              <a:rPr lang="it-IT" sz="1600" i="0" dirty="0" smtClean="0">
                <a:latin typeface="Garamond" panose="02020404030301010803" pitchFamily="18" charset="0"/>
                <a:ea typeface="Calibri" panose="020F0502020204030204" pitchFamily="34" charset="0"/>
                <a:cs typeface="Times New Roman" panose="02020603050405020304" pitchFamily="18" charset="0"/>
              </a:rPr>
              <a:t>ha riguardato </a:t>
            </a:r>
            <a:r>
              <a:rPr lang="it-IT" sz="1600" i="0" dirty="0">
                <a:latin typeface="Garamond" panose="02020404030301010803" pitchFamily="18" charset="0"/>
                <a:ea typeface="Calibri" panose="020F0502020204030204" pitchFamily="34" charset="0"/>
                <a:cs typeface="Times New Roman" panose="02020603050405020304" pitchFamily="18" charset="0"/>
              </a:rPr>
              <a:t>principalmente il raggiungimento dei Paesi </a:t>
            </a:r>
            <a:r>
              <a:rPr lang="it-IT" sz="1600" i="0" dirty="0" smtClean="0">
                <a:latin typeface="Garamond" panose="02020404030301010803" pitchFamily="18" charset="0"/>
                <a:ea typeface="Calibri" panose="020F0502020204030204" pitchFamily="34" charset="0"/>
                <a:cs typeface="Times New Roman" panose="02020603050405020304" pitchFamily="18" charset="0"/>
              </a:rPr>
              <a:t>target; la modalità di erogazione del contributo è stata modificata nel tempo, per renderla più efficiente.</a:t>
            </a:r>
          </a:p>
          <a:p>
            <a:r>
              <a:rPr lang="it-IT" i="0" dirty="0" smtClean="0">
                <a:solidFill>
                  <a:srgbClr val="FF0000"/>
                </a:solidFill>
                <a:latin typeface="Garamond" panose="02020404030301010803" pitchFamily="18" charset="0"/>
                <a:ea typeface="Calibri" panose="020F0502020204030204" pitchFamily="34" charset="0"/>
                <a:cs typeface="Times New Roman" panose="02020603050405020304" pitchFamily="18" charset="0"/>
              </a:rPr>
              <a:t>- i </a:t>
            </a:r>
            <a:r>
              <a:rPr lang="it-IT" sz="2000" b="1" i="0" dirty="0" smtClean="0">
                <a:solidFill>
                  <a:srgbClr val="FF0000"/>
                </a:solidFill>
                <a:latin typeface="Garamond" panose="02020404030301010803" pitchFamily="18" charset="0"/>
                <a:ea typeface="Calibri" panose="020F0502020204030204" pitchFamily="34" charset="0"/>
                <a:cs typeface="Times New Roman" panose="02020603050405020304" pitchFamily="18" charset="0"/>
              </a:rPr>
              <a:t>voucher </a:t>
            </a:r>
            <a:r>
              <a:rPr lang="it-IT" sz="2000" b="1" i="0" dirty="0">
                <a:solidFill>
                  <a:srgbClr val="FF0000"/>
                </a:solidFill>
                <a:latin typeface="Garamond" panose="02020404030301010803" pitchFamily="18" charset="0"/>
                <a:ea typeface="Calibri" panose="020F0502020204030204" pitchFamily="34" charset="0"/>
                <a:cs typeface="Times New Roman" panose="02020603050405020304" pitchFamily="18" charset="0"/>
              </a:rPr>
              <a:t>per </a:t>
            </a:r>
            <a:r>
              <a:rPr lang="it-IT" sz="2000" b="1" i="0" dirty="0" smtClean="0">
                <a:solidFill>
                  <a:srgbClr val="FF0000"/>
                </a:solidFill>
                <a:latin typeface="Garamond" panose="02020404030301010803" pitchFamily="18" charset="0"/>
                <a:ea typeface="Calibri" panose="020F0502020204030204" pitchFamily="34" charset="0"/>
                <a:cs typeface="Times New Roman" panose="02020603050405020304" pitchFamily="18" charset="0"/>
              </a:rPr>
              <a:t>servizi di </a:t>
            </a:r>
            <a:r>
              <a:rPr lang="it-IT" sz="2000" b="1" i="0" dirty="0">
                <a:solidFill>
                  <a:srgbClr val="FF0000"/>
                </a:solidFill>
                <a:latin typeface="Garamond" panose="02020404030301010803" pitchFamily="18" charset="0"/>
                <a:ea typeface="Calibri" panose="020F0502020204030204" pitchFamily="34" charset="0"/>
                <a:cs typeface="Times New Roman" panose="02020603050405020304" pitchFamily="18" charset="0"/>
              </a:rPr>
              <a:t>consulenza</a:t>
            </a:r>
            <a:r>
              <a:rPr lang="it-IT" sz="1600" b="1" i="0" dirty="0" smtClean="0">
                <a:solidFill>
                  <a:srgbClr val="FF0000"/>
                </a:solidFill>
                <a:latin typeface="Garamond" panose="02020404030301010803" pitchFamily="18" charset="0"/>
                <a:ea typeface="Calibri" panose="020F0502020204030204" pitchFamily="34" charset="0"/>
                <a:cs typeface="Times New Roman" panose="02020603050405020304" pitchFamily="18" charset="0"/>
              </a:rPr>
              <a:t> </a:t>
            </a:r>
            <a:r>
              <a:rPr lang="it-IT" sz="1600" i="0" dirty="0" smtClean="0">
                <a:latin typeface="Garamond" panose="02020404030301010803" pitchFamily="18" charset="0"/>
                <a:ea typeface="Calibri" panose="020F0502020204030204" pitchFamily="34" charset="0"/>
                <a:cs typeface="Times New Roman" panose="02020603050405020304" pitchFamily="18" charset="0"/>
              </a:rPr>
              <a:t>sono particolarmente finalizzati all’incremento </a:t>
            </a:r>
            <a:r>
              <a:rPr lang="it-IT" sz="1600" i="0" dirty="0">
                <a:latin typeface="Garamond" panose="02020404030301010803" pitchFamily="18" charset="0"/>
                <a:ea typeface="Calibri" panose="020F0502020204030204" pitchFamily="34" charset="0"/>
                <a:cs typeface="Times New Roman" panose="02020603050405020304" pitchFamily="18" charset="0"/>
              </a:rPr>
              <a:t>delle competenze e del capitale umano per </a:t>
            </a:r>
            <a:r>
              <a:rPr lang="it-IT" sz="1600" i="0" dirty="0" smtClean="0">
                <a:latin typeface="Garamond" panose="02020404030301010803" pitchFamily="18" charset="0"/>
                <a:ea typeface="Calibri" panose="020F0502020204030204" pitchFamily="34" charset="0"/>
                <a:cs typeface="Times New Roman" panose="02020603050405020304" pitchFamily="18" charset="0"/>
              </a:rPr>
              <a:t>l’export; l’intervento non ha riscosso </a:t>
            </a:r>
            <a:r>
              <a:rPr lang="it-IT" sz="1600" i="0" dirty="0">
                <a:latin typeface="Garamond" panose="02020404030301010803" pitchFamily="18" charset="0"/>
                <a:ea typeface="Calibri" panose="020F0502020204030204" pitchFamily="34" charset="0"/>
                <a:cs typeface="Times New Roman" panose="02020603050405020304" pitchFamily="18" charset="0"/>
              </a:rPr>
              <a:t>presso le imprese </a:t>
            </a:r>
            <a:r>
              <a:rPr lang="it-IT" sz="1600" i="0" dirty="0" smtClean="0">
                <a:latin typeface="Garamond" panose="02020404030301010803" pitchFamily="18" charset="0"/>
                <a:ea typeface="Calibri" panose="020F0502020204030204" pitchFamily="34" charset="0"/>
                <a:cs typeface="Times New Roman" panose="02020603050405020304" pitchFamily="18" charset="0"/>
              </a:rPr>
              <a:t>regionali lo stesso apprezzamento degli altri due strumenti</a:t>
            </a:r>
            <a:r>
              <a:rPr lang="it-IT" i="0" dirty="0" smtClean="0">
                <a:latin typeface="Garamond" panose="02020404030301010803" pitchFamily="18" charset="0"/>
                <a:ea typeface="Calibri" panose="020F0502020204030204" pitchFamily="34" charset="0"/>
                <a:cs typeface="Times New Roman" panose="02020603050405020304" pitchFamily="18" charset="0"/>
              </a:rPr>
              <a:t>.</a:t>
            </a:r>
            <a:endParaRPr lang="it-IT" i="0" dirty="0"/>
          </a:p>
        </p:txBody>
      </p:sp>
      <p:sp>
        <p:nvSpPr>
          <p:cNvPr id="11" name="CasellaDiTesto 10"/>
          <p:cNvSpPr txBox="1"/>
          <p:nvPr/>
        </p:nvSpPr>
        <p:spPr>
          <a:xfrm>
            <a:off x="107504" y="189511"/>
            <a:ext cx="4176464" cy="646331"/>
          </a:xfrm>
          <a:prstGeom prst="rect">
            <a:avLst/>
          </a:prstGeom>
          <a:noFill/>
        </p:spPr>
        <p:txBody>
          <a:bodyPr wrap="square" rtlCol="0">
            <a:spAutoFit/>
          </a:bodyPr>
          <a:lstStyle/>
          <a:p>
            <a:r>
              <a:rPr lang="it-IT" dirty="0" smtClean="0">
                <a:solidFill>
                  <a:schemeClr val="bg1"/>
                </a:solidFill>
                <a:latin typeface="+mj-lt"/>
              </a:rPr>
              <a:t>Progetto CLAY – presentazione di medio termine</a:t>
            </a:r>
          </a:p>
          <a:p>
            <a:r>
              <a:rPr lang="it-IT" dirty="0" smtClean="0">
                <a:solidFill>
                  <a:schemeClr val="bg1"/>
                </a:solidFill>
                <a:latin typeface="+mj-lt"/>
              </a:rPr>
              <a:t>Foligno, Palazzo </a:t>
            </a:r>
            <a:r>
              <a:rPr lang="it-IT" dirty="0" err="1" smtClean="0">
                <a:solidFill>
                  <a:schemeClr val="bg1"/>
                </a:solidFill>
                <a:latin typeface="+mj-lt"/>
              </a:rPr>
              <a:t>Cambiotti</a:t>
            </a:r>
            <a:endParaRPr lang="it-IT" dirty="0" smtClean="0">
              <a:solidFill>
                <a:schemeClr val="bg1"/>
              </a:solidFill>
              <a:latin typeface="+mj-lt"/>
            </a:endParaRPr>
          </a:p>
          <a:p>
            <a:r>
              <a:rPr lang="it-IT" dirty="0" smtClean="0">
                <a:solidFill>
                  <a:schemeClr val="bg1"/>
                </a:solidFill>
                <a:latin typeface="+mj-lt"/>
              </a:rPr>
              <a:t>19 settembre 2019</a:t>
            </a:r>
            <a:endParaRPr lang="it-IT" dirty="0">
              <a:solidFill>
                <a:schemeClr val="bg1"/>
              </a:solidFill>
              <a:latin typeface="+mj-lt"/>
            </a:endParaRPr>
          </a:p>
        </p:txBody>
      </p:sp>
      <p:sp>
        <p:nvSpPr>
          <p:cNvPr id="13" name="CasellaDiTesto 12"/>
          <p:cNvSpPr txBox="1"/>
          <p:nvPr/>
        </p:nvSpPr>
        <p:spPr>
          <a:xfrm>
            <a:off x="5148064" y="189511"/>
            <a:ext cx="3901601" cy="461665"/>
          </a:xfrm>
          <a:prstGeom prst="rect">
            <a:avLst/>
          </a:prstGeom>
          <a:noFill/>
        </p:spPr>
        <p:txBody>
          <a:bodyPr wrap="square" rtlCol="0">
            <a:spAutoFit/>
          </a:bodyPr>
          <a:lstStyle/>
          <a:p>
            <a:pPr algn="r"/>
            <a:r>
              <a:rPr lang="it-IT" dirty="0" smtClean="0">
                <a:solidFill>
                  <a:schemeClr val="bg1"/>
                </a:solidFill>
              </a:rPr>
              <a:t>Marta Scettri</a:t>
            </a:r>
          </a:p>
          <a:p>
            <a:pPr algn="r"/>
            <a:r>
              <a:rPr lang="it-IT" dirty="0" smtClean="0">
                <a:solidFill>
                  <a:schemeClr val="bg1"/>
                </a:solidFill>
              </a:rPr>
              <a:t>Regione Umbria</a:t>
            </a:r>
            <a:endParaRPr lang="it-IT" dirty="0">
              <a:solidFill>
                <a:schemeClr val="bg1"/>
              </a:solidFill>
            </a:endParaRPr>
          </a:p>
        </p:txBody>
      </p:sp>
    </p:spTree>
    <p:extLst>
      <p:ext uri="{BB962C8B-B14F-4D97-AF65-F5344CB8AC3E}">
        <p14:creationId xmlns:p14="http://schemas.microsoft.com/office/powerpoint/2010/main" val="38089565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23528" y="980729"/>
            <a:ext cx="7920880" cy="579694"/>
          </a:xfrm>
        </p:spPr>
        <p:txBody>
          <a:bodyPr/>
          <a:lstStyle/>
          <a:p>
            <a:r>
              <a:rPr lang="en-US" altLang="en-US" sz="2800" dirty="0" err="1" smtClean="0"/>
              <a:t>Suggerimenti</a:t>
            </a:r>
            <a:r>
              <a:rPr lang="en-US" altLang="en-US" sz="2800" dirty="0" smtClean="0"/>
              <a:t> e </a:t>
            </a:r>
            <a:r>
              <a:rPr lang="en-US" altLang="en-US" sz="2800" dirty="0" err="1" smtClean="0"/>
              <a:t>raccomandazioni</a:t>
            </a:r>
            <a:endParaRPr lang="en-US" altLang="en-US" sz="2400" b="0" i="1" dirty="0"/>
          </a:p>
        </p:txBody>
      </p:sp>
      <p:sp>
        <p:nvSpPr>
          <p:cNvPr id="12" name="Slide Number Placeholder 1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930F3F-C68E-42AC-B875-DF0AB552D6DA}" type="slidenum">
              <a:rPr kumimoji="0" lang="en-GB" altLang="en-US" sz="105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GB" altLang="en-US" sz="105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 name="Rectangle 3">
            <a:extLst>
              <a:ext uri="{FF2B5EF4-FFF2-40B4-BE49-F238E27FC236}">
                <a16:creationId xmlns:a16="http://schemas.microsoft.com/office/drawing/2014/main" xmlns="" id="{958253FD-62B0-492C-A7CF-1AC7FA0D8162}"/>
              </a:ext>
            </a:extLst>
          </p:cNvPr>
          <p:cNvSpPr txBox="1">
            <a:spLocks noChangeArrowheads="1"/>
          </p:cNvSpPr>
          <p:nvPr/>
        </p:nvSpPr>
        <p:spPr bwMode="auto">
          <a:xfrm>
            <a:off x="323528" y="1560423"/>
            <a:ext cx="8280920" cy="5036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57175" indent="-257175" algn="l" rtl="0" eaLnBrk="0" fontAlgn="base" hangingPunct="0">
              <a:spcBef>
                <a:spcPct val="20000"/>
              </a:spcBef>
              <a:spcAft>
                <a:spcPct val="0"/>
              </a:spcAft>
              <a:buClr>
                <a:schemeClr val="bg1"/>
              </a:buClr>
              <a:buChar char="•"/>
              <a:defRPr sz="1800" i="1">
                <a:solidFill>
                  <a:srgbClr val="0F5494"/>
                </a:solidFill>
                <a:latin typeface="+mn-lt"/>
                <a:ea typeface="+mn-ea"/>
                <a:cs typeface="+mn-cs"/>
              </a:defRPr>
            </a:lvl1pPr>
            <a:lvl2pPr marL="557213" indent="-214313" algn="l" rtl="0" eaLnBrk="0" fontAlgn="base" hangingPunct="0">
              <a:spcBef>
                <a:spcPct val="20000"/>
              </a:spcBef>
              <a:spcAft>
                <a:spcPct val="0"/>
              </a:spcAft>
              <a:buClr>
                <a:srgbClr val="009FBA"/>
              </a:buClr>
              <a:buChar char="•"/>
              <a:defRPr sz="1500" b="1">
                <a:solidFill>
                  <a:srgbClr val="0F5494"/>
                </a:solidFill>
                <a:latin typeface="+mn-lt"/>
              </a:defRPr>
            </a:lvl2pPr>
            <a:lvl3pPr marL="857250" indent="-171450" algn="l" rtl="0" eaLnBrk="0" fontAlgn="base" hangingPunct="0">
              <a:spcBef>
                <a:spcPct val="20000"/>
              </a:spcBef>
              <a:spcAft>
                <a:spcPct val="0"/>
              </a:spcAft>
              <a:defRPr sz="1050">
                <a:solidFill>
                  <a:srgbClr val="0F5494"/>
                </a:solidFill>
                <a:latin typeface="+mn-lt"/>
              </a:defRPr>
            </a:lvl3pPr>
            <a:lvl4pPr marL="1200150" indent="-171450" algn="l" rtl="0" eaLnBrk="0" fontAlgn="base" hangingPunct="0">
              <a:spcBef>
                <a:spcPct val="20000"/>
              </a:spcBef>
              <a:spcAft>
                <a:spcPct val="0"/>
              </a:spcAft>
              <a:buChar char="–"/>
              <a:defRPr sz="1500">
                <a:solidFill>
                  <a:schemeClr val="tx1"/>
                </a:solidFill>
                <a:latin typeface="Arial" charset="0"/>
              </a:defRPr>
            </a:lvl4pPr>
            <a:lvl5pPr marL="1543050" indent="-171450" algn="l" rtl="0" eaLnBrk="0" fontAlgn="base" hangingPunct="0">
              <a:spcBef>
                <a:spcPct val="20000"/>
              </a:spcBef>
              <a:spcAft>
                <a:spcPct val="0"/>
              </a:spcAft>
              <a:buChar char="»"/>
              <a:defRPr sz="1500">
                <a:solidFill>
                  <a:schemeClr val="tx1"/>
                </a:solidFill>
                <a:latin typeface="Arial" charset="0"/>
              </a:defRPr>
            </a:lvl5pPr>
            <a:lvl6pPr marL="1885950" indent="-171450" algn="l" rtl="0" fontAlgn="base">
              <a:spcBef>
                <a:spcPct val="20000"/>
              </a:spcBef>
              <a:spcAft>
                <a:spcPct val="0"/>
              </a:spcAft>
              <a:buChar char="»"/>
              <a:defRPr sz="1500">
                <a:solidFill>
                  <a:schemeClr val="tx1"/>
                </a:solidFill>
                <a:latin typeface="Arial" charset="0"/>
              </a:defRPr>
            </a:lvl6pPr>
            <a:lvl7pPr marL="2228850" indent="-171450" algn="l" rtl="0" fontAlgn="base">
              <a:spcBef>
                <a:spcPct val="20000"/>
              </a:spcBef>
              <a:spcAft>
                <a:spcPct val="0"/>
              </a:spcAft>
              <a:buChar char="»"/>
              <a:defRPr sz="1500">
                <a:solidFill>
                  <a:schemeClr val="tx1"/>
                </a:solidFill>
                <a:latin typeface="Arial" charset="0"/>
              </a:defRPr>
            </a:lvl7pPr>
            <a:lvl8pPr marL="2571750" indent="-171450" algn="l" rtl="0" fontAlgn="base">
              <a:spcBef>
                <a:spcPct val="20000"/>
              </a:spcBef>
              <a:spcAft>
                <a:spcPct val="0"/>
              </a:spcAft>
              <a:buChar char="»"/>
              <a:defRPr sz="1500">
                <a:solidFill>
                  <a:schemeClr val="tx1"/>
                </a:solidFill>
                <a:latin typeface="Arial" charset="0"/>
              </a:defRPr>
            </a:lvl8pPr>
            <a:lvl9pPr marL="2914650" indent="-171450" algn="l" rtl="0" fontAlgn="base">
              <a:spcBef>
                <a:spcPct val="20000"/>
              </a:spcBef>
              <a:spcAft>
                <a:spcPct val="0"/>
              </a:spcAft>
              <a:buChar char="»"/>
              <a:defRPr sz="1500">
                <a:solidFill>
                  <a:schemeClr val="tx1"/>
                </a:solidFill>
                <a:latin typeface="Arial" charset="0"/>
              </a:defRPr>
            </a:lvl9pPr>
          </a:lstStyle>
          <a:p>
            <a:pPr algn="just"/>
            <a:r>
              <a:rPr lang="it-IT" dirty="0" smtClean="0"/>
              <a:t>Nell’aggiornamento degli schemi di intervento dell’azione 3.3.1 si suggerisce di valutare il possibile ruolo combinato degli strumenti finanziari a supporto delle attività di internazionalizzazione, per aumentare l’adeguatezza e la flessibilità delle risorse disponibili.</a:t>
            </a:r>
          </a:p>
          <a:p>
            <a:endParaRPr lang="it-IT" dirty="0" smtClean="0"/>
          </a:p>
          <a:p>
            <a:pPr algn="just"/>
            <a:r>
              <a:rPr lang="it-IT" dirty="0" smtClean="0"/>
              <a:t>Si rileva l’importanza di aggiornare tale analisi rispetto all’evoluzione del contesto internazionale, anche alla luce di nuove minacce sull’export, riconducibili alle nuove dinamiche del commercio mondiale (rapporti tra Stati Uniti, paesi dell’Unione Europea, Cina) e alla </a:t>
            </a:r>
            <a:r>
              <a:rPr lang="it-IT" dirty="0" err="1" smtClean="0"/>
              <a:t>Brexit</a:t>
            </a:r>
            <a:r>
              <a:rPr lang="it-IT" dirty="0" smtClean="0"/>
              <a:t>.</a:t>
            </a:r>
          </a:p>
          <a:p>
            <a:endParaRPr lang="it-IT" dirty="0" smtClean="0"/>
          </a:p>
          <a:p>
            <a:pPr algn="just"/>
            <a:r>
              <a:rPr lang="it-IT" dirty="0"/>
              <a:t>Nell’ottica del miglioramento degli interventi, si suggerisce di prendere in esame la possibilità di introdurre semplificazioni nell’erogazione del contributo. In tal senso, l’analisi delle informazioni acquisite sui costi reali potrebbe rappresentare un punto di partenza per l’utilizzo dei costi standard</a:t>
            </a:r>
          </a:p>
        </p:txBody>
      </p:sp>
      <p:sp>
        <p:nvSpPr>
          <p:cNvPr id="5" name="CasellaDiTesto 4"/>
          <p:cNvSpPr txBox="1"/>
          <p:nvPr/>
        </p:nvSpPr>
        <p:spPr>
          <a:xfrm>
            <a:off x="107504" y="189511"/>
            <a:ext cx="4176464" cy="646331"/>
          </a:xfrm>
          <a:prstGeom prst="rect">
            <a:avLst/>
          </a:prstGeom>
          <a:noFill/>
        </p:spPr>
        <p:txBody>
          <a:bodyPr wrap="square" rtlCol="0">
            <a:spAutoFit/>
          </a:bodyPr>
          <a:lstStyle/>
          <a:p>
            <a:r>
              <a:rPr lang="it-IT" dirty="0" smtClean="0">
                <a:solidFill>
                  <a:schemeClr val="bg1"/>
                </a:solidFill>
                <a:latin typeface="+mj-lt"/>
              </a:rPr>
              <a:t>Progetto CLAY – presentazione di medio termine</a:t>
            </a:r>
          </a:p>
          <a:p>
            <a:r>
              <a:rPr lang="it-IT" dirty="0" smtClean="0">
                <a:solidFill>
                  <a:schemeClr val="bg1"/>
                </a:solidFill>
                <a:latin typeface="+mj-lt"/>
              </a:rPr>
              <a:t>Foligno, Palazzo </a:t>
            </a:r>
            <a:r>
              <a:rPr lang="it-IT" dirty="0" err="1" smtClean="0">
                <a:solidFill>
                  <a:schemeClr val="bg1"/>
                </a:solidFill>
                <a:latin typeface="+mj-lt"/>
              </a:rPr>
              <a:t>Cambiotti</a:t>
            </a:r>
            <a:endParaRPr lang="it-IT" dirty="0" smtClean="0">
              <a:solidFill>
                <a:schemeClr val="bg1"/>
              </a:solidFill>
              <a:latin typeface="+mj-lt"/>
            </a:endParaRPr>
          </a:p>
          <a:p>
            <a:r>
              <a:rPr lang="it-IT" dirty="0" smtClean="0">
                <a:solidFill>
                  <a:schemeClr val="bg1"/>
                </a:solidFill>
                <a:latin typeface="+mj-lt"/>
              </a:rPr>
              <a:t>19 settembre 2019</a:t>
            </a:r>
            <a:endParaRPr lang="it-IT" dirty="0">
              <a:solidFill>
                <a:schemeClr val="bg1"/>
              </a:solidFill>
              <a:latin typeface="+mj-lt"/>
            </a:endParaRPr>
          </a:p>
        </p:txBody>
      </p:sp>
      <p:sp>
        <p:nvSpPr>
          <p:cNvPr id="6" name="CasellaDiTesto 5"/>
          <p:cNvSpPr txBox="1"/>
          <p:nvPr/>
        </p:nvSpPr>
        <p:spPr>
          <a:xfrm>
            <a:off x="5148064" y="189511"/>
            <a:ext cx="3901601" cy="461665"/>
          </a:xfrm>
          <a:prstGeom prst="rect">
            <a:avLst/>
          </a:prstGeom>
          <a:noFill/>
        </p:spPr>
        <p:txBody>
          <a:bodyPr wrap="square" rtlCol="0">
            <a:spAutoFit/>
          </a:bodyPr>
          <a:lstStyle/>
          <a:p>
            <a:pPr algn="r"/>
            <a:r>
              <a:rPr lang="it-IT" dirty="0" smtClean="0">
                <a:solidFill>
                  <a:schemeClr val="bg1"/>
                </a:solidFill>
              </a:rPr>
              <a:t>Marta Scettri</a:t>
            </a:r>
          </a:p>
          <a:p>
            <a:pPr algn="r"/>
            <a:r>
              <a:rPr lang="it-IT" dirty="0" smtClean="0">
                <a:solidFill>
                  <a:schemeClr val="bg1"/>
                </a:solidFill>
              </a:rPr>
              <a:t>Regione Umbria</a:t>
            </a:r>
            <a:endParaRPr lang="it-IT" dirty="0">
              <a:solidFill>
                <a:schemeClr val="bg1"/>
              </a:solidFill>
            </a:endParaRPr>
          </a:p>
        </p:txBody>
      </p:sp>
    </p:spTree>
    <p:extLst>
      <p:ext uri="{BB962C8B-B14F-4D97-AF65-F5344CB8AC3E}">
        <p14:creationId xmlns:p14="http://schemas.microsoft.com/office/powerpoint/2010/main" val="39620596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908720"/>
            <a:ext cx="9144000" cy="817443"/>
          </a:xfrm>
        </p:spPr>
        <p:txBody>
          <a:bodyPr/>
          <a:lstStyle/>
          <a:p>
            <a:r>
              <a:rPr lang="en-US" altLang="en-US" sz="2800" dirty="0" err="1">
                <a:solidFill>
                  <a:srgbClr val="FF0000"/>
                </a:solidFill>
              </a:rPr>
              <a:t>Struttura</a:t>
            </a:r>
            <a:r>
              <a:rPr lang="en-US" altLang="en-US" sz="2800" dirty="0">
                <a:solidFill>
                  <a:srgbClr val="FF0000"/>
                </a:solidFill>
              </a:rPr>
              <a:t> del </a:t>
            </a:r>
            <a:r>
              <a:rPr lang="en-US" altLang="en-US" sz="2800" dirty="0" err="1">
                <a:solidFill>
                  <a:srgbClr val="FF0000"/>
                </a:solidFill>
              </a:rPr>
              <a:t>Rapporto</a:t>
            </a:r>
            <a:r>
              <a:rPr lang="en-US" altLang="en-US" sz="2800" dirty="0">
                <a:solidFill>
                  <a:srgbClr val="FF0000"/>
                </a:solidFill>
              </a:rPr>
              <a:t> di </a:t>
            </a:r>
            <a:r>
              <a:rPr lang="en-US" altLang="en-US" sz="2800" dirty="0" err="1">
                <a:solidFill>
                  <a:srgbClr val="FF0000"/>
                </a:solidFill>
              </a:rPr>
              <a:t>valutazione</a:t>
            </a:r>
            <a:endParaRPr lang="en-US" altLang="en-US" sz="2800" dirty="0">
              <a:solidFill>
                <a:srgbClr val="FF0000"/>
              </a:solidFill>
            </a:endParaRPr>
          </a:p>
        </p:txBody>
      </p:sp>
      <p:sp>
        <p:nvSpPr>
          <p:cNvPr id="4099" name="Rectangle 3"/>
          <p:cNvSpPr>
            <a:spLocks noGrp="1" noChangeArrowheads="1"/>
          </p:cNvSpPr>
          <p:nvPr>
            <p:ph idx="1"/>
          </p:nvPr>
        </p:nvSpPr>
        <p:spPr>
          <a:xfrm>
            <a:off x="426368" y="1706038"/>
            <a:ext cx="8291264" cy="4669206"/>
          </a:xfrm>
        </p:spPr>
        <p:txBody>
          <a:bodyPr/>
          <a:lstStyle/>
          <a:p>
            <a:pPr marL="700088" lvl="1" indent="-702000" algn="just" eaLnBrk="1" hangingPunct="1">
              <a:buFont typeface="+mj-lt"/>
              <a:buAutoNum type="romanUcPeriod"/>
            </a:pPr>
            <a:r>
              <a:rPr lang="it-IT" altLang="en-US" sz="2000" dirty="0"/>
              <a:t>Introduzione</a:t>
            </a:r>
          </a:p>
          <a:p>
            <a:pPr marL="700088" lvl="1" indent="-702000" algn="just" eaLnBrk="1" hangingPunct="1">
              <a:buFont typeface="+mj-lt"/>
              <a:buAutoNum type="romanUcPeriod"/>
            </a:pPr>
            <a:r>
              <a:rPr lang="it-IT" altLang="en-US" sz="2000" dirty="0"/>
              <a:t>Approccio metodologico</a:t>
            </a:r>
          </a:p>
          <a:p>
            <a:pPr marL="700088" lvl="1" indent="-702000" algn="just" eaLnBrk="1" hangingPunct="1">
              <a:buFont typeface="+mj-lt"/>
              <a:buAutoNum type="romanUcPeriod"/>
            </a:pPr>
            <a:r>
              <a:rPr lang="it-IT" altLang="en-US" sz="2000" dirty="0"/>
              <a:t>Contesto economico e export regionale</a:t>
            </a:r>
          </a:p>
          <a:p>
            <a:pPr marL="700088" lvl="1" indent="-702000" algn="just" eaLnBrk="1" hangingPunct="1">
              <a:buFont typeface="+mj-lt"/>
              <a:buAutoNum type="romanUcPeriod"/>
            </a:pPr>
            <a:r>
              <a:rPr lang="it-IT" altLang="en-US" sz="2000" dirty="0">
                <a:solidFill>
                  <a:srgbClr val="FF0000"/>
                </a:solidFill>
              </a:rPr>
              <a:t>Tema 1</a:t>
            </a:r>
            <a:r>
              <a:rPr lang="it-IT" altLang="en-US" sz="2000" dirty="0"/>
              <a:t> - Le attività di internazionalizzazione del POR FESR 2014-2020</a:t>
            </a:r>
          </a:p>
          <a:p>
            <a:pPr marL="700088" lvl="1" indent="-702000" algn="just" eaLnBrk="1" hangingPunct="1">
              <a:buFont typeface="+mj-lt"/>
              <a:buAutoNum type="romanUcPeriod"/>
            </a:pPr>
            <a:r>
              <a:rPr lang="it-IT" altLang="en-US" sz="2000" dirty="0">
                <a:solidFill>
                  <a:srgbClr val="FF0000"/>
                </a:solidFill>
              </a:rPr>
              <a:t>Tema 2</a:t>
            </a:r>
            <a:r>
              <a:rPr lang="it-IT" altLang="en-US" sz="2000" dirty="0"/>
              <a:t> - La coerenza delle attività con il contesto istituzionale e i bisogni dei beneficiari</a:t>
            </a:r>
          </a:p>
          <a:p>
            <a:pPr marL="700088" lvl="1" indent="-702000" algn="just" eaLnBrk="1" hangingPunct="1">
              <a:buFont typeface="+mj-lt"/>
              <a:buAutoNum type="romanUcPeriod"/>
            </a:pPr>
            <a:r>
              <a:rPr lang="it-IT" altLang="en-US" sz="2000" dirty="0">
                <a:solidFill>
                  <a:srgbClr val="FF0000"/>
                </a:solidFill>
              </a:rPr>
              <a:t>Temi 3 e 4 </a:t>
            </a:r>
            <a:r>
              <a:rPr lang="it-IT" altLang="en-US" sz="2000" dirty="0"/>
              <a:t>- Adeguatezza delle risorse umane e finanziarie e stato di attuazione</a:t>
            </a:r>
          </a:p>
          <a:p>
            <a:pPr marL="700088" lvl="1" indent="-702000" algn="just" eaLnBrk="1" hangingPunct="1">
              <a:buFont typeface="+mj-lt"/>
              <a:buAutoNum type="romanUcPeriod"/>
            </a:pPr>
            <a:r>
              <a:rPr lang="it-IT" altLang="en-US" sz="2000" dirty="0">
                <a:solidFill>
                  <a:srgbClr val="FF0000"/>
                </a:solidFill>
              </a:rPr>
              <a:t>Temi 5 e 6 - </a:t>
            </a:r>
            <a:r>
              <a:rPr lang="it-IT" altLang="en-US" sz="2000" dirty="0"/>
              <a:t>Risultati ottenuti e prime indicazioni sugli impatti</a:t>
            </a:r>
          </a:p>
          <a:p>
            <a:pPr marL="700088" lvl="1" indent="-702000" algn="just" eaLnBrk="1" hangingPunct="1">
              <a:buFont typeface="+mj-lt"/>
              <a:buAutoNum type="romanUcPeriod"/>
            </a:pPr>
            <a:r>
              <a:rPr lang="it-IT" altLang="en-US" sz="2000" dirty="0"/>
              <a:t>Conclusioni e lezioni apprese</a:t>
            </a:r>
          </a:p>
          <a:p>
            <a:pPr marL="700088" lvl="1" indent="-702000" algn="just" eaLnBrk="1" hangingPunct="1">
              <a:buFont typeface="+mj-lt"/>
              <a:buAutoNum type="romanUcPeriod"/>
            </a:pPr>
            <a:r>
              <a:rPr lang="it-IT" altLang="en-US" sz="2000" dirty="0"/>
              <a:t>Allegati</a:t>
            </a:r>
          </a:p>
          <a:p>
            <a:pPr marL="700088" lvl="1" indent="-702000" algn="just" eaLnBrk="1" hangingPunct="1">
              <a:buFont typeface="+mj-lt"/>
              <a:buAutoNum type="romanUcPeriod"/>
            </a:pPr>
            <a:endParaRPr lang="it-IT" altLang="en-US" sz="2000" dirty="0"/>
          </a:p>
          <a:p>
            <a:pPr marL="700088" lvl="1" indent="-702000" algn="just" eaLnBrk="1" hangingPunct="1">
              <a:buFont typeface="+mj-lt"/>
              <a:buAutoNum type="romanUcPeriod"/>
            </a:pPr>
            <a:endParaRPr lang="it-IT" altLang="en-US" sz="2000" dirty="0"/>
          </a:p>
          <a:p>
            <a:pPr marL="700088" lvl="1" indent="-702000" algn="just" eaLnBrk="1" hangingPunct="1">
              <a:buFont typeface="+mj-lt"/>
              <a:buAutoNum type="romanUcPeriod"/>
            </a:pPr>
            <a:endParaRPr lang="it-IT" altLang="en-US" sz="2000" dirty="0"/>
          </a:p>
          <a:p>
            <a:pPr marL="0" lvl="1" indent="0" algn="just" eaLnBrk="1" hangingPunct="1">
              <a:buNone/>
            </a:pPr>
            <a:endParaRPr lang="it-IT" altLang="en-US" sz="2000" dirty="0"/>
          </a:p>
          <a:p>
            <a:pPr marL="300038" lvl="1" indent="0" algn="just" eaLnBrk="1" hangingPunct="1">
              <a:buNone/>
            </a:pPr>
            <a:r>
              <a:rPr lang="it-IT" altLang="en-US" sz="2000" dirty="0"/>
              <a:t> </a:t>
            </a:r>
          </a:p>
          <a:p>
            <a:pPr algn="just" eaLnBrk="1" hangingPunct="1"/>
            <a:endParaRPr lang="it-IT" altLang="en-US" dirty="0"/>
          </a:p>
        </p:txBody>
      </p:sp>
      <p:sp>
        <p:nvSpPr>
          <p:cNvPr id="12" name="Slide Number Placeholder 11"/>
          <p:cNvSpPr>
            <a:spLocks noGrp="1"/>
          </p:cNvSpPr>
          <p:nvPr>
            <p:ph type="sldNum" sz="quarter" idx="12"/>
          </p:nvPr>
        </p:nvSpPr>
        <p:spPr/>
        <p:txBody>
          <a:bodyPr/>
          <a:lstStyle/>
          <a:p>
            <a:fld id="{00930F3F-C68E-42AC-B875-DF0AB552D6DA}" type="slidenum">
              <a:rPr lang="en-GB" altLang="en-US" smtClean="0"/>
              <a:pPr/>
              <a:t>2</a:t>
            </a:fld>
            <a:endParaRPr lang="en-GB" altLang="en-US"/>
          </a:p>
        </p:txBody>
      </p:sp>
      <p:sp>
        <p:nvSpPr>
          <p:cNvPr id="5" name="CasellaDiTesto 4"/>
          <p:cNvSpPr txBox="1"/>
          <p:nvPr/>
        </p:nvSpPr>
        <p:spPr>
          <a:xfrm>
            <a:off x="107504" y="189511"/>
            <a:ext cx="4176464" cy="646331"/>
          </a:xfrm>
          <a:prstGeom prst="rect">
            <a:avLst/>
          </a:prstGeom>
          <a:noFill/>
        </p:spPr>
        <p:txBody>
          <a:bodyPr wrap="square" rtlCol="0">
            <a:spAutoFit/>
          </a:bodyPr>
          <a:lstStyle/>
          <a:p>
            <a:r>
              <a:rPr lang="it-IT" dirty="0" smtClean="0">
                <a:solidFill>
                  <a:schemeClr val="bg1"/>
                </a:solidFill>
                <a:latin typeface="+mj-lt"/>
              </a:rPr>
              <a:t>Progetto CLAY – presentazione di medio termine</a:t>
            </a:r>
          </a:p>
          <a:p>
            <a:r>
              <a:rPr lang="it-IT" dirty="0" smtClean="0">
                <a:solidFill>
                  <a:schemeClr val="bg1"/>
                </a:solidFill>
                <a:latin typeface="+mj-lt"/>
              </a:rPr>
              <a:t>Foligno, Palazzo </a:t>
            </a:r>
            <a:r>
              <a:rPr lang="it-IT" dirty="0" err="1" smtClean="0">
                <a:solidFill>
                  <a:schemeClr val="bg1"/>
                </a:solidFill>
                <a:latin typeface="+mj-lt"/>
              </a:rPr>
              <a:t>Cambiotti</a:t>
            </a:r>
            <a:endParaRPr lang="it-IT" dirty="0" smtClean="0">
              <a:solidFill>
                <a:schemeClr val="bg1"/>
              </a:solidFill>
              <a:latin typeface="+mj-lt"/>
            </a:endParaRPr>
          </a:p>
          <a:p>
            <a:r>
              <a:rPr lang="it-IT" dirty="0" smtClean="0">
                <a:solidFill>
                  <a:schemeClr val="bg1"/>
                </a:solidFill>
                <a:latin typeface="+mj-lt"/>
              </a:rPr>
              <a:t>19 settembre 2019</a:t>
            </a:r>
            <a:endParaRPr lang="it-IT" dirty="0">
              <a:solidFill>
                <a:schemeClr val="bg1"/>
              </a:solidFill>
              <a:latin typeface="+mj-lt"/>
            </a:endParaRPr>
          </a:p>
        </p:txBody>
      </p:sp>
      <p:sp>
        <p:nvSpPr>
          <p:cNvPr id="6" name="CasellaDiTesto 5"/>
          <p:cNvSpPr txBox="1"/>
          <p:nvPr/>
        </p:nvSpPr>
        <p:spPr>
          <a:xfrm>
            <a:off x="5148064" y="189511"/>
            <a:ext cx="3901601" cy="461665"/>
          </a:xfrm>
          <a:prstGeom prst="rect">
            <a:avLst/>
          </a:prstGeom>
          <a:noFill/>
        </p:spPr>
        <p:txBody>
          <a:bodyPr wrap="square" rtlCol="0">
            <a:spAutoFit/>
          </a:bodyPr>
          <a:lstStyle/>
          <a:p>
            <a:pPr algn="r"/>
            <a:r>
              <a:rPr lang="it-IT" dirty="0" smtClean="0">
                <a:solidFill>
                  <a:schemeClr val="bg1"/>
                </a:solidFill>
              </a:rPr>
              <a:t>Marta Scettri</a:t>
            </a:r>
          </a:p>
          <a:p>
            <a:pPr algn="r"/>
            <a:r>
              <a:rPr lang="it-IT" dirty="0" smtClean="0">
                <a:solidFill>
                  <a:schemeClr val="bg1"/>
                </a:solidFill>
              </a:rPr>
              <a:t>Regione Umbria</a:t>
            </a:r>
            <a:endParaRPr lang="it-IT"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00930F3F-C68E-42AC-B875-DF0AB552D6DA}" type="slidenum">
              <a:rPr lang="en-GB" altLang="en-US" smtClean="0"/>
              <a:pPr/>
              <a:t>3</a:t>
            </a:fld>
            <a:endParaRPr lang="en-GB" altLang="en-US"/>
          </a:p>
        </p:txBody>
      </p:sp>
      <p:sp>
        <p:nvSpPr>
          <p:cNvPr id="14" name="Rectangle 2">
            <a:extLst>
              <a:ext uri="{FF2B5EF4-FFF2-40B4-BE49-F238E27FC236}">
                <a16:creationId xmlns:a16="http://schemas.microsoft.com/office/drawing/2014/main" xmlns="" id="{52696552-5660-4CB3-86B8-C79EE44F4DEB}"/>
              </a:ext>
            </a:extLst>
          </p:cNvPr>
          <p:cNvSpPr>
            <a:spLocks noGrp="1" noChangeArrowheads="1"/>
          </p:cNvSpPr>
          <p:nvPr>
            <p:ph type="title"/>
          </p:nvPr>
        </p:nvSpPr>
        <p:spPr>
          <a:xfrm>
            <a:off x="457200" y="1195173"/>
            <a:ext cx="8229600" cy="662409"/>
          </a:xfrm>
        </p:spPr>
        <p:txBody>
          <a:bodyPr/>
          <a:lstStyle/>
          <a:p>
            <a:r>
              <a:rPr lang="it-IT" altLang="en-US" sz="2800" dirty="0"/>
              <a:t>Approccio metodologico</a:t>
            </a:r>
            <a:endParaRPr lang="en-GB" altLang="en-US" sz="2400" b="0" i="1" dirty="0"/>
          </a:p>
        </p:txBody>
      </p:sp>
      <p:graphicFrame>
        <p:nvGraphicFramePr>
          <p:cNvPr id="8" name="Diagram 26">
            <a:extLst>
              <a:ext uri="{FF2B5EF4-FFF2-40B4-BE49-F238E27FC236}">
                <a16:creationId xmlns:a16="http://schemas.microsoft.com/office/drawing/2014/main" xmlns="" id="{7E31E19E-3F38-49AD-9D76-DBE350F90EA3}"/>
              </a:ext>
            </a:extLst>
          </p:cNvPr>
          <p:cNvGraphicFramePr/>
          <p:nvPr>
            <p:extLst>
              <p:ext uri="{D42A27DB-BD31-4B8C-83A1-F6EECF244321}">
                <p14:modId xmlns:p14="http://schemas.microsoft.com/office/powerpoint/2010/main" val="3781220991"/>
              </p:ext>
            </p:extLst>
          </p:nvPr>
        </p:nvGraphicFramePr>
        <p:xfrm>
          <a:off x="470780" y="2060848"/>
          <a:ext cx="8229600" cy="3888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Rounded Corners 1">
            <a:extLst>
              <a:ext uri="{FF2B5EF4-FFF2-40B4-BE49-F238E27FC236}">
                <a16:creationId xmlns:a16="http://schemas.microsoft.com/office/drawing/2014/main" xmlns="" id="{2DF8B4D4-247C-4BE6-AD77-8A34A1BD7705}"/>
              </a:ext>
            </a:extLst>
          </p:cNvPr>
          <p:cNvSpPr/>
          <p:nvPr/>
        </p:nvSpPr>
        <p:spPr bwMode="auto">
          <a:xfrm>
            <a:off x="2267744" y="4365104"/>
            <a:ext cx="1512168" cy="288032"/>
          </a:xfrm>
          <a:prstGeom prst="roundRect">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Verdana" pitchFamily="34" charset="0"/>
            </a:endParaRPr>
          </a:p>
        </p:txBody>
      </p:sp>
      <p:sp>
        <p:nvSpPr>
          <p:cNvPr id="6" name="CasellaDiTesto 5"/>
          <p:cNvSpPr txBox="1"/>
          <p:nvPr/>
        </p:nvSpPr>
        <p:spPr>
          <a:xfrm>
            <a:off x="107504" y="189511"/>
            <a:ext cx="4176464" cy="646331"/>
          </a:xfrm>
          <a:prstGeom prst="rect">
            <a:avLst/>
          </a:prstGeom>
          <a:noFill/>
        </p:spPr>
        <p:txBody>
          <a:bodyPr wrap="square" rtlCol="0">
            <a:spAutoFit/>
          </a:bodyPr>
          <a:lstStyle/>
          <a:p>
            <a:r>
              <a:rPr lang="it-IT" dirty="0" smtClean="0">
                <a:solidFill>
                  <a:schemeClr val="bg1"/>
                </a:solidFill>
                <a:latin typeface="+mj-lt"/>
              </a:rPr>
              <a:t>Progetto CLAY – presentazione di medio termine</a:t>
            </a:r>
          </a:p>
          <a:p>
            <a:r>
              <a:rPr lang="it-IT" dirty="0" smtClean="0">
                <a:solidFill>
                  <a:schemeClr val="bg1"/>
                </a:solidFill>
                <a:latin typeface="+mj-lt"/>
              </a:rPr>
              <a:t>Foligno, Palazzo </a:t>
            </a:r>
            <a:r>
              <a:rPr lang="it-IT" dirty="0" err="1" smtClean="0">
                <a:solidFill>
                  <a:schemeClr val="bg1"/>
                </a:solidFill>
                <a:latin typeface="+mj-lt"/>
              </a:rPr>
              <a:t>Cambiotti</a:t>
            </a:r>
            <a:endParaRPr lang="it-IT" dirty="0" smtClean="0">
              <a:solidFill>
                <a:schemeClr val="bg1"/>
              </a:solidFill>
              <a:latin typeface="+mj-lt"/>
            </a:endParaRPr>
          </a:p>
          <a:p>
            <a:r>
              <a:rPr lang="it-IT" dirty="0" smtClean="0">
                <a:solidFill>
                  <a:schemeClr val="bg1"/>
                </a:solidFill>
                <a:latin typeface="+mj-lt"/>
              </a:rPr>
              <a:t>19 settembre 2019</a:t>
            </a:r>
            <a:endParaRPr lang="it-IT" dirty="0">
              <a:solidFill>
                <a:schemeClr val="bg1"/>
              </a:solidFill>
              <a:latin typeface="+mj-lt"/>
            </a:endParaRPr>
          </a:p>
        </p:txBody>
      </p:sp>
      <p:sp>
        <p:nvSpPr>
          <p:cNvPr id="7" name="CasellaDiTesto 6"/>
          <p:cNvSpPr txBox="1"/>
          <p:nvPr/>
        </p:nvSpPr>
        <p:spPr>
          <a:xfrm>
            <a:off x="5148064" y="189511"/>
            <a:ext cx="3901601" cy="461665"/>
          </a:xfrm>
          <a:prstGeom prst="rect">
            <a:avLst/>
          </a:prstGeom>
          <a:noFill/>
        </p:spPr>
        <p:txBody>
          <a:bodyPr wrap="square" rtlCol="0">
            <a:spAutoFit/>
          </a:bodyPr>
          <a:lstStyle/>
          <a:p>
            <a:pPr algn="r"/>
            <a:r>
              <a:rPr lang="it-IT" dirty="0" smtClean="0">
                <a:solidFill>
                  <a:schemeClr val="bg1"/>
                </a:solidFill>
              </a:rPr>
              <a:t>Marta Scettri</a:t>
            </a:r>
          </a:p>
          <a:p>
            <a:pPr algn="r"/>
            <a:r>
              <a:rPr lang="it-IT" dirty="0" smtClean="0">
                <a:solidFill>
                  <a:schemeClr val="bg1"/>
                </a:solidFill>
              </a:rPr>
              <a:t>Regione Umbria</a:t>
            </a:r>
            <a:endParaRPr lang="it-IT" dirty="0">
              <a:solidFill>
                <a:schemeClr val="bg1"/>
              </a:solidFill>
            </a:endParaRPr>
          </a:p>
        </p:txBody>
      </p:sp>
    </p:spTree>
    <p:extLst>
      <p:ext uri="{BB962C8B-B14F-4D97-AF65-F5344CB8AC3E}">
        <p14:creationId xmlns:p14="http://schemas.microsoft.com/office/powerpoint/2010/main" val="3877214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00930F3F-C68E-42AC-B875-DF0AB552D6DA}" type="slidenum">
              <a:rPr lang="en-GB" altLang="en-US" smtClean="0"/>
              <a:pPr/>
              <a:t>4</a:t>
            </a:fld>
            <a:endParaRPr lang="en-GB" altLang="en-US"/>
          </a:p>
        </p:txBody>
      </p:sp>
      <p:sp>
        <p:nvSpPr>
          <p:cNvPr id="5" name="Rectangle 2">
            <a:extLst>
              <a:ext uri="{FF2B5EF4-FFF2-40B4-BE49-F238E27FC236}">
                <a16:creationId xmlns:a16="http://schemas.microsoft.com/office/drawing/2014/main" xmlns="" id="{7DBA127B-DAE6-431C-AC0B-61302E023ADC}"/>
              </a:ext>
            </a:extLst>
          </p:cNvPr>
          <p:cNvSpPr>
            <a:spLocks noGrp="1" noChangeArrowheads="1"/>
          </p:cNvSpPr>
          <p:nvPr>
            <p:ph type="title"/>
          </p:nvPr>
        </p:nvSpPr>
        <p:spPr>
          <a:xfrm>
            <a:off x="354360" y="1005886"/>
            <a:ext cx="8435280" cy="847681"/>
          </a:xfrm>
        </p:spPr>
        <p:txBody>
          <a:bodyPr/>
          <a:lstStyle/>
          <a:p>
            <a:r>
              <a:rPr lang="it-IT" altLang="en-US" sz="2800" dirty="0"/>
              <a:t>Contesto economico e export regionale</a:t>
            </a:r>
            <a:endParaRPr lang="en-GB" altLang="en-US" sz="2400" b="0" i="1" dirty="0"/>
          </a:p>
        </p:txBody>
      </p:sp>
      <p:sp>
        <p:nvSpPr>
          <p:cNvPr id="3" name="Segnaposto contenuto 2">
            <a:extLst>
              <a:ext uri="{FF2B5EF4-FFF2-40B4-BE49-F238E27FC236}">
                <a16:creationId xmlns:a16="http://schemas.microsoft.com/office/drawing/2014/main" xmlns="" id="{7D24C360-D7B3-449F-8ECC-AB85D9251797}"/>
              </a:ext>
            </a:extLst>
          </p:cNvPr>
          <p:cNvSpPr>
            <a:spLocks noGrp="1"/>
          </p:cNvSpPr>
          <p:nvPr>
            <p:ph idx="1"/>
          </p:nvPr>
        </p:nvSpPr>
        <p:spPr>
          <a:xfrm>
            <a:off x="563339" y="1988840"/>
            <a:ext cx="8229600" cy="4109820"/>
          </a:xfrm>
        </p:spPr>
        <p:txBody>
          <a:bodyPr/>
          <a:lstStyle/>
          <a:p>
            <a:pPr>
              <a:buClr>
                <a:srgbClr val="009FBA"/>
              </a:buClr>
              <a:buFont typeface="Wingdings" panose="05000000000000000000" pitchFamily="2" charset="2"/>
              <a:buChar char="q"/>
            </a:pPr>
            <a:r>
              <a:rPr lang="it-IT" i="0" dirty="0"/>
              <a:t>Andamento dell’economia regionale</a:t>
            </a:r>
          </a:p>
          <a:p>
            <a:pPr marL="0" indent="0">
              <a:buClr>
                <a:srgbClr val="009FBA"/>
              </a:buClr>
              <a:buNone/>
            </a:pPr>
            <a:r>
              <a:rPr lang="it-IT" sz="1000" i="0" dirty="0"/>
              <a:t> </a:t>
            </a:r>
          </a:p>
          <a:p>
            <a:pPr>
              <a:buClr>
                <a:srgbClr val="009FBA"/>
              </a:buClr>
              <a:buFont typeface="Wingdings" panose="05000000000000000000" pitchFamily="2" charset="2"/>
              <a:buChar char="q"/>
            </a:pPr>
            <a:r>
              <a:rPr lang="it-IT" i="0" dirty="0"/>
              <a:t>Dinamica industriale, ricerca e innovazione</a:t>
            </a:r>
          </a:p>
          <a:p>
            <a:pPr>
              <a:buClr>
                <a:srgbClr val="009FBA"/>
              </a:buClr>
              <a:buFont typeface="Wingdings" panose="05000000000000000000" pitchFamily="2" charset="2"/>
              <a:buChar char="q"/>
            </a:pPr>
            <a:endParaRPr lang="it-IT" sz="1000" i="0" dirty="0"/>
          </a:p>
          <a:p>
            <a:pPr>
              <a:buClr>
                <a:srgbClr val="009FBA"/>
              </a:buClr>
              <a:buFont typeface="Wingdings" panose="05000000000000000000" pitchFamily="2" charset="2"/>
              <a:buChar char="q"/>
            </a:pPr>
            <a:r>
              <a:rPr lang="it-IT" i="0" dirty="0"/>
              <a:t>Accesso al credito</a:t>
            </a:r>
          </a:p>
          <a:p>
            <a:pPr>
              <a:buClr>
                <a:srgbClr val="009FBA"/>
              </a:buClr>
              <a:buFont typeface="Wingdings" panose="05000000000000000000" pitchFamily="2" charset="2"/>
              <a:buChar char="q"/>
            </a:pPr>
            <a:endParaRPr lang="it-IT" sz="1000" i="0" dirty="0"/>
          </a:p>
          <a:p>
            <a:pPr>
              <a:buClr>
                <a:srgbClr val="009FBA"/>
              </a:buClr>
              <a:buFont typeface="Wingdings" panose="05000000000000000000" pitchFamily="2" charset="2"/>
              <a:buChar char="q"/>
            </a:pPr>
            <a:r>
              <a:rPr lang="it-IT" i="0" dirty="0"/>
              <a:t>Dinamica occupazionale</a:t>
            </a:r>
          </a:p>
          <a:p>
            <a:pPr>
              <a:buClr>
                <a:srgbClr val="009FBA"/>
              </a:buClr>
              <a:buFont typeface="Wingdings" panose="05000000000000000000" pitchFamily="2" charset="2"/>
              <a:buChar char="q"/>
            </a:pPr>
            <a:endParaRPr lang="it-IT" sz="1000" i="0" dirty="0"/>
          </a:p>
          <a:p>
            <a:pPr>
              <a:buClr>
                <a:srgbClr val="009FBA"/>
              </a:buClr>
              <a:buFont typeface="Wingdings" panose="05000000000000000000" pitchFamily="2" charset="2"/>
              <a:buChar char="q"/>
            </a:pPr>
            <a:r>
              <a:rPr lang="it-IT" i="0" dirty="0"/>
              <a:t>Andamento dell’export regionale</a:t>
            </a:r>
          </a:p>
          <a:p>
            <a:pPr>
              <a:buClr>
                <a:srgbClr val="009FBA"/>
              </a:buClr>
              <a:buFont typeface="Wingdings" panose="05000000000000000000" pitchFamily="2" charset="2"/>
              <a:buChar char="q"/>
            </a:pPr>
            <a:endParaRPr lang="it-IT" sz="1000" i="0" dirty="0"/>
          </a:p>
          <a:p>
            <a:pPr>
              <a:buClr>
                <a:srgbClr val="009FBA"/>
              </a:buClr>
              <a:buFont typeface="Wingdings" panose="05000000000000000000" pitchFamily="2" charset="2"/>
              <a:buChar char="q"/>
            </a:pPr>
            <a:r>
              <a:rPr lang="it-IT" i="0" dirty="0"/>
              <a:t>Export regionale: settori, ricerca e innovazione</a:t>
            </a:r>
          </a:p>
          <a:p>
            <a:pPr>
              <a:buClr>
                <a:srgbClr val="009FBA"/>
              </a:buClr>
              <a:buFont typeface="Wingdings" panose="05000000000000000000" pitchFamily="2" charset="2"/>
              <a:buChar char="q"/>
            </a:pPr>
            <a:endParaRPr lang="it-IT" sz="1000" i="0" dirty="0"/>
          </a:p>
          <a:p>
            <a:pPr>
              <a:buClr>
                <a:srgbClr val="009FBA"/>
              </a:buClr>
              <a:buFont typeface="Wingdings" panose="05000000000000000000" pitchFamily="2" charset="2"/>
              <a:buChar char="q"/>
            </a:pPr>
            <a:r>
              <a:rPr lang="it-IT" i="0" dirty="0"/>
              <a:t>I paesi target dell’export </a:t>
            </a:r>
          </a:p>
          <a:p>
            <a:pPr>
              <a:buClr>
                <a:srgbClr val="009FBA"/>
              </a:buClr>
              <a:buFont typeface="Wingdings" panose="05000000000000000000" pitchFamily="2" charset="2"/>
              <a:buChar char="q"/>
            </a:pPr>
            <a:endParaRPr lang="it-IT" sz="1000" i="0" dirty="0"/>
          </a:p>
          <a:p>
            <a:pPr>
              <a:buClr>
                <a:srgbClr val="009FBA"/>
              </a:buClr>
              <a:buFont typeface="Wingdings" panose="05000000000000000000" pitchFamily="2" charset="2"/>
              <a:buChar char="q"/>
            </a:pPr>
            <a:r>
              <a:rPr lang="it-IT" i="0" dirty="0"/>
              <a:t>Dimensione locale dell’export</a:t>
            </a:r>
          </a:p>
        </p:txBody>
      </p:sp>
      <p:sp>
        <p:nvSpPr>
          <p:cNvPr id="6" name="CasellaDiTesto 5"/>
          <p:cNvSpPr txBox="1"/>
          <p:nvPr/>
        </p:nvSpPr>
        <p:spPr>
          <a:xfrm>
            <a:off x="107504" y="189511"/>
            <a:ext cx="4176464" cy="646331"/>
          </a:xfrm>
          <a:prstGeom prst="rect">
            <a:avLst/>
          </a:prstGeom>
          <a:noFill/>
        </p:spPr>
        <p:txBody>
          <a:bodyPr wrap="square" rtlCol="0">
            <a:spAutoFit/>
          </a:bodyPr>
          <a:lstStyle/>
          <a:p>
            <a:r>
              <a:rPr lang="it-IT" dirty="0" smtClean="0">
                <a:solidFill>
                  <a:schemeClr val="bg1"/>
                </a:solidFill>
                <a:latin typeface="+mj-lt"/>
              </a:rPr>
              <a:t>Progetto CLAY – presentazione di medio termine</a:t>
            </a:r>
          </a:p>
          <a:p>
            <a:r>
              <a:rPr lang="it-IT" dirty="0" smtClean="0">
                <a:solidFill>
                  <a:schemeClr val="bg1"/>
                </a:solidFill>
                <a:latin typeface="+mj-lt"/>
              </a:rPr>
              <a:t>Foligno, Palazzo </a:t>
            </a:r>
            <a:r>
              <a:rPr lang="it-IT" dirty="0" err="1" smtClean="0">
                <a:solidFill>
                  <a:schemeClr val="bg1"/>
                </a:solidFill>
                <a:latin typeface="+mj-lt"/>
              </a:rPr>
              <a:t>Cambiotti</a:t>
            </a:r>
            <a:endParaRPr lang="it-IT" dirty="0" smtClean="0">
              <a:solidFill>
                <a:schemeClr val="bg1"/>
              </a:solidFill>
              <a:latin typeface="+mj-lt"/>
            </a:endParaRPr>
          </a:p>
          <a:p>
            <a:r>
              <a:rPr lang="it-IT" dirty="0" smtClean="0">
                <a:solidFill>
                  <a:schemeClr val="bg1"/>
                </a:solidFill>
                <a:latin typeface="+mj-lt"/>
              </a:rPr>
              <a:t>19 settembre 2019</a:t>
            </a:r>
            <a:endParaRPr lang="it-IT" dirty="0">
              <a:solidFill>
                <a:schemeClr val="bg1"/>
              </a:solidFill>
              <a:latin typeface="+mj-lt"/>
            </a:endParaRPr>
          </a:p>
        </p:txBody>
      </p:sp>
      <p:sp>
        <p:nvSpPr>
          <p:cNvPr id="7" name="CasellaDiTesto 6"/>
          <p:cNvSpPr txBox="1"/>
          <p:nvPr/>
        </p:nvSpPr>
        <p:spPr>
          <a:xfrm>
            <a:off x="5148064" y="189511"/>
            <a:ext cx="3901601" cy="461665"/>
          </a:xfrm>
          <a:prstGeom prst="rect">
            <a:avLst/>
          </a:prstGeom>
          <a:noFill/>
        </p:spPr>
        <p:txBody>
          <a:bodyPr wrap="square" rtlCol="0">
            <a:spAutoFit/>
          </a:bodyPr>
          <a:lstStyle/>
          <a:p>
            <a:pPr algn="r"/>
            <a:r>
              <a:rPr lang="it-IT" dirty="0" smtClean="0">
                <a:solidFill>
                  <a:schemeClr val="bg1"/>
                </a:solidFill>
              </a:rPr>
              <a:t>Marta Scettri</a:t>
            </a:r>
          </a:p>
          <a:p>
            <a:pPr algn="r"/>
            <a:r>
              <a:rPr lang="it-IT" dirty="0" smtClean="0">
                <a:solidFill>
                  <a:schemeClr val="bg1"/>
                </a:solidFill>
              </a:rPr>
              <a:t>Regione Umbria</a:t>
            </a:r>
            <a:endParaRPr lang="it-IT" dirty="0">
              <a:solidFill>
                <a:schemeClr val="bg1"/>
              </a:solidFill>
            </a:endParaRPr>
          </a:p>
        </p:txBody>
      </p:sp>
    </p:spTree>
    <p:extLst>
      <p:ext uri="{BB962C8B-B14F-4D97-AF65-F5344CB8AC3E}">
        <p14:creationId xmlns:p14="http://schemas.microsoft.com/office/powerpoint/2010/main" val="37551030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00930F3F-C68E-42AC-B875-DF0AB552D6DA}" type="slidenum">
              <a:rPr lang="en-GB" altLang="en-US" smtClean="0"/>
              <a:pPr/>
              <a:t>5</a:t>
            </a:fld>
            <a:endParaRPr lang="en-GB" altLang="en-US"/>
          </a:p>
        </p:txBody>
      </p:sp>
      <p:sp>
        <p:nvSpPr>
          <p:cNvPr id="5" name="Rectangle 2">
            <a:extLst>
              <a:ext uri="{FF2B5EF4-FFF2-40B4-BE49-F238E27FC236}">
                <a16:creationId xmlns:a16="http://schemas.microsoft.com/office/drawing/2014/main" xmlns="" id="{7DBA127B-DAE6-431C-AC0B-61302E023ADC}"/>
              </a:ext>
            </a:extLst>
          </p:cNvPr>
          <p:cNvSpPr>
            <a:spLocks noGrp="1" noChangeArrowheads="1"/>
          </p:cNvSpPr>
          <p:nvPr>
            <p:ph type="title"/>
          </p:nvPr>
        </p:nvSpPr>
        <p:spPr>
          <a:xfrm>
            <a:off x="323528" y="980728"/>
            <a:ext cx="8435280" cy="1198978"/>
          </a:xfrm>
        </p:spPr>
        <p:txBody>
          <a:bodyPr/>
          <a:lstStyle/>
          <a:p>
            <a:r>
              <a:rPr lang="it-IT" altLang="en-US" sz="2800" dirty="0" smtClean="0"/>
              <a:t>Caratteristiche </a:t>
            </a:r>
            <a:r>
              <a:rPr lang="it-IT" altLang="en-US" sz="2800" dirty="0"/>
              <a:t>delle imprese per forme di internazionalizzazione </a:t>
            </a:r>
            <a:r>
              <a:rPr lang="it-IT" altLang="en-US" sz="2800" dirty="0" smtClean="0"/>
              <a:t>– Italia, 2014</a:t>
            </a:r>
            <a:r>
              <a:rPr lang="it-IT" altLang="en-US" sz="1400" dirty="0" smtClean="0"/>
              <a:t/>
            </a:r>
            <a:br>
              <a:rPr lang="it-IT" altLang="en-US" sz="1400" dirty="0" smtClean="0"/>
            </a:br>
            <a:r>
              <a:rPr lang="it-IT" altLang="en-US" sz="1400" dirty="0" smtClean="0"/>
              <a:t>Fonte – Istat Frame SBS</a:t>
            </a:r>
            <a:endParaRPr lang="en-GB" altLang="en-US" sz="1400" b="0" i="1" dirty="0"/>
          </a:p>
        </p:txBody>
      </p:sp>
      <p:graphicFrame>
        <p:nvGraphicFramePr>
          <p:cNvPr id="2" name="Tabella 1"/>
          <p:cNvGraphicFramePr>
            <a:graphicFrameLocks noGrp="1"/>
          </p:cNvGraphicFramePr>
          <p:nvPr>
            <p:extLst>
              <p:ext uri="{D42A27DB-BD31-4B8C-83A1-F6EECF244321}">
                <p14:modId xmlns:p14="http://schemas.microsoft.com/office/powerpoint/2010/main" val="2416753370"/>
              </p:ext>
            </p:extLst>
          </p:nvPr>
        </p:nvGraphicFramePr>
        <p:xfrm>
          <a:off x="539552" y="2172692"/>
          <a:ext cx="7704856" cy="4464493"/>
        </p:xfrm>
        <a:graphic>
          <a:graphicData uri="http://schemas.openxmlformats.org/drawingml/2006/table">
            <a:tbl>
              <a:tblPr firstRow="1" firstCol="1" bandRow="1">
                <a:tableStyleId>{5C22544A-7EE6-4342-B048-85BDC9FD1C3A}</a:tableStyleId>
              </a:tblPr>
              <a:tblGrid>
                <a:gridCol w="1490844"/>
                <a:gridCol w="1034993"/>
                <a:gridCol w="689455"/>
                <a:gridCol w="1494899"/>
                <a:gridCol w="926302"/>
                <a:gridCol w="1143683"/>
                <a:gridCol w="924680"/>
              </a:tblGrid>
              <a:tr h="1556030">
                <a:tc>
                  <a:txBody>
                    <a:bodyPr/>
                    <a:lstStyle/>
                    <a:p>
                      <a:pPr>
                        <a:lnSpc>
                          <a:spcPct val="107000"/>
                        </a:lnSpc>
                        <a:spcAft>
                          <a:spcPts val="0"/>
                        </a:spcAft>
                      </a:pPr>
                      <a:r>
                        <a:rPr lang="it-IT" sz="1500" dirty="0">
                          <a:effectLst/>
                        </a:rPr>
                        <a:t> </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it-IT" sz="1500" dirty="0">
                          <a:solidFill>
                            <a:schemeClr val="tx1">
                              <a:lumMod val="75000"/>
                              <a:lumOff val="25000"/>
                            </a:schemeClr>
                          </a:solidFill>
                          <a:effectLst/>
                        </a:rPr>
                        <a:t>numero </a:t>
                      </a:r>
                      <a:br>
                        <a:rPr lang="it-IT" sz="1500" dirty="0">
                          <a:solidFill>
                            <a:schemeClr val="tx1">
                              <a:lumMod val="75000"/>
                              <a:lumOff val="25000"/>
                            </a:schemeClr>
                          </a:solidFill>
                          <a:effectLst/>
                        </a:rPr>
                      </a:br>
                      <a:r>
                        <a:rPr lang="it-IT" sz="1500" dirty="0">
                          <a:solidFill>
                            <a:schemeClr val="tx1">
                              <a:lumMod val="75000"/>
                              <a:lumOff val="25000"/>
                            </a:schemeClr>
                          </a:solidFill>
                          <a:effectLst/>
                        </a:rPr>
                        <a:t>di imprese</a:t>
                      </a:r>
                      <a:endParaRPr lang="it-IT" sz="11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it-IT" sz="1500" dirty="0">
                          <a:solidFill>
                            <a:schemeClr val="tx1">
                              <a:lumMod val="75000"/>
                              <a:lumOff val="25000"/>
                            </a:schemeClr>
                          </a:solidFill>
                          <a:effectLst/>
                        </a:rPr>
                        <a:t>%</a:t>
                      </a:r>
                      <a:endParaRPr lang="it-IT" sz="11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it-IT" sz="1500" dirty="0">
                          <a:solidFill>
                            <a:schemeClr val="tx1">
                              <a:lumMod val="75000"/>
                              <a:lumOff val="25000"/>
                            </a:schemeClr>
                          </a:solidFill>
                          <a:effectLst/>
                        </a:rPr>
                        <a:t>dimensione media</a:t>
                      </a:r>
                      <a:br>
                        <a:rPr lang="it-IT" sz="1500" dirty="0">
                          <a:solidFill>
                            <a:schemeClr val="tx1">
                              <a:lumMod val="75000"/>
                              <a:lumOff val="25000"/>
                            </a:schemeClr>
                          </a:solidFill>
                          <a:effectLst/>
                        </a:rPr>
                      </a:br>
                      <a:r>
                        <a:rPr lang="it-IT" sz="1500" dirty="0">
                          <a:solidFill>
                            <a:schemeClr val="tx1">
                              <a:lumMod val="75000"/>
                              <a:lumOff val="25000"/>
                            </a:schemeClr>
                          </a:solidFill>
                          <a:effectLst/>
                        </a:rPr>
                        <a:t>(addetti)</a:t>
                      </a:r>
                      <a:endParaRPr lang="it-IT" sz="11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it-IT" sz="1500" dirty="0">
                          <a:solidFill>
                            <a:schemeClr val="tx1">
                              <a:lumMod val="75000"/>
                              <a:lumOff val="25000"/>
                            </a:schemeClr>
                          </a:solidFill>
                          <a:effectLst/>
                        </a:rPr>
                        <a:t>quota </a:t>
                      </a:r>
                      <a:br>
                        <a:rPr lang="it-IT" sz="1500" dirty="0">
                          <a:solidFill>
                            <a:schemeClr val="tx1">
                              <a:lumMod val="75000"/>
                              <a:lumOff val="25000"/>
                            </a:schemeClr>
                          </a:solidFill>
                          <a:effectLst/>
                        </a:rPr>
                      </a:br>
                      <a:r>
                        <a:rPr lang="it-IT" sz="1500" dirty="0">
                          <a:solidFill>
                            <a:schemeClr val="tx1">
                              <a:lumMod val="75000"/>
                              <a:lumOff val="25000"/>
                            </a:schemeClr>
                          </a:solidFill>
                          <a:effectLst/>
                        </a:rPr>
                        <a:t>di addetti (%)</a:t>
                      </a:r>
                      <a:endParaRPr lang="it-IT" sz="11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it-IT" sz="1500" dirty="0">
                          <a:solidFill>
                            <a:schemeClr val="tx1">
                              <a:lumMod val="75000"/>
                              <a:lumOff val="25000"/>
                            </a:schemeClr>
                          </a:solidFill>
                          <a:effectLst/>
                        </a:rPr>
                        <a:t>quota </a:t>
                      </a:r>
                      <a:br>
                        <a:rPr lang="it-IT" sz="1500" dirty="0">
                          <a:solidFill>
                            <a:schemeClr val="tx1">
                              <a:lumMod val="75000"/>
                              <a:lumOff val="25000"/>
                            </a:schemeClr>
                          </a:solidFill>
                          <a:effectLst/>
                        </a:rPr>
                      </a:br>
                      <a:r>
                        <a:rPr lang="it-IT" sz="1500" dirty="0">
                          <a:solidFill>
                            <a:schemeClr val="tx1">
                              <a:lumMod val="75000"/>
                              <a:lumOff val="25000"/>
                            </a:schemeClr>
                          </a:solidFill>
                          <a:effectLst/>
                        </a:rPr>
                        <a:t>di valore aggiunto (%)</a:t>
                      </a:r>
                      <a:endParaRPr lang="it-IT" sz="11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it-IT" sz="1500" dirty="0">
                          <a:solidFill>
                            <a:schemeClr val="tx1">
                              <a:lumMod val="75000"/>
                              <a:lumOff val="25000"/>
                            </a:schemeClr>
                          </a:solidFill>
                          <a:effectLst/>
                        </a:rPr>
                        <a:t>quota sul totale export (%)</a:t>
                      </a:r>
                      <a:endParaRPr lang="it-IT" sz="11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81693">
                <a:tc>
                  <a:txBody>
                    <a:bodyPr/>
                    <a:lstStyle/>
                    <a:p>
                      <a:pPr>
                        <a:spcAft>
                          <a:spcPts val="0"/>
                        </a:spcAft>
                      </a:pPr>
                      <a:r>
                        <a:rPr lang="it-IT" sz="1500" dirty="0">
                          <a:solidFill>
                            <a:schemeClr val="tx1">
                              <a:lumMod val="65000"/>
                              <a:lumOff val="35000"/>
                            </a:schemeClr>
                          </a:solidFill>
                          <a:effectLst/>
                        </a:rPr>
                        <a:t>solo importatori</a:t>
                      </a:r>
                      <a:endParaRPr lang="it-IT" sz="120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spcAft>
                          <a:spcPts val="0"/>
                        </a:spcAft>
                      </a:pPr>
                      <a:r>
                        <a:rPr lang="it-IT" sz="1500">
                          <a:effectLst/>
                        </a:rPr>
                        <a:t>149.246</a:t>
                      </a:r>
                      <a:endParaRPr lang="it-IT"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spcAft>
                          <a:spcPts val="0"/>
                        </a:spcAft>
                      </a:pPr>
                      <a:r>
                        <a:rPr lang="it-IT" sz="1500">
                          <a:effectLst/>
                        </a:rPr>
                        <a:t>44,1</a:t>
                      </a:r>
                      <a:endParaRPr lang="it-IT"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spcAft>
                          <a:spcPts val="0"/>
                        </a:spcAft>
                      </a:pPr>
                      <a:r>
                        <a:rPr lang="it-IT" sz="1500" dirty="0" smtClean="0">
                          <a:effectLst/>
                        </a:rPr>
                        <a:t>6,5</a:t>
                      </a:r>
                      <a:endParaRPr lang="it-IT"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spcAft>
                          <a:spcPts val="0"/>
                        </a:spcAft>
                      </a:pPr>
                      <a:r>
                        <a:rPr lang="it-IT" sz="1500">
                          <a:effectLst/>
                        </a:rPr>
                        <a:t>16,2</a:t>
                      </a:r>
                      <a:endParaRPr lang="it-IT"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spcAft>
                          <a:spcPts val="0"/>
                        </a:spcAft>
                      </a:pPr>
                      <a:r>
                        <a:rPr lang="it-IT" sz="1500">
                          <a:effectLst/>
                        </a:rPr>
                        <a:t>10,2</a:t>
                      </a:r>
                      <a:endParaRPr lang="it-IT"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spcAft>
                          <a:spcPts val="0"/>
                        </a:spcAft>
                      </a:pPr>
                      <a:r>
                        <a:rPr lang="it-IT" sz="1500">
                          <a:effectLst/>
                        </a:rPr>
                        <a:t>-</a:t>
                      </a:r>
                      <a:endParaRPr lang="it-IT"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r>
              <a:tr h="581693">
                <a:tc>
                  <a:txBody>
                    <a:bodyPr/>
                    <a:lstStyle/>
                    <a:p>
                      <a:pPr>
                        <a:spcAft>
                          <a:spcPts val="0"/>
                        </a:spcAft>
                      </a:pPr>
                      <a:r>
                        <a:rPr lang="it-IT" sz="1500" dirty="0">
                          <a:solidFill>
                            <a:schemeClr val="tx1">
                              <a:lumMod val="65000"/>
                              <a:lumOff val="35000"/>
                            </a:schemeClr>
                          </a:solidFill>
                          <a:effectLst/>
                        </a:rPr>
                        <a:t>solo esportatori</a:t>
                      </a:r>
                      <a:endParaRPr lang="it-IT" sz="120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spcAft>
                          <a:spcPts val="0"/>
                        </a:spcAft>
                      </a:pPr>
                      <a:r>
                        <a:rPr lang="it-IT" sz="1500">
                          <a:effectLst/>
                        </a:rPr>
                        <a:t>72.577</a:t>
                      </a:r>
                      <a:endParaRPr lang="it-IT"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spcAft>
                          <a:spcPts val="0"/>
                        </a:spcAft>
                      </a:pPr>
                      <a:r>
                        <a:rPr lang="it-IT" sz="1500">
                          <a:effectLst/>
                        </a:rPr>
                        <a:t>21,4</a:t>
                      </a:r>
                      <a:endParaRPr lang="it-IT"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spcAft>
                          <a:spcPts val="0"/>
                        </a:spcAft>
                      </a:pPr>
                      <a:r>
                        <a:rPr lang="it-IT" sz="1500">
                          <a:effectLst/>
                        </a:rPr>
                        <a:t>6,1</a:t>
                      </a:r>
                      <a:endParaRPr lang="it-IT"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spcAft>
                          <a:spcPts val="0"/>
                        </a:spcAft>
                      </a:pPr>
                      <a:r>
                        <a:rPr lang="it-IT" sz="1500">
                          <a:effectLst/>
                        </a:rPr>
                        <a:t>7,5</a:t>
                      </a:r>
                      <a:endParaRPr lang="it-IT"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spcAft>
                          <a:spcPts val="0"/>
                        </a:spcAft>
                      </a:pPr>
                      <a:r>
                        <a:rPr lang="it-IT" sz="1500">
                          <a:effectLst/>
                        </a:rPr>
                        <a:t>4,4</a:t>
                      </a:r>
                      <a:endParaRPr lang="it-IT"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spcAft>
                          <a:spcPts val="0"/>
                        </a:spcAft>
                      </a:pPr>
                      <a:r>
                        <a:rPr lang="it-IT" sz="1500">
                          <a:effectLst/>
                        </a:rPr>
                        <a:t>2,0</a:t>
                      </a:r>
                      <a:endParaRPr lang="it-IT"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r>
              <a:tr h="581693">
                <a:tc>
                  <a:txBody>
                    <a:bodyPr/>
                    <a:lstStyle/>
                    <a:p>
                      <a:pPr>
                        <a:spcAft>
                          <a:spcPts val="0"/>
                        </a:spcAft>
                      </a:pPr>
                      <a:r>
                        <a:rPr lang="it-IT" sz="1500" dirty="0" err="1">
                          <a:solidFill>
                            <a:schemeClr val="tx1">
                              <a:lumMod val="65000"/>
                              <a:lumOff val="35000"/>
                            </a:schemeClr>
                          </a:solidFill>
                          <a:effectLst/>
                        </a:rPr>
                        <a:t>two</a:t>
                      </a:r>
                      <a:r>
                        <a:rPr lang="it-IT" sz="1500" dirty="0">
                          <a:solidFill>
                            <a:schemeClr val="tx1">
                              <a:lumMod val="65000"/>
                              <a:lumOff val="35000"/>
                            </a:schemeClr>
                          </a:solidFill>
                          <a:effectLst/>
                        </a:rPr>
                        <a:t>-way traders</a:t>
                      </a:r>
                      <a:endParaRPr lang="it-IT" sz="120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spcAft>
                          <a:spcPts val="0"/>
                        </a:spcAft>
                      </a:pPr>
                      <a:r>
                        <a:rPr lang="it-IT" sz="1500" dirty="0">
                          <a:effectLst/>
                        </a:rPr>
                        <a:t>78.909</a:t>
                      </a:r>
                      <a:endParaRPr lang="it-IT"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spcAft>
                          <a:spcPts val="0"/>
                        </a:spcAft>
                      </a:pPr>
                      <a:r>
                        <a:rPr lang="it-IT" sz="1500">
                          <a:effectLst/>
                        </a:rPr>
                        <a:t>23,3</a:t>
                      </a:r>
                      <a:endParaRPr lang="it-IT"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spcAft>
                          <a:spcPts val="0"/>
                        </a:spcAft>
                      </a:pPr>
                      <a:r>
                        <a:rPr lang="it-IT" sz="1500">
                          <a:effectLst/>
                        </a:rPr>
                        <a:t>14,9</a:t>
                      </a:r>
                      <a:endParaRPr lang="it-IT"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spcAft>
                          <a:spcPts val="0"/>
                        </a:spcAft>
                      </a:pPr>
                      <a:r>
                        <a:rPr lang="it-IT" sz="1500">
                          <a:effectLst/>
                        </a:rPr>
                        <a:t>19,7</a:t>
                      </a:r>
                      <a:endParaRPr lang="it-IT"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spcAft>
                          <a:spcPts val="0"/>
                        </a:spcAft>
                      </a:pPr>
                      <a:r>
                        <a:rPr lang="it-IT" sz="1500">
                          <a:effectLst/>
                        </a:rPr>
                        <a:t>16,3</a:t>
                      </a:r>
                      <a:endParaRPr lang="it-IT"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spcAft>
                          <a:spcPts val="0"/>
                        </a:spcAft>
                      </a:pPr>
                      <a:r>
                        <a:rPr lang="it-IT" sz="1500">
                          <a:effectLst/>
                        </a:rPr>
                        <a:t>12,9</a:t>
                      </a:r>
                      <a:endParaRPr lang="it-IT"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r>
              <a:tr h="290846">
                <a:tc>
                  <a:txBody>
                    <a:bodyPr/>
                    <a:lstStyle/>
                    <a:p>
                      <a:pPr>
                        <a:spcAft>
                          <a:spcPts val="0"/>
                        </a:spcAft>
                      </a:pPr>
                      <a:r>
                        <a:rPr lang="it-IT" sz="1500" dirty="0">
                          <a:solidFill>
                            <a:schemeClr val="tx1">
                              <a:lumMod val="65000"/>
                              <a:lumOff val="35000"/>
                            </a:schemeClr>
                          </a:solidFill>
                          <a:effectLst/>
                        </a:rPr>
                        <a:t>global</a:t>
                      </a:r>
                      <a:endParaRPr lang="it-IT" sz="120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r">
                        <a:spcAft>
                          <a:spcPts val="0"/>
                        </a:spcAft>
                      </a:pPr>
                      <a:r>
                        <a:rPr lang="it-IT" sz="1500">
                          <a:effectLst/>
                        </a:rPr>
                        <a:t>12.926</a:t>
                      </a:r>
                      <a:endParaRPr lang="it-IT"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it-IT" sz="1500">
                          <a:effectLst/>
                        </a:rPr>
                        <a:t>3,8</a:t>
                      </a:r>
                      <a:endParaRPr lang="it-IT"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it-IT" sz="1500">
                          <a:effectLst/>
                        </a:rPr>
                        <a:t>34,8</a:t>
                      </a:r>
                      <a:endParaRPr lang="it-IT"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it-IT" sz="1500">
                          <a:effectLst/>
                        </a:rPr>
                        <a:t>7,6</a:t>
                      </a:r>
                      <a:endParaRPr lang="it-IT"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it-IT" sz="1500">
                          <a:effectLst/>
                        </a:rPr>
                        <a:t>7,7</a:t>
                      </a:r>
                      <a:endParaRPr lang="it-IT"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it-IT" sz="1500">
                          <a:effectLst/>
                        </a:rPr>
                        <a:t>16,9</a:t>
                      </a:r>
                      <a:endParaRPr lang="it-IT"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r h="290846">
                <a:tc>
                  <a:txBody>
                    <a:bodyPr/>
                    <a:lstStyle/>
                    <a:p>
                      <a:pPr>
                        <a:spcAft>
                          <a:spcPts val="0"/>
                        </a:spcAft>
                      </a:pPr>
                      <a:r>
                        <a:rPr lang="it-IT" sz="1500" dirty="0">
                          <a:solidFill>
                            <a:schemeClr val="tx1">
                              <a:lumMod val="65000"/>
                              <a:lumOff val="35000"/>
                            </a:schemeClr>
                          </a:solidFill>
                          <a:effectLst/>
                        </a:rPr>
                        <a:t>MNE Estero</a:t>
                      </a:r>
                      <a:endParaRPr lang="it-IT" sz="120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r">
                        <a:spcAft>
                          <a:spcPts val="0"/>
                        </a:spcAft>
                      </a:pPr>
                      <a:r>
                        <a:rPr lang="it-IT" sz="1500">
                          <a:effectLst/>
                        </a:rPr>
                        <a:t>10.026</a:t>
                      </a:r>
                      <a:endParaRPr lang="it-IT"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it-IT" sz="1500">
                          <a:effectLst/>
                        </a:rPr>
                        <a:t>3,0</a:t>
                      </a:r>
                      <a:endParaRPr lang="it-IT"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it-IT" sz="1500">
                          <a:effectLst/>
                        </a:rPr>
                        <a:t>115,2</a:t>
                      </a:r>
                      <a:endParaRPr lang="it-IT"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it-IT" sz="1500">
                          <a:effectLst/>
                        </a:rPr>
                        <a:t>19,4</a:t>
                      </a:r>
                      <a:endParaRPr lang="it-IT"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it-IT" sz="1500">
                          <a:effectLst/>
                        </a:rPr>
                        <a:t>24,2</a:t>
                      </a:r>
                      <a:endParaRPr lang="it-IT"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it-IT" sz="1500">
                          <a:effectLst/>
                        </a:rPr>
                        <a:t>29,5</a:t>
                      </a:r>
                      <a:endParaRPr lang="it-IT"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r h="290846">
                <a:tc>
                  <a:txBody>
                    <a:bodyPr/>
                    <a:lstStyle/>
                    <a:p>
                      <a:pPr>
                        <a:spcAft>
                          <a:spcPts val="0"/>
                        </a:spcAft>
                      </a:pPr>
                      <a:r>
                        <a:rPr lang="it-IT" sz="1500" dirty="0">
                          <a:solidFill>
                            <a:schemeClr val="tx1">
                              <a:lumMod val="65000"/>
                              <a:lumOff val="35000"/>
                            </a:schemeClr>
                          </a:solidFill>
                          <a:effectLst/>
                        </a:rPr>
                        <a:t>MNE IT</a:t>
                      </a:r>
                      <a:endParaRPr lang="it-IT" sz="120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r">
                        <a:spcAft>
                          <a:spcPts val="0"/>
                        </a:spcAft>
                      </a:pPr>
                      <a:r>
                        <a:rPr lang="it-IT" sz="1500">
                          <a:effectLst/>
                        </a:rPr>
                        <a:t>14.837</a:t>
                      </a:r>
                      <a:endParaRPr lang="it-IT"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it-IT" sz="1500">
                          <a:effectLst/>
                        </a:rPr>
                        <a:t>4,4</a:t>
                      </a:r>
                      <a:endParaRPr lang="it-IT"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it-IT" sz="1500">
                          <a:effectLst/>
                        </a:rPr>
                        <a:t>118,6</a:t>
                      </a:r>
                      <a:endParaRPr lang="it-IT"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it-IT" sz="1500">
                          <a:effectLst/>
                        </a:rPr>
                        <a:t>29,6</a:t>
                      </a:r>
                      <a:endParaRPr lang="it-IT"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it-IT" sz="1500">
                          <a:effectLst/>
                        </a:rPr>
                        <a:t>37,2</a:t>
                      </a:r>
                      <a:endParaRPr lang="it-IT"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it-IT" sz="1500">
                          <a:effectLst/>
                        </a:rPr>
                        <a:t>38,7</a:t>
                      </a:r>
                      <a:endParaRPr lang="it-IT"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r h="290846">
                <a:tc>
                  <a:txBody>
                    <a:bodyPr/>
                    <a:lstStyle/>
                    <a:p>
                      <a:pPr>
                        <a:spcAft>
                          <a:spcPts val="0"/>
                        </a:spcAft>
                      </a:pPr>
                      <a:r>
                        <a:rPr lang="it-IT" sz="1500" dirty="0">
                          <a:solidFill>
                            <a:schemeClr val="tx1">
                              <a:lumMod val="65000"/>
                              <a:lumOff val="35000"/>
                            </a:schemeClr>
                          </a:solidFill>
                          <a:effectLst/>
                        </a:rPr>
                        <a:t>Totale </a:t>
                      </a:r>
                      <a:endParaRPr lang="it-IT" sz="120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r">
                        <a:spcAft>
                          <a:spcPts val="0"/>
                        </a:spcAft>
                      </a:pPr>
                      <a:r>
                        <a:rPr lang="it-IT" sz="1500" b="1" dirty="0">
                          <a:effectLst/>
                        </a:rPr>
                        <a:t>338.521</a:t>
                      </a:r>
                      <a:endParaRPr lang="it-IT"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it-IT" sz="1500" b="1" dirty="0">
                          <a:effectLst/>
                        </a:rPr>
                        <a:t>100</a:t>
                      </a:r>
                      <a:endParaRPr lang="it-IT"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it-IT" sz="1500" b="1" dirty="0">
                          <a:effectLst/>
                        </a:rPr>
                        <a:t>4,2</a:t>
                      </a:r>
                      <a:endParaRPr lang="it-IT"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it-IT" sz="1500" b="1" dirty="0">
                          <a:effectLst/>
                        </a:rPr>
                        <a:t>100</a:t>
                      </a:r>
                      <a:endParaRPr lang="it-IT"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it-IT" sz="1500" b="1" dirty="0">
                          <a:effectLst/>
                        </a:rPr>
                        <a:t>100</a:t>
                      </a:r>
                      <a:endParaRPr lang="it-IT"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it-IT" sz="1500" b="1" dirty="0">
                          <a:effectLst/>
                        </a:rPr>
                        <a:t>100</a:t>
                      </a:r>
                      <a:endParaRPr lang="it-IT"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bl>
          </a:graphicData>
        </a:graphic>
      </p:graphicFrame>
      <p:sp>
        <p:nvSpPr>
          <p:cNvPr id="6" name="CasellaDiTesto 5"/>
          <p:cNvSpPr txBox="1"/>
          <p:nvPr/>
        </p:nvSpPr>
        <p:spPr>
          <a:xfrm>
            <a:off x="107504" y="189511"/>
            <a:ext cx="4176464" cy="646331"/>
          </a:xfrm>
          <a:prstGeom prst="rect">
            <a:avLst/>
          </a:prstGeom>
          <a:noFill/>
        </p:spPr>
        <p:txBody>
          <a:bodyPr wrap="square" rtlCol="0">
            <a:spAutoFit/>
          </a:bodyPr>
          <a:lstStyle/>
          <a:p>
            <a:r>
              <a:rPr lang="it-IT" dirty="0" smtClean="0">
                <a:solidFill>
                  <a:schemeClr val="bg1"/>
                </a:solidFill>
                <a:latin typeface="+mj-lt"/>
              </a:rPr>
              <a:t>Progetto CLAY – presentazione di medio termine</a:t>
            </a:r>
          </a:p>
          <a:p>
            <a:r>
              <a:rPr lang="it-IT" dirty="0" smtClean="0">
                <a:solidFill>
                  <a:schemeClr val="bg1"/>
                </a:solidFill>
                <a:latin typeface="+mj-lt"/>
              </a:rPr>
              <a:t>Foligno, Palazzo </a:t>
            </a:r>
            <a:r>
              <a:rPr lang="it-IT" dirty="0" err="1" smtClean="0">
                <a:solidFill>
                  <a:schemeClr val="bg1"/>
                </a:solidFill>
                <a:latin typeface="+mj-lt"/>
              </a:rPr>
              <a:t>Cambiotti</a:t>
            </a:r>
            <a:endParaRPr lang="it-IT" dirty="0" smtClean="0">
              <a:solidFill>
                <a:schemeClr val="bg1"/>
              </a:solidFill>
              <a:latin typeface="+mj-lt"/>
            </a:endParaRPr>
          </a:p>
          <a:p>
            <a:r>
              <a:rPr lang="it-IT" dirty="0" smtClean="0">
                <a:solidFill>
                  <a:schemeClr val="bg1"/>
                </a:solidFill>
                <a:latin typeface="+mj-lt"/>
              </a:rPr>
              <a:t>19 settembre 2019</a:t>
            </a:r>
            <a:endParaRPr lang="it-IT" dirty="0">
              <a:solidFill>
                <a:schemeClr val="bg1"/>
              </a:solidFill>
              <a:latin typeface="+mj-lt"/>
            </a:endParaRPr>
          </a:p>
        </p:txBody>
      </p:sp>
      <p:sp>
        <p:nvSpPr>
          <p:cNvPr id="7" name="CasellaDiTesto 6"/>
          <p:cNvSpPr txBox="1"/>
          <p:nvPr/>
        </p:nvSpPr>
        <p:spPr>
          <a:xfrm>
            <a:off x="5148064" y="189511"/>
            <a:ext cx="3901601" cy="461665"/>
          </a:xfrm>
          <a:prstGeom prst="rect">
            <a:avLst/>
          </a:prstGeom>
          <a:noFill/>
        </p:spPr>
        <p:txBody>
          <a:bodyPr wrap="square" rtlCol="0">
            <a:spAutoFit/>
          </a:bodyPr>
          <a:lstStyle/>
          <a:p>
            <a:pPr algn="r"/>
            <a:r>
              <a:rPr lang="it-IT" dirty="0" smtClean="0">
                <a:solidFill>
                  <a:schemeClr val="bg1"/>
                </a:solidFill>
              </a:rPr>
              <a:t>Marta Scettri</a:t>
            </a:r>
          </a:p>
          <a:p>
            <a:pPr algn="r"/>
            <a:r>
              <a:rPr lang="it-IT" dirty="0" smtClean="0">
                <a:solidFill>
                  <a:schemeClr val="bg1"/>
                </a:solidFill>
              </a:rPr>
              <a:t>Regione Umbria</a:t>
            </a:r>
            <a:endParaRPr lang="it-IT" dirty="0">
              <a:solidFill>
                <a:schemeClr val="bg1"/>
              </a:solidFill>
            </a:endParaRPr>
          </a:p>
        </p:txBody>
      </p:sp>
    </p:spTree>
    <p:extLst>
      <p:ext uri="{BB962C8B-B14F-4D97-AF65-F5344CB8AC3E}">
        <p14:creationId xmlns:p14="http://schemas.microsoft.com/office/powerpoint/2010/main" val="34408388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00930F3F-C68E-42AC-B875-DF0AB552D6DA}" type="slidenum">
              <a:rPr lang="en-GB" altLang="en-US" smtClean="0"/>
              <a:pPr/>
              <a:t>6</a:t>
            </a:fld>
            <a:endParaRPr lang="en-GB" altLang="en-US"/>
          </a:p>
        </p:txBody>
      </p:sp>
      <p:sp>
        <p:nvSpPr>
          <p:cNvPr id="5" name="Rectangle 2">
            <a:extLst>
              <a:ext uri="{FF2B5EF4-FFF2-40B4-BE49-F238E27FC236}">
                <a16:creationId xmlns:a16="http://schemas.microsoft.com/office/drawing/2014/main" xmlns="" id="{7DBA127B-DAE6-431C-AC0B-61302E023ADC}"/>
              </a:ext>
            </a:extLst>
          </p:cNvPr>
          <p:cNvSpPr>
            <a:spLocks noGrp="1" noChangeArrowheads="1"/>
          </p:cNvSpPr>
          <p:nvPr>
            <p:ph type="title"/>
          </p:nvPr>
        </p:nvSpPr>
        <p:spPr>
          <a:xfrm>
            <a:off x="354360" y="1005886"/>
            <a:ext cx="8435280" cy="847681"/>
          </a:xfrm>
        </p:spPr>
        <p:txBody>
          <a:bodyPr/>
          <a:lstStyle/>
          <a:p>
            <a:r>
              <a:rPr lang="it-IT" altLang="en-US" sz="2800" dirty="0"/>
              <a:t>Contesto economico e export regionale</a:t>
            </a:r>
            <a:endParaRPr lang="en-GB" altLang="en-US" sz="2400" b="0" i="1" dirty="0"/>
          </a:p>
        </p:txBody>
      </p:sp>
      <p:sp>
        <p:nvSpPr>
          <p:cNvPr id="3" name="Segnaposto contenuto 2">
            <a:extLst>
              <a:ext uri="{FF2B5EF4-FFF2-40B4-BE49-F238E27FC236}">
                <a16:creationId xmlns:a16="http://schemas.microsoft.com/office/drawing/2014/main" xmlns="" id="{7D24C360-D7B3-449F-8ECC-AB85D9251797}"/>
              </a:ext>
            </a:extLst>
          </p:cNvPr>
          <p:cNvSpPr>
            <a:spLocks noGrp="1"/>
          </p:cNvSpPr>
          <p:nvPr>
            <p:ph idx="1"/>
          </p:nvPr>
        </p:nvSpPr>
        <p:spPr>
          <a:xfrm>
            <a:off x="457200" y="1916831"/>
            <a:ext cx="8229600" cy="4268363"/>
          </a:xfrm>
        </p:spPr>
        <p:txBody>
          <a:bodyPr/>
          <a:lstStyle/>
          <a:p>
            <a:pPr>
              <a:buClr>
                <a:schemeClr val="bg2">
                  <a:lumMod val="40000"/>
                  <a:lumOff val="60000"/>
                </a:schemeClr>
              </a:buClr>
              <a:buFont typeface="Wingdings" panose="05000000000000000000" pitchFamily="2" charset="2"/>
              <a:buChar char="q"/>
            </a:pPr>
            <a:r>
              <a:rPr lang="it-IT" i="0" dirty="0">
                <a:solidFill>
                  <a:schemeClr val="bg2">
                    <a:lumMod val="60000"/>
                    <a:lumOff val="40000"/>
                  </a:schemeClr>
                </a:solidFill>
              </a:rPr>
              <a:t>Andamento dell’economia regionale</a:t>
            </a:r>
          </a:p>
          <a:p>
            <a:pPr marL="0" indent="0">
              <a:buClr>
                <a:srgbClr val="0F5494"/>
              </a:buClr>
              <a:buNone/>
            </a:pPr>
            <a:r>
              <a:rPr lang="it-IT" sz="1000" i="0" dirty="0">
                <a:solidFill>
                  <a:schemeClr val="bg2">
                    <a:lumMod val="60000"/>
                    <a:lumOff val="40000"/>
                  </a:schemeClr>
                </a:solidFill>
              </a:rPr>
              <a:t> </a:t>
            </a:r>
          </a:p>
          <a:p>
            <a:pPr>
              <a:buClr>
                <a:schemeClr val="bg2">
                  <a:lumMod val="40000"/>
                  <a:lumOff val="60000"/>
                </a:schemeClr>
              </a:buClr>
              <a:buFont typeface="Wingdings" panose="05000000000000000000" pitchFamily="2" charset="2"/>
              <a:buChar char="q"/>
            </a:pPr>
            <a:r>
              <a:rPr lang="it-IT" i="0" dirty="0">
                <a:solidFill>
                  <a:schemeClr val="bg2">
                    <a:lumMod val="60000"/>
                    <a:lumOff val="40000"/>
                  </a:schemeClr>
                </a:solidFill>
              </a:rPr>
              <a:t>Dinamica industriale, ricerca e innovazione</a:t>
            </a:r>
          </a:p>
          <a:p>
            <a:pPr>
              <a:buClr>
                <a:srgbClr val="0F5494"/>
              </a:buClr>
              <a:buFont typeface="Wingdings" panose="05000000000000000000" pitchFamily="2" charset="2"/>
              <a:buChar char="q"/>
            </a:pPr>
            <a:endParaRPr lang="it-IT" sz="1000" i="0" dirty="0">
              <a:solidFill>
                <a:schemeClr val="bg2">
                  <a:lumMod val="60000"/>
                  <a:lumOff val="40000"/>
                </a:schemeClr>
              </a:solidFill>
            </a:endParaRPr>
          </a:p>
          <a:p>
            <a:pPr>
              <a:buClr>
                <a:schemeClr val="bg2">
                  <a:lumMod val="40000"/>
                  <a:lumOff val="60000"/>
                </a:schemeClr>
              </a:buClr>
              <a:buFont typeface="Wingdings" panose="05000000000000000000" pitchFamily="2" charset="2"/>
              <a:buChar char="q"/>
            </a:pPr>
            <a:r>
              <a:rPr lang="it-IT" i="0" dirty="0">
                <a:solidFill>
                  <a:schemeClr val="bg2">
                    <a:lumMod val="60000"/>
                    <a:lumOff val="40000"/>
                  </a:schemeClr>
                </a:solidFill>
              </a:rPr>
              <a:t>Accesso al credito</a:t>
            </a:r>
          </a:p>
          <a:p>
            <a:pPr>
              <a:buClr>
                <a:srgbClr val="0F5494"/>
              </a:buClr>
              <a:buFont typeface="Wingdings" panose="05000000000000000000" pitchFamily="2" charset="2"/>
              <a:buChar char="q"/>
            </a:pPr>
            <a:endParaRPr lang="it-IT" sz="1000" i="0" dirty="0">
              <a:solidFill>
                <a:schemeClr val="bg2">
                  <a:lumMod val="60000"/>
                  <a:lumOff val="40000"/>
                </a:schemeClr>
              </a:solidFill>
            </a:endParaRPr>
          </a:p>
          <a:p>
            <a:pPr>
              <a:buClr>
                <a:schemeClr val="bg2">
                  <a:lumMod val="40000"/>
                  <a:lumOff val="60000"/>
                </a:schemeClr>
              </a:buClr>
              <a:buFont typeface="Wingdings" panose="05000000000000000000" pitchFamily="2" charset="2"/>
              <a:buChar char="q"/>
            </a:pPr>
            <a:r>
              <a:rPr lang="it-IT" i="0" dirty="0">
                <a:solidFill>
                  <a:schemeClr val="bg2">
                    <a:lumMod val="60000"/>
                    <a:lumOff val="40000"/>
                  </a:schemeClr>
                </a:solidFill>
              </a:rPr>
              <a:t>Dinamica occupazionale</a:t>
            </a:r>
          </a:p>
          <a:p>
            <a:pPr>
              <a:buClr>
                <a:srgbClr val="0F5494"/>
              </a:buClr>
              <a:buFont typeface="Wingdings" panose="05000000000000000000" pitchFamily="2" charset="2"/>
              <a:buChar char="q"/>
            </a:pPr>
            <a:endParaRPr lang="it-IT" sz="1000" i="0" dirty="0">
              <a:solidFill>
                <a:schemeClr val="bg2">
                  <a:lumMod val="60000"/>
                  <a:lumOff val="40000"/>
                </a:schemeClr>
              </a:solidFill>
            </a:endParaRPr>
          </a:p>
          <a:p>
            <a:pPr>
              <a:buClr>
                <a:schemeClr val="bg2">
                  <a:lumMod val="40000"/>
                  <a:lumOff val="60000"/>
                </a:schemeClr>
              </a:buClr>
              <a:buFont typeface="Wingdings" panose="05000000000000000000" pitchFamily="2" charset="2"/>
              <a:buChar char="q"/>
            </a:pPr>
            <a:r>
              <a:rPr lang="it-IT" i="0" dirty="0">
                <a:solidFill>
                  <a:schemeClr val="bg2">
                    <a:lumMod val="60000"/>
                    <a:lumOff val="40000"/>
                  </a:schemeClr>
                </a:solidFill>
              </a:rPr>
              <a:t>Andamento dell’export regionale</a:t>
            </a:r>
          </a:p>
          <a:p>
            <a:pPr>
              <a:buClr>
                <a:srgbClr val="0F5494"/>
              </a:buClr>
              <a:buFont typeface="Wingdings" panose="05000000000000000000" pitchFamily="2" charset="2"/>
              <a:buChar char="q"/>
            </a:pPr>
            <a:endParaRPr lang="it-IT" sz="1000" i="0" dirty="0">
              <a:solidFill>
                <a:schemeClr val="bg2">
                  <a:lumMod val="60000"/>
                  <a:lumOff val="40000"/>
                </a:schemeClr>
              </a:solidFill>
            </a:endParaRPr>
          </a:p>
          <a:p>
            <a:pPr>
              <a:buClr>
                <a:schemeClr val="bg2">
                  <a:lumMod val="40000"/>
                  <a:lumOff val="60000"/>
                </a:schemeClr>
              </a:buClr>
              <a:buFont typeface="Wingdings" panose="05000000000000000000" pitchFamily="2" charset="2"/>
              <a:buChar char="q"/>
            </a:pPr>
            <a:r>
              <a:rPr lang="it-IT" i="0" dirty="0">
                <a:solidFill>
                  <a:schemeClr val="bg2">
                    <a:lumMod val="60000"/>
                    <a:lumOff val="40000"/>
                  </a:schemeClr>
                </a:solidFill>
              </a:rPr>
              <a:t>Export regionale: settori, ricerca e </a:t>
            </a:r>
          </a:p>
          <a:p>
            <a:pPr marL="0" indent="0">
              <a:buClr>
                <a:srgbClr val="0F5494"/>
              </a:buClr>
              <a:buNone/>
            </a:pPr>
            <a:r>
              <a:rPr lang="it-IT" i="0" dirty="0">
                <a:solidFill>
                  <a:schemeClr val="bg2">
                    <a:lumMod val="60000"/>
                    <a:lumOff val="40000"/>
                  </a:schemeClr>
                </a:solidFill>
              </a:rPr>
              <a:t>innovazione</a:t>
            </a:r>
          </a:p>
          <a:p>
            <a:pPr>
              <a:buClr>
                <a:srgbClr val="0F5494"/>
              </a:buClr>
              <a:buFont typeface="Wingdings" panose="05000000000000000000" pitchFamily="2" charset="2"/>
              <a:buChar char="q"/>
            </a:pPr>
            <a:endParaRPr lang="it-IT" sz="1000" i="0" dirty="0"/>
          </a:p>
          <a:p>
            <a:pPr>
              <a:buClr>
                <a:srgbClr val="009FBA"/>
              </a:buClr>
              <a:buFont typeface="Wingdings" panose="05000000000000000000" pitchFamily="2" charset="2"/>
              <a:buChar char="q"/>
            </a:pPr>
            <a:r>
              <a:rPr lang="it-IT" b="1" i="0" dirty="0"/>
              <a:t>I paesi target dell’export </a:t>
            </a:r>
          </a:p>
          <a:p>
            <a:pPr>
              <a:buClr>
                <a:srgbClr val="0F5494"/>
              </a:buClr>
              <a:buFont typeface="Wingdings" panose="05000000000000000000" pitchFamily="2" charset="2"/>
              <a:buChar char="q"/>
            </a:pPr>
            <a:endParaRPr lang="it-IT" sz="1000" i="0" dirty="0"/>
          </a:p>
          <a:p>
            <a:pPr>
              <a:buClr>
                <a:schemeClr val="bg2">
                  <a:lumMod val="40000"/>
                  <a:lumOff val="60000"/>
                </a:schemeClr>
              </a:buClr>
              <a:buFont typeface="Wingdings" panose="05000000000000000000" pitchFamily="2" charset="2"/>
              <a:buChar char="q"/>
            </a:pPr>
            <a:r>
              <a:rPr lang="it-IT" i="0" dirty="0">
                <a:solidFill>
                  <a:schemeClr val="bg2">
                    <a:lumMod val="60000"/>
                    <a:lumOff val="40000"/>
                  </a:schemeClr>
                </a:solidFill>
              </a:rPr>
              <a:t>Dimensione locale dell’export</a:t>
            </a:r>
          </a:p>
        </p:txBody>
      </p:sp>
      <p:pic>
        <p:nvPicPr>
          <p:cNvPr id="8" name="Immagine6">
            <a:extLst>
              <a:ext uri="{FF2B5EF4-FFF2-40B4-BE49-F238E27FC236}">
                <a16:creationId xmlns:a16="http://schemas.microsoft.com/office/drawing/2014/main" xmlns="" id="{10E179D0-6789-4FED-AEC1-33C9EA58882A}"/>
              </a:ext>
            </a:extLst>
          </p:cNvPr>
          <p:cNvPicPr/>
          <p:nvPr/>
        </p:nvPicPr>
        <p:blipFill>
          <a:blip r:embed="rId3">
            <a:lum/>
            <a:alphaModFix/>
          </a:blip>
          <a:srcRect/>
          <a:stretch>
            <a:fillRect/>
          </a:stretch>
        </p:blipFill>
        <p:spPr>
          <a:xfrm>
            <a:off x="5001980" y="3789041"/>
            <a:ext cx="4034516" cy="2459418"/>
          </a:xfrm>
          <a:prstGeom prst="rect">
            <a:avLst/>
          </a:prstGeom>
        </p:spPr>
      </p:pic>
      <p:sp>
        <p:nvSpPr>
          <p:cNvPr id="6" name="Freccia a destra 5">
            <a:extLst>
              <a:ext uri="{FF2B5EF4-FFF2-40B4-BE49-F238E27FC236}">
                <a16:creationId xmlns:a16="http://schemas.microsoft.com/office/drawing/2014/main" xmlns="" id="{CA6754EF-53CC-420B-B000-3C227603AE79}"/>
              </a:ext>
            </a:extLst>
          </p:cNvPr>
          <p:cNvSpPr/>
          <p:nvPr/>
        </p:nvSpPr>
        <p:spPr bwMode="auto">
          <a:xfrm>
            <a:off x="4142021" y="5445224"/>
            <a:ext cx="731188" cy="144016"/>
          </a:xfrm>
          <a:prstGeom prst="rightArrow">
            <a:avLst/>
          </a:prstGeom>
          <a:solidFill>
            <a:srgbClr val="0F5494"/>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it-IT" sz="1200" b="0" i="0" u="none" strike="noStrike" cap="none" normalizeH="0" baseline="0">
              <a:ln>
                <a:noFill/>
              </a:ln>
              <a:solidFill>
                <a:srgbClr val="0F5494"/>
              </a:solidFill>
              <a:effectLst/>
              <a:latin typeface="Verdana" pitchFamily="34" charset="0"/>
            </a:endParaRPr>
          </a:p>
        </p:txBody>
      </p:sp>
      <p:sp>
        <p:nvSpPr>
          <p:cNvPr id="7" name="CasellaDiTesto 6"/>
          <p:cNvSpPr txBox="1"/>
          <p:nvPr/>
        </p:nvSpPr>
        <p:spPr>
          <a:xfrm>
            <a:off x="107504" y="189511"/>
            <a:ext cx="4176464" cy="646331"/>
          </a:xfrm>
          <a:prstGeom prst="rect">
            <a:avLst/>
          </a:prstGeom>
          <a:noFill/>
        </p:spPr>
        <p:txBody>
          <a:bodyPr wrap="square" rtlCol="0">
            <a:spAutoFit/>
          </a:bodyPr>
          <a:lstStyle/>
          <a:p>
            <a:r>
              <a:rPr lang="it-IT" dirty="0" smtClean="0">
                <a:solidFill>
                  <a:schemeClr val="bg1"/>
                </a:solidFill>
                <a:latin typeface="+mj-lt"/>
              </a:rPr>
              <a:t>Progetto CLAY – presentazione di medio termine</a:t>
            </a:r>
          </a:p>
          <a:p>
            <a:r>
              <a:rPr lang="it-IT" dirty="0" smtClean="0">
                <a:solidFill>
                  <a:schemeClr val="bg1"/>
                </a:solidFill>
                <a:latin typeface="+mj-lt"/>
              </a:rPr>
              <a:t>Foligno, Palazzo </a:t>
            </a:r>
            <a:r>
              <a:rPr lang="it-IT" dirty="0" err="1" smtClean="0">
                <a:solidFill>
                  <a:schemeClr val="bg1"/>
                </a:solidFill>
                <a:latin typeface="+mj-lt"/>
              </a:rPr>
              <a:t>Cambiotti</a:t>
            </a:r>
            <a:endParaRPr lang="it-IT" dirty="0" smtClean="0">
              <a:solidFill>
                <a:schemeClr val="bg1"/>
              </a:solidFill>
              <a:latin typeface="+mj-lt"/>
            </a:endParaRPr>
          </a:p>
          <a:p>
            <a:r>
              <a:rPr lang="it-IT" dirty="0" smtClean="0">
                <a:solidFill>
                  <a:schemeClr val="bg1"/>
                </a:solidFill>
                <a:latin typeface="+mj-lt"/>
              </a:rPr>
              <a:t>19 settembre 2019</a:t>
            </a:r>
            <a:endParaRPr lang="it-IT" dirty="0">
              <a:solidFill>
                <a:schemeClr val="bg1"/>
              </a:solidFill>
              <a:latin typeface="+mj-lt"/>
            </a:endParaRPr>
          </a:p>
        </p:txBody>
      </p:sp>
      <p:sp>
        <p:nvSpPr>
          <p:cNvPr id="9" name="CasellaDiTesto 8"/>
          <p:cNvSpPr txBox="1"/>
          <p:nvPr/>
        </p:nvSpPr>
        <p:spPr>
          <a:xfrm>
            <a:off x="5148064" y="189511"/>
            <a:ext cx="3901601" cy="461665"/>
          </a:xfrm>
          <a:prstGeom prst="rect">
            <a:avLst/>
          </a:prstGeom>
          <a:noFill/>
        </p:spPr>
        <p:txBody>
          <a:bodyPr wrap="square" rtlCol="0">
            <a:spAutoFit/>
          </a:bodyPr>
          <a:lstStyle/>
          <a:p>
            <a:pPr algn="r"/>
            <a:r>
              <a:rPr lang="it-IT" dirty="0" smtClean="0">
                <a:solidFill>
                  <a:schemeClr val="bg1"/>
                </a:solidFill>
              </a:rPr>
              <a:t>Marta Scettri</a:t>
            </a:r>
          </a:p>
          <a:p>
            <a:pPr algn="r"/>
            <a:r>
              <a:rPr lang="it-IT" dirty="0" smtClean="0">
                <a:solidFill>
                  <a:schemeClr val="bg1"/>
                </a:solidFill>
              </a:rPr>
              <a:t>Regione Umbria</a:t>
            </a:r>
            <a:endParaRPr lang="it-IT" dirty="0">
              <a:solidFill>
                <a:schemeClr val="bg1"/>
              </a:solidFill>
            </a:endParaRPr>
          </a:p>
        </p:txBody>
      </p:sp>
    </p:spTree>
    <p:extLst>
      <p:ext uri="{BB962C8B-B14F-4D97-AF65-F5344CB8AC3E}">
        <p14:creationId xmlns:p14="http://schemas.microsoft.com/office/powerpoint/2010/main" val="28826235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00930F3F-C68E-42AC-B875-DF0AB552D6DA}" type="slidenum">
              <a:rPr lang="en-GB" altLang="en-US" smtClean="0"/>
              <a:pPr/>
              <a:t>7</a:t>
            </a:fld>
            <a:endParaRPr lang="en-GB" altLang="en-US"/>
          </a:p>
        </p:txBody>
      </p:sp>
      <p:sp>
        <p:nvSpPr>
          <p:cNvPr id="5" name="Rectangle 2">
            <a:extLst>
              <a:ext uri="{FF2B5EF4-FFF2-40B4-BE49-F238E27FC236}">
                <a16:creationId xmlns:a16="http://schemas.microsoft.com/office/drawing/2014/main" xmlns="" id="{7DBA127B-DAE6-431C-AC0B-61302E023ADC}"/>
              </a:ext>
            </a:extLst>
          </p:cNvPr>
          <p:cNvSpPr>
            <a:spLocks noGrp="1" noChangeArrowheads="1"/>
          </p:cNvSpPr>
          <p:nvPr>
            <p:ph type="title"/>
          </p:nvPr>
        </p:nvSpPr>
        <p:spPr>
          <a:xfrm>
            <a:off x="354360" y="1005886"/>
            <a:ext cx="8435280" cy="847681"/>
          </a:xfrm>
        </p:spPr>
        <p:txBody>
          <a:bodyPr/>
          <a:lstStyle/>
          <a:p>
            <a:r>
              <a:rPr lang="it-IT" altLang="en-US" sz="2800" dirty="0"/>
              <a:t>Contesto economico e export regionale</a:t>
            </a:r>
            <a:endParaRPr lang="en-GB" altLang="en-US" sz="2400" b="0" i="1" dirty="0"/>
          </a:p>
        </p:txBody>
      </p:sp>
      <p:sp>
        <p:nvSpPr>
          <p:cNvPr id="3" name="Segnaposto contenuto 2">
            <a:extLst>
              <a:ext uri="{FF2B5EF4-FFF2-40B4-BE49-F238E27FC236}">
                <a16:creationId xmlns:a16="http://schemas.microsoft.com/office/drawing/2014/main" xmlns="" id="{7D24C360-D7B3-449F-8ECC-AB85D9251797}"/>
              </a:ext>
            </a:extLst>
          </p:cNvPr>
          <p:cNvSpPr>
            <a:spLocks noGrp="1"/>
          </p:cNvSpPr>
          <p:nvPr>
            <p:ph idx="1"/>
          </p:nvPr>
        </p:nvSpPr>
        <p:spPr>
          <a:xfrm>
            <a:off x="457200" y="1916832"/>
            <a:ext cx="8229600" cy="3816424"/>
          </a:xfrm>
          <a:effectLst>
            <a:glow rad="63500">
              <a:schemeClr val="accent1">
                <a:satMod val="175000"/>
                <a:alpha val="0"/>
              </a:schemeClr>
            </a:glow>
          </a:effectLst>
        </p:spPr>
        <p:txBody>
          <a:bodyPr/>
          <a:lstStyle/>
          <a:p>
            <a:pPr>
              <a:buClr>
                <a:schemeClr val="bg2">
                  <a:lumMod val="40000"/>
                  <a:lumOff val="60000"/>
                </a:schemeClr>
              </a:buClr>
              <a:buFont typeface="Wingdings" panose="05000000000000000000" pitchFamily="2" charset="2"/>
              <a:buChar char="q"/>
            </a:pPr>
            <a:r>
              <a:rPr lang="it-IT" i="0" dirty="0">
                <a:solidFill>
                  <a:schemeClr val="bg2">
                    <a:lumMod val="40000"/>
                    <a:lumOff val="60000"/>
                  </a:schemeClr>
                </a:solidFill>
              </a:rPr>
              <a:t>Andamento dell’economia regionale</a:t>
            </a:r>
          </a:p>
          <a:p>
            <a:pPr marL="0" indent="0">
              <a:buClr>
                <a:srgbClr val="0F5494"/>
              </a:buClr>
              <a:buNone/>
            </a:pPr>
            <a:r>
              <a:rPr lang="it-IT" sz="1000" i="0" dirty="0">
                <a:solidFill>
                  <a:schemeClr val="bg2">
                    <a:lumMod val="40000"/>
                    <a:lumOff val="60000"/>
                  </a:schemeClr>
                </a:solidFill>
              </a:rPr>
              <a:t> </a:t>
            </a:r>
          </a:p>
          <a:p>
            <a:pPr>
              <a:buClr>
                <a:schemeClr val="bg2">
                  <a:lumMod val="40000"/>
                  <a:lumOff val="60000"/>
                </a:schemeClr>
              </a:buClr>
              <a:buFont typeface="Wingdings" panose="05000000000000000000" pitchFamily="2" charset="2"/>
              <a:buChar char="q"/>
            </a:pPr>
            <a:r>
              <a:rPr lang="it-IT" i="0" dirty="0">
                <a:solidFill>
                  <a:schemeClr val="bg2">
                    <a:lumMod val="40000"/>
                    <a:lumOff val="60000"/>
                  </a:schemeClr>
                </a:solidFill>
              </a:rPr>
              <a:t>Dinamica industriale, ricerca e innovazione</a:t>
            </a:r>
          </a:p>
          <a:p>
            <a:pPr>
              <a:buClr>
                <a:schemeClr val="bg2">
                  <a:lumMod val="40000"/>
                  <a:lumOff val="60000"/>
                </a:schemeClr>
              </a:buClr>
              <a:buFont typeface="Wingdings" panose="05000000000000000000" pitchFamily="2" charset="2"/>
              <a:buChar char="q"/>
            </a:pPr>
            <a:endParaRPr lang="it-IT" sz="1000" i="0" dirty="0">
              <a:solidFill>
                <a:schemeClr val="bg2">
                  <a:lumMod val="40000"/>
                  <a:lumOff val="60000"/>
                </a:schemeClr>
              </a:solidFill>
            </a:endParaRPr>
          </a:p>
          <a:p>
            <a:pPr>
              <a:buClr>
                <a:schemeClr val="bg2">
                  <a:lumMod val="40000"/>
                  <a:lumOff val="60000"/>
                </a:schemeClr>
              </a:buClr>
              <a:buFont typeface="Wingdings" panose="05000000000000000000" pitchFamily="2" charset="2"/>
              <a:buChar char="q"/>
            </a:pPr>
            <a:r>
              <a:rPr lang="it-IT" i="0" dirty="0">
                <a:solidFill>
                  <a:schemeClr val="bg2">
                    <a:lumMod val="40000"/>
                    <a:lumOff val="60000"/>
                  </a:schemeClr>
                </a:solidFill>
              </a:rPr>
              <a:t>Accesso al credito</a:t>
            </a:r>
          </a:p>
          <a:p>
            <a:pPr>
              <a:buClr>
                <a:schemeClr val="bg2">
                  <a:lumMod val="40000"/>
                  <a:lumOff val="60000"/>
                </a:schemeClr>
              </a:buClr>
              <a:buFont typeface="Wingdings" panose="05000000000000000000" pitchFamily="2" charset="2"/>
              <a:buChar char="q"/>
            </a:pPr>
            <a:endParaRPr lang="it-IT" sz="1000" i="0" dirty="0">
              <a:solidFill>
                <a:schemeClr val="bg2">
                  <a:lumMod val="40000"/>
                  <a:lumOff val="60000"/>
                </a:schemeClr>
              </a:solidFill>
            </a:endParaRPr>
          </a:p>
          <a:p>
            <a:pPr>
              <a:buClr>
                <a:schemeClr val="bg2">
                  <a:lumMod val="40000"/>
                  <a:lumOff val="60000"/>
                </a:schemeClr>
              </a:buClr>
              <a:buFont typeface="Wingdings" panose="05000000000000000000" pitchFamily="2" charset="2"/>
              <a:buChar char="q"/>
            </a:pPr>
            <a:r>
              <a:rPr lang="it-IT" i="0" dirty="0">
                <a:solidFill>
                  <a:schemeClr val="bg2">
                    <a:lumMod val="40000"/>
                    <a:lumOff val="60000"/>
                  </a:schemeClr>
                </a:solidFill>
              </a:rPr>
              <a:t>Dinamica occupazionale</a:t>
            </a:r>
          </a:p>
          <a:p>
            <a:pPr>
              <a:buClr>
                <a:schemeClr val="bg2">
                  <a:lumMod val="40000"/>
                  <a:lumOff val="60000"/>
                </a:schemeClr>
              </a:buClr>
              <a:buFont typeface="Wingdings" panose="05000000000000000000" pitchFamily="2" charset="2"/>
              <a:buChar char="q"/>
            </a:pPr>
            <a:endParaRPr lang="it-IT" sz="1000" i="0" dirty="0">
              <a:solidFill>
                <a:schemeClr val="bg2">
                  <a:lumMod val="40000"/>
                  <a:lumOff val="60000"/>
                </a:schemeClr>
              </a:solidFill>
            </a:endParaRPr>
          </a:p>
          <a:p>
            <a:pPr>
              <a:buClr>
                <a:schemeClr val="bg2">
                  <a:lumMod val="40000"/>
                  <a:lumOff val="60000"/>
                </a:schemeClr>
              </a:buClr>
              <a:buFont typeface="Wingdings" panose="05000000000000000000" pitchFamily="2" charset="2"/>
              <a:buChar char="q"/>
            </a:pPr>
            <a:r>
              <a:rPr lang="it-IT" i="0" dirty="0">
                <a:solidFill>
                  <a:schemeClr val="bg2">
                    <a:lumMod val="40000"/>
                    <a:lumOff val="60000"/>
                  </a:schemeClr>
                </a:solidFill>
              </a:rPr>
              <a:t>Andamento dell’export regionale</a:t>
            </a:r>
          </a:p>
          <a:p>
            <a:pPr>
              <a:buClr>
                <a:schemeClr val="bg2">
                  <a:lumMod val="40000"/>
                  <a:lumOff val="60000"/>
                </a:schemeClr>
              </a:buClr>
              <a:buFont typeface="Wingdings" panose="05000000000000000000" pitchFamily="2" charset="2"/>
              <a:buChar char="q"/>
            </a:pPr>
            <a:endParaRPr lang="it-IT" sz="1000" i="0" dirty="0">
              <a:solidFill>
                <a:schemeClr val="bg2">
                  <a:lumMod val="40000"/>
                  <a:lumOff val="60000"/>
                </a:schemeClr>
              </a:solidFill>
            </a:endParaRPr>
          </a:p>
          <a:p>
            <a:pPr>
              <a:buClr>
                <a:schemeClr val="bg2">
                  <a:lumMod val="40000"/>
                  <a:lumOff val="60000"/>
                </a:schemeClr>
              </a:buClr>
              <a:buFont typeface="Wingdings" panose="05000000000000000000" pitchFamily="2" charset="2"/>
              <a:buChar char="q"/>
            </a:pPr>
            <a:r>
              <a:rPr lang="it-IT" i="0" dirty="0">
                <a:solidFill>
                  <a:schemeClr val="bg2">
                    <a:lumMod val="40000"/>
                    <a:lumOff val="60000"/>
                  </a:schemeClr>
                </a:solidFill>
              </a:rPr>
              <a:t>Export regionale: settori, ricerca e </a:t>
            </a:r>
          </a:p>
          <a:p>
            <a:pPr>
              <a:buClr>
                <a:schemeClr val="bg2">
                  <a:lumMod val="40000"/>
                  <a:lumOff val="60000"/>
                </a:schemeClr>
              </a:buClr>
              <a:buFont typeface="Wingdings" panose="05000000000000000000" pitchFamily="2" charset="2"/>
              <a:buChar char="q"/>
            </a:pPr>
            <a:r>
              <a:rPr lang="it-IT" i="0" dirty="0">
                <a:solidFill>
                  <a:schemeClr val="bg2">
                    <a:lumMod val="40000"/>
                    <a:lumOff val="60000"/>
                  </a:schemeClr>
                </a:solidFill>
              </a:rPr>
              <a:t>innovazione</a:t>
            </a:r>
          </a:p>
          <a:p>
            <a:pPr>
              <a:buClr>
                <a:schemeClr val="bg2">
                  <a:lumMod val="40000"/>
                  <a:lumOff val="60000"/>
                </a:schemeClr>
              </a:buClr>
              <a:buFont typeface="Wingdings" panose="05000000000000000000" pitchFamily="2" charset="2"/>
              <a:buChar char="q"/>
            </a:pPr>
            <a:endParaRPr lang="it-IT" sz="1000" i="0" dirty="0">
              <a:solidFill>
                <a:schemeClr val="bg2">
                  <a:lumMod val="40000"/>
                  <a:lumOff val="60000"/>
                </a:schemeClr>
              </a:solidFill>
            </a:endParaRPr>
          </a:p>
          <a:p>
            <a:pPr>
              <a:buClr>
                <a:schemeClr val="bg2">
                  <a:lumMod val="40000"/>
                  <a:lumOff val="60000"/>
                </a:schemeClr>
              </a:buClr>
              <a:buFont typeface="Wingdings" panose="05000000000000000000" pitchFamily="2" charset="2"/>
              <a:buChar char="q"/>
            </a:pPr>
            <a:r>
              <a:rPr lang="it-IT" i="0" dirty="0">
                <a:solidFill>
                  <a:schemeClr val="bg2">
                    <a:lumMod val="40000"/>
                    <a:lumOff val="60000"/>
                  </a:schemeClr>
                </a:solidFill>
              </a:rPr>
              <a:t>I paesi target dell’export </a:t>
            </a:r>
          </a:p>
          <a:p>
            <a:pPr>
              <a:buClr>
                <a:srgbClr val="0F5494"/>
              </a:buClr>
              <a:buFont typeface="Wingdings" panose="05000000000000000000" pitchFamily="2" charset="2"/>
              <a:buChar char="Ø"/>
            </a:pPr>
            <a:endParaRPr lang="it-IT" sz="1000" i="0" dirty="0"/>
          </a:p>
        </p:txBody>
      </p:sp>
      <p:sp>
        <p:nvSpPr>
          <p:cNvPr id="2" name="CasellaDiTesto 1">
            <a:extLst>
              <a:ext uri="{FF2B5EF4-FFF2-40B4-BE49-F238E27FC236}">
                <a16:creationId xmlns:a16="http://schemas.microsoft.com/office/drawing/2014/main" xmlns="" id="{AE6F670C-812B-42CD-9E92-D858C23D974E}"/>
              </a:ext>
            </a:extLst>
          </p:cNvPr>
          <p:cNvSpPr txBox="1"/>
          <p:nvPr/>
        </p:nvSpPr>
        <p:spPr>
          <a:xfrm>
            <a:off x="457200" y="5852114"/>
            <a:ext cx="4896544" cy="553998"/>
          </a:xfrm>
          <a:prstGeom prst="rect">
            <a:avLst/>
          </a:prstGeom>
          <a:noFill/>
        </p:spPr>
        <p:txBody>
          <a:bodyPr wrap="square" rtlCol="0">
            <a:spAutoFit/>
          </a:bodyPr>
          <a:lstStyle/>
          <a:p>
            <a:pPr marL="285750" lvl="0" indent="-285750" eaLnBrk="0" hangingPunct="0">
              <a:spcBef>
                <a:spcPct val="20000"/>
              </a:spcBef>
              <a:buClr>
                <a:srgbClr val="009FBA"/>
              </a:buClr>
              <a:buFont typeface="Wingdings" panose="05000000000000000000" pitchFamily="2" charset="2"/>
              <a:buChar char="q"/>
            </a:pPr>
            <a:r>
              <a:rPr lang="it-IT" sz="1800" b="1" kern="0" dirty="0">
                <a:latin typeface="Verdana"/>
              </a:rPr>
              <a:t>Dimensione locale dell’export</a:t>
            </a:r>
          </a:p>
          <a:p>
            <a:pPr marL="171450" indent="-171450">
              <a:buFont typeface="Wingdings" panose="05000000000000000000" pitchFamily="2" charset="2"/>
              <a:buChar char="q"/>
            </a:pPr>
            <a:endParaRPr lang="it-IT" dirty="0"/>
          </a:p>
        </p:txBody>
      </p:sp>
      <p:sp>
        <p:nvSpPr>
          <p:cNvPr id="4" name="Freccia a destra 3">
            <a:extLst>
              <a:ext uri="{FF2B5EF4-FFF2-40B4-BE49-F238E27FC236}">
                <a16:creationId xmlns:a16="http://schemas.microsoft.com/office/drawing/2014/main" xmlns="" id="{A0772CAC-0FB7-4594-B0D2-DA737409F711}"/>
              </a:ext>
            </a:extLst>
          </p:cNvPr>
          <p:cNvSpPr/>
          <p:nvPr/>
        </p:nvSpPr>
        <p:spPr bwMode="auto">
          <a:xfrm rot="18865539">
            <a:off x="4260059" y="5516670"/>
            <a:ext cx="775307" cy="151653"/>
          </a:xfrm>
          <a:prstGeom prst="rightArrow">
            <a:avLst/>
          </a:prstGeom>
          <a:solidFill>
            <a:srgbClr val="0F5494"/>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it-IT" sz="1200" b="0" i="0" u="none" strike="noStrike" cap="none" normalizeH="0" baseline="0">
              <a:ln>
                <a:noFill/>
              </a:ln>
              <a:solidFill>
                <a:srgbClr val="0F5494"/>
              </a:solidFill>
              <a:effectLst/>
              <a:latin typeface="Verdana" pitchFamily="34" charset="0"/>
            </a:endParaRPr>
          </a:p>
        </p:txBody>
      </p:sp>
      <p:pic>
        <p:nvPicPr>
          <p:cNvPr id="7" name="Immagine 6"/>
          <p:cNvPicPr>
            <a:picLocks noChangeAspect="1"/>
          </p:cNvPicPr>
          <p:nvPr/>
        </p:nvPicPr>
        <p:blipFill>
          <a:blip r:embed="rId3"/>
          <a:stretch>
            <a:fillRect/>
          </a:stretch>
        </p:blipFill>
        <p:spPr>
          <a:xfrm>
            <a:off x="5076056" y="1871970"/>
            <a:ext cx="3933333" cy="4257143"/>
          </a:xfrm>
          <a:prstGeom prst="rect">
            <a:avLst/>
          </a:prstGeom>
        </p:spPr>
      </p:pic>
      <p:sp>
        <p:nvSpPr>
          <p:cNvPr id="8" name="CasellaDiTesto 7"/>
          <p:cNvSpPr txBox="1"/>
          <p:nvPr/>
        </p:nvSpPr>
        <p:spPr>
          <a:xfrm>
            <a:off x="107504" y="189511"/>
            <a:ext cx="4176464" cy="646331"/>
          </a:xfrm>
          <a:prstGeom prst="rect">
            <a:avLst/>
          </a:prstGeom>
          <a:noFill/>
        </p:spPr>
        <p:txBody>
          <a:bodyPr wrap="square" rtlCol="0">
            <a:spAutoFit/>
          </a:bodyPr>
          <a:lstStyle/>
          <a:p>
            <a:r>
              <a:rPr lang="it-IT" dirty="0" smtClean="0">
                <a:solidFill>
                  <a:schemeClr val="bg1"/>
                </a:solidFill>
                <a:latin typeface="+mj-lt"/>
              </a:rPr>
              <a:t>Progetto CLAY – presentazione di medio termine</a:t>
            </a:r>
          </a:p>
          <a:p>
            <a:r>
              <a:rPr lang="it-IT" dirty="0" smtClean="0">
                <a:solidFill>
                  <a:schemeClr val="bg1"/>
                </a:solidFill>
                <a:latin typeface="+mj-lt"/>
              </a:rPr>
              <a:t>Foligno, Palazzo </a:t>
            </a:r>
            <a:r>
              <a:rPr lang="it-IT" dirty="0" err="1" smtClean="0">
                <a:solidFill>
                  <a:schemeClr val="bg1"/>
                </a:solidFill>
                <a:latin typeface="+mj-lt"/>
              </a:rPr>
              <a:t>Cambiotti</a:t>
            </a:r>
            <a:endParaRPr lang="it-IT" dirty="0" smtClean="0">
              <a:solidFill>
                <a:schemeClr val="bg1"/>
              </a:solidFill>
              <a:latin typeface="+mj-lt"/>
            </a:endParaRPr>
          </a:p>
          <a:p>
            <a:r>
              <a:rPr lang="it-IT" dirty="0" smtClean="0">
                <a:solidFill>
                  <a:schemeClr val="bg1"/>
                </a:solidFill>
                <a:latin typeface="+mj-lt"/>
              </a:rPr>
              <a:t>19 settembre 2019</a:t>
            </a:r>
            <a:endParaRPr lang="it-IT" dirty="0">
              <a:solidFill>
                <a:schemeClr val="bg1"/>
              </a:solidFill>
              <a:latin typeface="+mj-lt"/>
            </a:endParaRPr>
          </a:p>
        </p:txBody>
      </p:sp>
      <p:sp>
        <p:nvSpPr>
          <p:cNvPr id="9" name="CasellaDiTesto 8"/>
          <p:cNvSpPr txBox="1"/>
          <p:nvPr/>
        </p:nvSpPr>
        <p:spPr>
          <a:xfrm>
            <a:off x="5148064" y="189511"/>
            <a:ext cx="3901601" cy="461665"/>
          </a:xfrm>
          <a:prstGeom prst="rect">
            <a:avLst/>
          </a:prstGeom>
          <a:noFill/>
        </p:spPr>
        <p:txBody>
          <a:bodyPr wrap="square" rtlCol="0">
            <a:spAutoFit/>
          </a:bodyPr>
          <a:lstStyle/>
          <a:p>
            <a:pPr algn="r"/>
            <a:r>
              <a:rPr lang="it-IT" dirty="0" smtClean="0">
                <a:solidFill>
                  <a:schemeClr val="bg1"/>
                </a:solidFill>
              </a:rPr>
              <a:t>Marta Scettri</a:t>
            </a:r>
          </a:p>
          <a:p>
            <a:pPr algn="r"/>
            <a:r>
              <a:rPr lang="it-IT" dirty="0" smtClean="0">
                <a:solidFill>
                  <a:schemeClr val="bg1"/>
                </a:solidFill>
              </a:rPr>
              <a:t>Regione Umbria</a:t>
            </a:r>
            <a:endParaRPr lang="it-IT" dirty="0">
              <a:solidFill>
                <a:schemeClr val="bg1"/>
              </a:solidFill>
            </a:endParaRPr>
          </a:p>
        </p:txBody>
      </p:sp>
    </p:spTree>
    <p:extLst>
      <p:ext uri="{BB962C8B-B14F-4D97-AF65-F5344CB8AC3E}">
        <p14:creationId xmlns:p14="http://schemas.microsoft.com/office/powerpoint/2010/main" val="42032756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400548" y="3077371"/>
            <a:ext cx="7627835" cy="1371767"/>
          </a:xfrm>
        </p:spPr>
        <p:txBody>
          <a:bodyPr/>
          <a:lstStyle/>
          <a:p>
            <a:pPr marL="0" indent="0">
              <a:buClr>
                <a:srgbClr val="0F5494"/>
              </a:buClr>
              <a:buNone/>
            </a:pPr>
            <a:endParaRPr lang="it-IT" i="0" dirty="0"/>
          </a:p>
          <a:p>
            <a:pPr>
              <a:buClr>
                <a:srgbClr val="009FBA"/>
              </a:buClr>
              <a:buFont typeface="Wingdings" panose="05000000000000000000" pitchFamily="2" charset="2"/>
              <a:buChar char="q"/>
            </a:pPr>
            <a:r>
              <a:rPr lang="it-IT" sz="2400" i="0" dirty="0" smtClean="0"/>
              <a:t>Ricostruzione </a:t>
            </a:r>
            <a:r>
              <a:rPr lang="it-IT" sz="2400" i="0" dirty="0"/>
              <a:t>della logica di intervento </a:t>
            </a:r>
            <a:r>
              <a:rPr lang="it-IT" sz="2400" i="0" dirty="0" smtClean="0"/>
              <a:t>dell’azione </a:t>
            </a:r>
            <a:r>
              <a:rPr lang="it-IT" sz="2400" i="0" dirty="0"/>
              <a:t>3.3.1</a:t>
            </a:r>
          </a:p>
          <a:p>
            <a:pPr>
              <a:buClr>
                <a:srgbClr val="009FBA"/>
              </a:buClr>
              <a:buFont typeface="Wingdings" panose="05000000000000000000" pitchFamily="2" charset="2"/>
              <a:buChar char="q"/>
            </a:pPr>
            <a:endParaRPr lang="it-IT" i="0" dirty="0"/>
          </a:p>
          <a:p>
            <a:pPr>
              <a:buClr>
                <a:srgbClr val="0F5494"/>
              </a:buClr>
              <a:buFont typeface="Wingdings" panose="05000000000000000000" pitchFamily="2" charset="2"/>
              <a:buChar char="Ø"/>
            </a:pPr>
            <a:endParaRPr lang="it-IT" i="0" dirty="0"/>
          </a:p>
          <a:p>
            <a:pPr>
              <a:buClr>
                <a:srgbClr val="0F5494"/>
              </a:buClr>
              <a:buFont typeface="Wingdings" panose="05000000000000000000" pitchFamily="2" charset="2"/>
              <a:buChar char="Ø"/>
            </a:pPr>
            <a:endParaRPr lang="it-IT" i="0" dirty="0"/>
          </a:p>
          <a:p>
            <a:pPr>
              <a:buClr>
                <a:srgbClr val="0F5494"/>
              </a:buClr>
              <a:buFont typeface="Wingdings" panose="05000000000000000000" pitchFamily="2" charset="2"/>
              <a:buChar char="Ø"/>
            </a:pPr>
            <a:endParaRPr lang="it-IT" i="0" dirty="0"/>
          </a:p>
          <a:p>
            <a:pPr algn="just">
              <a:spcBef>
                <a:spcPts val="600"/>
              </a:spcBef>
              <a:spcAft>
                <a:spcPts val="600"/>
              </a:spcAft>
              <a:buClr>
                <a:srgbClr val="0F5494"/>
              </a:buClr>
              <a:buFont typeface="Wingdings" panose="05000000000000000000" pitchFamily="2" charset="2"/>
              <a:buChar char="Ø"/>
            </a:pPr>
            <a:endParaRPr lang="it-IT" sz="1600" b="1" dirty="0"/>
          </a:p>
          <a:p>
            <a:pPr algn="just">
              <a:spcBef>
                <a:spcPts val="600"/>
              </a:spcBef>
              <a:spcAft>
                <a:spcPts val="600"/>
              </a:spcAft>
              <a:buFont typeface="Wingdings" panose="05000000000000000000" pitchFamily="2" charset="2"/>
              <a:buChar char="Ø"/>
            </a:pPr>
            <a:endParaRPr lang="it-IT" sz="1600" b="1" dirty="0"/>
          </a:p>
          <a:p>
            <a:pPr algn="just">
              <a:spcBef>
                <a:spcPts val="600"/>
              </a:spcBef>
              <a:spcAft>
                <a:spcPts val="600"/>
              </a:spcAft>
              <a:buFont typeface="Wingdings" panose="05000000000000000000" pitchFamily="2" charset="2"/>
              <a:buChar char="Ø"/>
            </a:pPr>
            <a:endParaRPr lang="it-IT" sz="1600" b="1" dirty="0"/>
          </a:p>
          <a:p>
            <a:pPr algn="just">
              <a:spcBef>
                <a:spcPts val="600"/>
              </a:spcBef>
              <a:spcAft>
                <a:spcPts val="600"/>
              </a:spcAft>
              <a:buFont typeface="Wingdings" panose="05000000000000000000" pitchFamily="2" charset="2"/>
              <a:buChar char="Ø"/>
            </a:pPr>
            <a:endParaRPr lang="en-US" altLang="en-US" sz="1600" dirty="0"/>
          </a:p>
        </p:txBody>
      </p:sp>
      <p:sp>
        <p:nvSpPr>
          <p:cNvPr id="12" name="Slide Number Placeholder 11"/>
          <p:cNvSpPr>
            <a:spLocks noGrp="1"/>
          </p:cNvSpPr>
          <p:nvPr>
            <p:ph type="sldNum" sz="quarter" idx="12"/>
          </p:nvPr>
        </p:nvSpPr>
        <p:spPr/>
        <p:txBody>
          <a:bodyPr/>
          <a:lstStyle/>
          <a:p>
            <a:fld id="{00930F3F-C68E-42AC-B875-DF0AB552D6DA}" type="slidenum">
              <a:rPr lang="en-GB" altLang="en-US" smtClean="0"/>
              <a:pPr/>
              <a:t>8</a:t>
            </a:fld>
            <a:endParaRPr lang="en-GB" altLang="en-US" dirty="0"/>
          </a:p>
        </p:txBody>
      </p:sp>
      <p:sp>
        <p:nvSpPr>
          <p:cNvPr id="14" name="Rectangle 2">
            <a:extLst>
              <a:ext uri="{FF2B5EF4-FFF2-40B4-BE49-F238E27FC236}">
                <a16:creationId xmlns:a16="http://schemas.microsoft.com/office/drawing/2014/main" xmlns="" id="{52696552-5660-4CB3-86B8-C79EE44F4DEB}"/>
              </a:ext>
            </a:extLst>
          </p:cNvPr>
          <p:cNvSpPr>
            <a:spLocks noGrp="1" noChangeArrowheads="1"/>
          </p:cNvSpPr>
          <p:nvPr>
            <p:ph type="title"/>
          </p:nvPr>
        </p:nvSpPr>
        <p:spPr>
          <a:xfrm>
            <a:off x="323528" y="1175542"/>
            <a:ext cx="8496944" cy="662409"/>
          </a:xfrm>
        </p:spPr>
        <p:txBody>
          <a:bodyPr/>
          <a:lstStyle/>
          <a:p>
            <a:r>
              <a:rPr lang="it-IT" altLang="en-US" sz="2800" dirty="0"/>
              <a:t>Le attività di internazionalizzazione del POR FESR Umbria 2014-2020</a:t>
            </a:r>
            <a:endParaRPr lang="en-GB" altLang="en-US" sz="2400" b="0" i="1" dirty="0"/>
          </a:p>
        </p:txBody>
      </p:sp>
      <p:sp>
        <p:nvSpPr>
          <p:cNvPr id="2" name="CasellaDiTesto 1">
            <a:extLst>
              <a:ext uri="{FF2B5EF4-FFF2-40B4-BE49-F238E27FC236}">
                <a16:creationId xmlns:a16="http://schemas.microsoft.com/office/drawing/2014/main" xmlns="" id="{B5045540-F28E-4697-A8D5-BA0AFA4EA952}"/>
              </a:ext>
            </a:extLst>
          </p:cNvPr>
          <p:cNvSpPr txBox="1"/>
          <p:nvPr/>
        </p:nvSpPr>
        <p:spPr>
          <a:xfrm>
            <a:off x="395536" y="2356599"/>
            <a:ext cx="7992888" cy="1200329"/>
          </a:xfrm>
          <a:prstGeom prst="rect">
            <a:avLst/>
          </a:prstGeom>
          <a:noFill/>
        </p:spPr>
        <p:txBody>
          <a:bodyPr wrap="square" rtlCol="0">
            <a:spAutoFit/>
          </a:bodyPr>
          <a:lstStyle/>
          <a:p>
            <a:pPr marL="285750" lvl="0" indent="-285750" eaLnBrk="0" hangingPunct="0">
              <a:spcBef>
                <a:spcPct val="20000"/>
              </a:spcBef>
              <a:buClr>
                <a:srgbClr val="009FBA"/>
              </a:buClr>
              <a:buFont typeface="Wingdings" panose="05000000000000000000" pitchFamily="2" charset="2"/>
              <a:buChar char="q"/>
            </a:pPr>
            <a:r>
              <a:rPr lang="it-IT" sz="2400" kern="0" dirty="0" smtClean="0">
                <a:latin typeface="Verdana"/>
              </a:rPr>
              <a:t>Descrizione </a:t>
            </a:r>
            <a:r>
              <a:rPr lang="it-IT" sz="2400" kern="0" dirty="0">
                <a:latin typeface="Verdana"/>
              </a:rPr>
              <a:t>degli interventi attivati nell’ambito dell’azione 3.3.1</a:t>
            </a:r>
          </a:p>
          <a:p>
            <a:endParaRPr lang="it-IT" sz="2400" dirty="0"/>
          </a:p>
        </p:txBody>
      </p:sp>
      <p:sp>
        <p:nvSpPr>
          <p:cNvPr id="3" name="CasellaDiTesto 2">
            <a:extLst>
              <a:ext uri="{FF2B5EF4-FFF2-40B4-BE49-F238E27FC236}">
                <a16:creationId xmlns:a16="http://schemas.microsoft.com/office/drawing/2014/main" xmlns="" id="{9261D120-768A-42CB-85AD-0E07A8BA45E9}"/>
              </a:ext>
            </a:extLst>
          </p:cNvPr>
          <p:cNvSpPr txBox="1"/>
          <p:nvPr/>
        </p:nvSpPr>
        <p:spPr>
          <a:xfrm>
            <a:off x="395536" y="4725719"/>
            <a:ext cx="7704856" cy="830997"/>
          </a:xfrm>
          <a:prstGeom prst="rect">
            <a:avLst/>
          </a:prstGeom>
          <a:noFill/>
        </p:spPr>
        <p:txBody>
          <a:bodyPr wrap="square" rtlCol="0">
            <a:spAutoFit/>
          </a:bodyPr>
          <a:lstStyle/>
          <a:p>
            <a:pPr marL="285750" lvl="0" indent="-285750" eaLnBrk="0" hangingPunct="0">
              <a:spcBef>
                <a:spcPct val="20000"/>
              </a:spcBef>
              <a:buClr>
                <a:srgbClr val="009FBA"/>
              </a:buClr>
              <a:buFont typeface="Wingdings" panose="05000000000000000000" pitchFamily="2" charset="2"/>
              <a:buChar char="q"/>
            </a:pPr>
            <a:r>
              <a:rPr lang="it-IT" sz="2400" kern="0" dirty="0" smtClean="0">
                <a:latin typeface="Verdana"/>
              </a:rPr>
              <a:t>Analisi </a:t>
            </a:r>
            <a:r>
              <a:rPr lang="it-IT" sz="2400" kern="0" dirty="0">
                <a:latin typeface="Verdana"/>
              </a:rPr>
              <a:t>sinottica fra gli interventi</a:t>
            </a:r>
          </a:p>
          <a:p>
            <a:endParaRPr lang="it-IT" sz="2400" dirty="0"/>
          </a:p>
        </p:txBody>
      </p:sp>
      <p:sp>
        <p:nvSpPr>
          <p:cNvPr id="7" name="CasellaDiTesto 6"/>
          <p:cNvSpPr txBox="1"/>
          <p:nvPr/>
        </p:nvSpPr>
        <p:spPr>
          <a:xfrm>
            <a:off x="107504" y="189511"/>
            <a:ext cx="4176464" cy="646331"/>
          </a:xfrm>
          <a:prstGeom prst="rect">
            <a:avLst/>
          </a:prstGeom>
          <a:noFill/>
        </p:spPr>
        <p:txBody>
          <a:bodyPr wrap="square" rtlCol="0">
            <a:spAutoFit/>
          </a:bodyPr>
          <a:lstStyle/>
          <a:p>
            <a:r>
              <a:rPr lang="it-IT" dirty="0" smtClean="0">
                <a:solidFill>
                  <a:schemeClr val="bg1"/>
                </a:solidFill>
                <a:latin typeface="+mj-lt"/>
              </a:rPr>
              <a:t>Progetto CLAY – presentazione di medio termine</a:t>
            </a:r>
          </a:p>
          <a:p>
            <a:r>
              <a:rPr lang="it-IT" dirty="0" smtClean="0">
                <a:solidFill>
                  <a:schemeClr val="bg1"/>
                </a:solidFill>
                <a:latin typeface="+mj-lt"/>
              </a:rPr>
              <a:t>Foligno, Palazzo </a:t>
            </a:r>
            <a:r>
              <a:rPr lang="it-IT" dirty="0" err="1" smtClean="0">
                <a:solidFill>
                  <a:schemeClr val="bg1"/>
                </a:solidFill>
                <a:latin typeface="+mj-lt"/>
              </a:rPr>
              <a:t>Cambiotti</a:t>
            </a:r>
            <a:endParaRPr lang="it-IT" dirty="0" smtClean="0">
              <a:solidFill>
                <a:schemeClr val="bg1"/>
              </a:solidFill>
              <a:latin typeface="+mj-lt"/>
            </a:endParaRPr>
          </a:p>
          <a:p>
            <a:r>
              <a:rPr lang="it-IT" dirty="0" smtClean="0">
                <a:solidFill>
                  <a:schemeClr val="bg1"/>
                </a:solidFill>
                <a:latin typeface="+mj-lt"/>
              </a:rPr>
              <a:t>19 settembre 2019</a:t>
            </a:r>
            <a:endParaRPr lang="it-IT" dirty="0">
              <a:solidFill>
                <a:schemeClr val="bg1"/>
              </a:solidFill>
              <a:latin typeface="+mj-lt"/>
            </a:endParaRPr>
          </a:p>
        </p:txBody>
      </p:sp>
      <p:sp>
        <p:nvSpPr>
          <p:cNvPr id="8" name="CasellaDiTesto 7"/>
          <p:cNvSpPr txBox="1"/>
          <p:nvPr/>
        </p:nvSpPr>
        <p:spPr>
          <a:xfrm>
            <a:off x="5148064" y="189511"/>
            <a:ext cx="3901601" cy="461665"/>
          </a:xfrm>
          <a:prstGeom prst="rect">
            <a:avLst/>
          </a:prstGeom>
          <a:noFill/>
        </p:spPr>
        <p:txBody>
          <a:bodyPr wrap="square" rtlCol="0">
            <a:spAutoFit/>
          </a:bodyPr>
          <a:lstStyle/>
          <a:p>
            <a:pPr algn="r"/>
            <a:r>
              <a:rPr lang="it-IT" dirty="0" smtClean="0">
                <a:solidFill>
                  <a:schemeClr val="bg1"/>
                </a:solidFill>
              </a:rPr>
              <a:t>Marta Scettri</a:t>
            </a:r>
          </a:p>
          <a:p>
            <a:pPr algn="r"/>
            <a:r>
              <a:rPr lang="it-IT" dirty="0" smtClean="0">
                <a:solidFill>
                  <a:schemeClr val="bg1"/>
                </a:solidFill>
              </a:rPr>
              <a:t>Regione Umbria</a:t>
            </a:r>
            <a:endParaRPr lang="it-IT" dirty="0">
              <a:solidFill>
                <a:schemeClr val="bg1"/>
              </a:solidFill>
            </a:endParaRPr>
          </a:p>
        </p:txBody>
      </p:sp>
    </p:spTree>
    <p:extLst>
      <p:ext uri="{BB962C8B-B14F-4D97-AF65-F5344CB8AC3E}">
        <p14:creationId xmlns:p14="http://schemas.microsoft.com/office/powerpoint/2010/main" val="8408333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00930F3F-C68E-42AC-B875-DF0AB552D6DA}" type="slidenum">
              <a:rPr lang="en-GB" altLang="en-US" smtClean="0"/>
              <a:pPr/>
              <a:t>9</a:t>
            </a:fld>
            <a:endParaRPr lang="en-GB" altLang="en-US" dirty="0"/>
          </a:p>
        </p:txBody>
      </p:sp>
      <p:sp>
        <p:nvSpPr>
          <p:cNvPr id="14" name="Rectangle 2">
            <a:extLst>
              <a:ext uri="{FF2B5EF4-FFF2-40B4-BE49-F238E27FC236}">
                <a16:creationId xmlns:a16="http://schemas.microsoft.com/office/drawing/2014/main" xmlns="" id="{52696552-5660-4CB3-86B8-C79EE44F4DEB}"/>
              </a:ext>
            </a:extLst>
          </p:cNvPr>
          <p:cNvSpPr>
            <a:spLocks noGrp="1" noChangeArrowheads="1"/>
          </p:cNvSpPr>
          <p:nvPr>
            <p:ph type="title"/>
          </p:nvPr>
        </p:nvSpPr>
        <p:spPr>
          <a:xfrm>
            <a:off x="0" y="959519"/>
            <a:ext cx="9001000" cy="662409"/>
          </a:xfrm>
        </p:spPr>
        <p:txBody>
          <a:bodyPr/>
          <a:lstStyle/>
          <a:p>
            <a:r>
              <a:rPr lang="en-GB" altLang="en-US" sz="2800" dirty="0" err="1" smtClean="0"/>
              <a:t>Quadro</a:t>
            </a:r>
            <a:r>
              <a:rPr lang="en-GB" altLang="en-US" sz="2800" dirty="0" smtClean="0"/>
              <a:t> </a:t>
            </a:r>
            <a:r>
              <a:rPr lang="en-GB" altLang="en-US" sz="2800" dirty="0" err="1" smtClean="0"/>
              <a:t>logico</a:t>
            </a:r>
            <a:r>
              <a:rPr lang="en-GB" altLang="en-US" sz="2800" dirty="0" smtClean="0"/>
              <a:t> per </a:t>
            </a:r>
            <a:r>
              <a:rPr lang="en-GB" altLang="en-US" sz="2800" dirty="0" err="1" smtClean="0"/>
              <a:t>strumento</a:t>
            </a:r>
            <a:r>
              <a:rPr lang="en-GB" altLang="en-US" sz="2800" dirty="0" smtClean="0"/>
              <a:t> di </a:t>
            </a:r>
            <a:r>
              <a:rPr lang="en-GB" altLang="en-US" sz="2800" dirty="0" err="1" smtClean="0"/>
              <a:t>intervento</a:t>
            </a:r>
            <a:endParaRPr lang="en-GB" altLang="en-US" sz="2800" dirty="0"/>
          </a:p>
        </p:txBody>
      </p:sp>
      <p:pic>
        <p:nvPicPr>
          <p:cNvPr id="5" name="Immagine 4">
            <a:extLst>
              <a:ext uri="{FF2B5EF4-FFF2-40B4-BE49-F238E27FC236}">
                <a16:creationId xmlns:a16="http://schemas.microsoft.com/office/drawing/2014/main" xmlns="" id="{68DB7F29-3708-4979-AC76-9E3743ED58D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020" y="1873955"/>
            <a:ext cx="8820980" cy="4399361"/>
          </a:xfrm>
          <a:prstGeom prst="rect">
            <a:avLst/>
          </a:prstGeom>
          <a:noFill/>
        </p:spPr>
      </p:pic>
      <p:sp>
        <p:nvSpPr>
          <p:cNvPr id="6" name="Segnaposto contenuto 5"/>
          <p:cNvSpPr>
            <a:spLocks noGrp="1"/>
          </p:cNvSpPr>
          <p:nvPr>
            <p:ph idx="1"/>
          </p:nvPr>
        </p:nvSpPr>
        <p:spPr>
          <a:xfrm>
            <a:off x="251520" y="5589240"/>
            <a:ext cx="8640960" cy="504057"/>
          </a:xfrm>
        </p:spPr>
        <p:txBody>
          <a:bodyPr/>
          <a:lstStyle/>
          <a:p>
            <a:endParaRPr lang="it-IT" dirty="0"/>
          </a:p>
        </p:txBody>
      </p:sp>
      <p:sp>
        <p:nvSpPr>
          <p:cNvPr id="7" name="CasellaDiTesto 6"/>
          <p:cNvSpPr txBox="1"/>
          <p:nvPr/>
        </p:nvSpPr>
        <p:spPr>
          <a:xfrm>
            <a:off x="107504" y="189511"/>
            <a:ext cx="4176464" cy="646331"/>
          </a:xfrm>
          <a:prstGeom prst="rect">
            <a:avLst/>
          </a:prstGeom>
          <a:noFill/>
        </p:spPr>
        <p:txBody>
          <a:bodyPr wrap="square" rtlCol="0">
            <a:spAutoFit/>
          </a:bodyPr>
          <a:lstStyle/>
          <a:p>
            <a:r>
              <a:rPr lang="it-IT" dirty="0" smtClean="0">
                <a:solidFill>
                  <a:schemeClr val="bg1"/>
                </a:solidFill>
                <a:latin typeface="+mj-lt"/>
              </a:rPr>
              <a:t>Progetto CLAY – presentazione di medio termine</a:t>
            </a:r>
          </a:p>
          <a:p>
            <a:r>
              <a:rPr lang="it-IT" dirty="0" smtClean="0">
                <a:solidFill>
                  <a:schemeClr val="bg1"/>
                </a:solidFill>
                <a:latin typeface="+mj-lt"/>
              </a:rPr>
              <a:t>Foligno, Palazzo </a:t>
            </a:r>
            <a:r>
              <a:rPr lang="it-IT" dirty="0" err="1" smtClean="0">
                <a:solidFill>
                  <a:schemeClr val="bg1"/>
                </a:solidFill>
                <a:latin typeface="+mj-lt"/>
              </a:rPr>
              <a:t>Cambiotti</a:t>
            </a:r>
            <a:endParaRPr lang="it-IT" dirty="0" smtClean="0">
              <a:solidFill>
                <a:schemeClr val="bg1"/>
              </a:solidFill>
              <a:latin typeface="+mj-lt"/>
            </a:endParaRPr>
          </a:p>
          <a:p>
            <a:r>
              <a:rPr lang="it-IT" dirty="0" smtClean="0">
                <a:solidFill>
                  <a:schemeClr val="bg1"/>
                </a:solidFill>
                <a:latin typeface="+mj-lt"/>
              </a:rPr>
              <a:t>19 settembre 2019</a:t>
            </a:r>
            <a:endParaRPr lang="it-IT" dirty="0">
              <a:solidFill>
                <a:schemeClr val="bg1"/>
              </a:solidFill>
              <a:latin typeface="+mj-lt"/>
            </a:endParaRPr>
          </a:p>
        </p:txBody>
      </p:sp>
      <p:sp>
        <p:nvSpPr>
          <p:cNvPr id="8" name="CasellaDiTesto 7"/>
          <p:cNvSpPr txBox="1"/>
          <p:nvPr/>
        </p:nvSpPr>
        <p:spPr>
          <a:xfrm>
            <a:off x="5148064" y="189511"/>
            <a:ext cx="3901601" cy="461665"/>
          </a:xfrm>
          <a:prstGeom prst="rect">
            <a:avLst/>
          </a:prstGeom>
          <a:noFill/>
        </p:spPr>
        <p:txBody>
          <a:bodyPr wrap="square" rtlCol="0">
            <a:spAutoFit/>
          </a:bodyPr>
          <a:lstStyle/>
          <a:p>
            <a:pPr algn="r"/>
            <a:r>
              <a:rPr lang="it-IT" dirty="0" smtClean="0">
                <a:solidFill>
                  <a:schemeClr val="bg1"/>
                </a:solidFill>
              </a:rPr>
              <a:t>Marta Scettri</a:t>
            </a:r>
          </a:p>
          <a:p>
            <a:pPr algn="r"/>
            <a:r>
              <a:rPr lang="it-IT" dirty="0" smtClean="0">
                <a:solidFill>
                  <a:schemeClr val="bg1"/>
                </a:solidFill>
              </a:rPr>
              <a:t>Regione Umbria</a:t>
            </a:r>
            <a:endParaRPr lang="it-IT" dirty="0">
              <a:solidFill>
                <a:schemeClr val="bg1"/>
              </a:solidFill>
            </a:endParaRPr>
          </a:p>
        </p:txBody>
      </p:sp>
    </p:spTree>
    <p:extLst>
      <p:ext uri="{BB962C8B-B14F-4D97-AF65-F5344CB8AC3E}">
        <p14:creationId xmlns:p14="http://schemas.microsoft.com/office/powerpoint/2010/main" val="1306417251"/>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LongProperties xmlns="http://schemas.microsoft.com/office/2006/metadata/longProperti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995CA36B6B784E439EAD57D5795F2F0C" ma:contentTypeVersion="1" ma:contentTypeDescription="Create a new document." ma:contentTypeScope="" ma:versionID="b377f50d05f8e889cbd5f545b0a572fc">
  <xsd:schema xmlns:xsd="http://www.w3.org/2001/XMLSchema" xmlns:xs="http://www.w3.org/2001/XMLSchema" xmlns:p="http://schemas.microsoft.com/office/2006/metadata/properties" xmlns:ns1="http://schemas.microsoft.com/sharepoint/v3" targetNamespace="http://schemas.microsoft.com/office/2006/metadata/properties" ma:root="true" ma:fieldsID="bfab52d4c671fd3982fb07a36ef4f643"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description=""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A968440-D335-47A0-B729-14962C837772}">
  <ds:schemaRefs>
    <ds:schemaRef ds:uri="http://schemas.microsoft.com/sharepoint/v3/contenttype/forms"/>
  </ds:schemaRefs>
</ds:datastoreItem>
</file>

<file path=customXml/itemProps2.xml><?xml version="1.0" encoding="utf-8"?>
<ds:datastoreItem xmlns:ds="http://schemas.openxmlformats.org/officeDocument/2006/customXml" ds:itemID="{A1858886-F722-47DD-A609-B471A0D4E9F0}">
  <ds:schemaRefs>
    <ds:schemaRef ds:uri="http://schemas.microsoft.com/office/2006/metadata/longProperties"/>
  </ds:schemaRefs>
</ds:datastoreItem>
</file>

<file path=customXml/itemProps3.xml><?xml version="1.0" encoding="utf-8"?>
<ds:datastoreItem xmlns:ds="http://schemas.openxmlformats.org/officeDocument/2006/customXml" ds:itemID="{C45126DB-4912-46D1-8E2D-4EDF5CE8A56A}">
  <ds:schemaRef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4.xml><?xml version="1.0" encoding="utf-8"?>
<ds:datastoreItem xmlns:ds="http://schemas.openxmlformats.org/officeDocument/2006/customXml" ds:itemID="{F98CFD12-3FE6-4F15-857A-D9811D6DC6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8200</TotalTime>
  <Words>1838</Words>
  <Application>Microsoft Office PowerPoint</Application>
  <PresentationFormat>Presentazione su schermo (4:3)</PresentationFormat>
  <Paragraphs>367</Paragraphs>
  <Slides>18</Slides>
  <Notes>18</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18</vt:i4>
      </vt:variant>
    </vt:vector>
  </HeadingPairs>
  <TitlesOfParts>
    <vt:vector size="26" baseType="lpstr">
      <vt:lpstr>Arial</vt:lpstr>
      <vt:lpstr>Calibri</vt:lpstr>
      <vt:lpstr>Garamond</vt:lpstr>
      <vt:lpstr>Georgia</vt:lpstr>
      <vt:lpstr>Times New Roman</vt:lpstr>
      <vt:lpstr>Verdana</vt:lpstr>
      <vt:lpstr>Wingdings</vt:lpstr>
      <vt:lpstr>Slide_Master</vt:lpstr>
      <vt:lpstr>Valutazione delle attività  di internazionalizzazione a favore delle imprese – Por Fesr 2014-2020</vt:lpstr>
      <vt:lpstr>Struttura del Rapporto di valutazione</vt:lpstr>
      <vt:lpstr>Approccio metodologico</vt:lpstr>
      <vt:lpstr>Contesto economico e export regionale</vt:lpstr>
      <vt:lpstr>Caratteristiche delle imprese per forme di internazionalizzazione – Italia, 2014 Fonte – Istat Frame SBS</vt:lpstr>
      <vt:lpstr>Contesto economico e export regionale</vt:lpstr>
      <vt:lpstr>Contesto economico e export regionale</vt:lpstr>
      <vt:lpstr>Le attività di internazionalizzazione del POR FESR Umbria 2014-2020</vt:lpstr>
      <vt:lpstr>Quadro logico per strumento di intervento</vt:lpstr>
      <vt:lpstr>Adeguatezza delle risorse e stato di attuazione</vt:lpstr>
      <vt:lpstr>Adeguatezza delle risorse e stato di attuazione</vt:lpstr>
      <vt:lpstr>Adeguatezza delle risorse e stato di attuazione</vt:lpstr>
      <vt:lpstr>Indagine diretta ai beneficiari</vt:lpstr>
      <vt:lpstr>Questionario</vt:lpstr>
      <vt:lpstr>Casi di studio</vt:lpstr>
      <vt:lpstr>Casi di studio</vt:lpstr>
      <vt:lpstr>Principali risultati della valutazione</vt:lpstr>
      <vt:lpstr>Suggerimenti e raccomandazioni</vt:lpstr>
    </vt:vector>
  </TitlesOfParts>
  <Company>European Commission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Regional Policy</dc:title>
  <dc:creator>Regional Policy</dc:creator>
  <cp:lastModifiedBy>Marta Scettri</cp:lastModifiedBy>
  <cp:revision>727</cp:revision>
  <cp:lastPrinted>2018-03-02T08:15:11Z</cp:lastPrinted>
  <dcterms:created xsi:type="dcterms:W3CDTF">2011-10-28T10:25:18Z</dcterms:created>
  <dcterms:modified xsi:type="dcterms:W3CDTF">2019-09-30T08:16:25Z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System Account</vt:lpwstr>
  </property>
  <property fmtid="{D5CDD505-2E9C-101B-9397-08002B2CF9AE}" pid="3" name="xd_Signature">
    <vt:lpwstr/>
  </property>
  <property fmtid="{D5CDD505-2E9C-101B-9397-08002B2CF9AE}" pid="4" name="display_urn:schemas-microsoft-com:office:office#Author">
    <vt:lpwstr>System Account</vt:lpwstr>
  </property>
  <property fmtid="{D5CDD505-2E9C-101B-9397-08002B2CF9AE}" pid="5" name="TemplateUrl">
    <vt:lpwstr/>
  </property>
  <property fmtid="{D5CDD505-2E9C-101B-9397-08002B2CF9AE}" pid="6" name="xd_ProgID">
    <vt:lpwstr/>
  </property>
  <property fmtid="{D5CDD505-2E9C-101B-9397-08002B2CF9AE}" pid="7" name="ContentTypeId">
    <vt:lpwstr>0x0101005195517D60BA284DB89E2B47B98AC9DD</vt:lpwstr>
  </property>
</Properties>
</file>