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6"/>
  </p:notesMasterIdLst>
  <p:sldIdLst>
    <p:sldId id="256" r:id="rId3"/>
    <p:sldId id="257" r:id="rId4"/>
    <p:sldId id="258" r:id="rId5"/>
  </p:sldIdLst>
  <p:sldSz cx="24384000" cy="13716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44" d="100"/>
          <a:sy n="44" d="100"/>
        </p:scale>
        <p:origin x="-72" y="-38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923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7B708556-4D96-4105-95C6-9B1E2F0E51BE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82" y="4714969"/>
            <a:ext cx="5438711" cy="4467355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923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2AC88027-6FAA-4986-94D2-29F2C1F4F5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14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88027-6FAA-4986-94D2-29F2C1F4F58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32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88027-6FAA-4986-94D2-29F2C1F4F58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29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88027-6FAA-4986-94D2-29F2C1F4F58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34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2194524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219320" y="7928280"/>
            <a:ext cx="2194524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2463920" y="320040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219320" y="792828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2463920" y="792828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706608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638920" y="3200400"/>
            <a:ext cx="706608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6058880" y="3200400"/>
            <a:ext cx="706608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219320" y="7928280"/>
            <a:ext cx="706608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8638920" y="7928280"/>
            <a:ext cx="706608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6058880" y="7928280"/>
            <a:ext cx="706608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219320" y="3200400"/>
            <a:ext cx="21945240" cy="9051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21945240" cy="905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10708920" cy="905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12463920" y="3200400"/>
            <a:ext cx="10708920" cy="905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219320" y="549360"/>
            <a:ext cx="21945240" cy="10596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12463920" y="3200400"/>
            <a:ext cx="10708920" cy="905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219320" y="792828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19320" y="3200400"/>
            <a:ext cx="21945240" cy="9051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10708920" cy="905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2463920" y="320040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12463920" y="792828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2463920" y="320040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219320" y="7928280"/>
            <a:ext cx="2194524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2194524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219320" y="7928280"/>
            <a:ext cx="2194524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2463920" y="320040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219320" y="792828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12463920" y="792828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706608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8638920" y="3200400"/>
            <a:ext cx="706608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6058880" y="3200400"/>
            <a:ext cx="706608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1219320" y="7928280"/>
            <a:ext cx="706608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8638920" y="7928280"/>
            <a:ext cx="706608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16058880" y="7928280"/>
            <a:ext cx="706608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21945240" cy="905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10708920" cy="905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2463920" y="3200400"/>
            <a:ext cx="10708920" cy="905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219320" y="549360"/>
            <a:ext cx="21945240" cy="10596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2463920" y="3200400"/>
            <a:ext cx="10708920" cy="905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219320" y="792828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10708920" cy="905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2463920" y="320040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2463920" y="792828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2463920" y="3200400"/>
            <a:ext cx="1070892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219320" y="7928280"/>
            <a:ext cx="21945240" cy="431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1600" b="0" strike="noStrike" spc="-1">
                <a:solidFill>
                  <a:srgbClr val="000000"/>
                </a:solidFill>
                <a:latin typeface="Calibri"/>
                <a:ea typeface="Calibri"/>
              </a:rPr>
              <a:t>Titolo Testo</a:t>
            </a:r>
            <a:endParaRPr lang="it-IT" sz="1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21945240" cy="9051480"/>
          </a:xfrm>
          <a:prstGeom prst="rect">
            <a:avLst/>
          </a:prstGeom>
        </p:spPr>
        <p:txBody>
          <a:bodyPr lIns="122040" tIns="122040" rIns="122040" bIns="122040">
            <a:noAutofit/>
          </a:bodyPr>
          <a:lstStyle/>
          <a:p>
            <a:pPr marL="900000" indent="-89964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8400" b="0" strike="noStrike" spc="-1">
                <a:solidFill>
                  <a:srgbClr val="000000"/>
                </a:solidFill>
                <a:latin typeface="Calibri"/>
                <a:ea typeface="Calibri"/>
              </a:rPr>
              <a:t>Corpo livello uno</a:t>
            </a:r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  <a:p>
            <a:pPr marL="1314360" lvl="1" indent="-85680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–"/>
            </a:pPr>
            <a:r>
              <a:rPr lang="it-IT" sz="8400" b="0" strike="noStrike" spc="-1">
                <a:solidFill>
                  <a:srgbClr val="000000"/>
                </a:solidFill>
                <a:latin typeface="Calibri"/>
                <a:ea typeface="Calibri"/>
              </a:rPr>
              <a:t>Corpo livello due</a:t>
            </a:r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  <a:p>
            <a:pPr marL="1714680" lvl="2" indent="-7999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8400" b="0" strike="noStrike" spc="-1">
                <a:solidFill>
                  <a:srgbClr val="000000"/>
                </a:solidFill>
                <a:latin typeface="Calibri"/>
                <a:ea typeface="Calibri"/>
              </a:rPr>
              <a:t>Corpo livello tre</a:t>
            </a:r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  <a:p>
            <a:pPr marL="2331720" lvl="3" indent="-95976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–"/>
            </a:pPr>
            <a:r>
              <a:rPr lang="it-IT" sz="8400" b="0" strike="noStrike" spc="-1">
                <a:solidFill>
                  <a:srgbClr val="000000"/>
                </a:solidFill>
                <a:latin typeface="Calibri"/>
                <a:ea typeface="Calibri"/>
              </a:rPr>
              <a:t>Corpo livello quattro</a:t>
            </a:r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  <a:p>
            <a:pPr marL="2788920" lvl="4" indent="-95976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»"/>
            </a:pPr>
            <a:r>
              <a:rPr lang="it-IT" sz="8400" b="0" strike="noStrike" spc="-1">
                <a:solidFill>
                  <a:srgbClr val="000000"/>
                </a:solidFill>
                <a:latin typeface="Calibri"/>
                <a:ea typeface="Calibri"/>
              </a:rPr>
              <a:t>Corpo livello cinque</a:t>
            </a:r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22496400" y="12753000"/>
            <a:ext cx="668160" cy="649080"/>
          </a:xfrm>
          <a:prstGeom prst="rect">
            <a:avLst/>
          </a:prstGeom>
        </p:spPr>
        <p:txBody>
          <a:bodyPr lIns="122040" tIns="122040" rIns="122040" bIns="122040" anchor="ctr">
            <a:noAutofit/>
          </a:bodyPr>
          <a:lstStyle/>
          <a:p>
            <a:pPr algn="r">
              <a:lnSpc>
                <a:spcPct val="100000"/>
              </a:lnSpc>
            </a:pPr>
            <a:fld id="{25D8FAAC-A53F-4297-A117-00735B03ADEB}" type="slidenum">
              <a:rPr lang="it-IT" sz="3200" b="0" strike="noStrike" spc="-1">
                <a:solidFill>
                  <a:srgbClr val="888888"/>
                </a:solidFill>
                <a:latin typeface="Calibri"/>
                <a:ea typeface="Calibri"/>
              </a:rPr>
              <a:t>‹N›</a:t>
            </a:fld>
            <a:endParaRPr lang="it-IT" sz="3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</p:spPr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1600" b="0" strike="noStrike" spc="-1">
                <a:solidFill>
                  <a:srgbClr val="000000"/>
                </a:solidFill>
                <a:latin typeface="Calibri"/>
                <a:ea typeface="Calibri"/>
              </a:rPr>
              <a:t>Titolo Testo</a:t>
            </a:r>
            <a:endParaRPr lang="it-IT" sz="1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219320" y="3200400"/>
            <a:ext cx="21945240" cy="9051480"/>
          </a:xfrm>
          <a:prstGeom prst="rect">
            <a:avLst/>
          </a:prstGeom>
        </p:spPr>
        <p:txBody>
          <a:bodyPr lIns="122040" tIns="122040" rIns="122040" bIns="122040">
            <a:noAutofit/>
          </a:bodyPr>
          <a:lstStyle/>
          <a:p>
            <a:pPr marL="900000" indent="-89964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8400" b="0" strike="noStrike" spc="-1">
                <a:solidFill>
                  <a:srgbClr val="000000"/>
                </a:solidFill>
                <a:latin typeface="Calibri"/>
                <a:ea typeface="Calibri"/>
              </a:rPr>
              <a:t>Corpo livello uno</a:t>
            </a:r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  <a:p>
            <a:pPr marL="1314360" lvl="1" indent="-85680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–"/>
            </a:pPr>
            <a:r>
              <a:rPr lang="it-IT" sz="8400" b="0" strike="noStrike" spc="-1">
                <a:solidFill>
                  <a:srgbClr val="000000"/>
                </a:solidFill>
                <a:latin typeface="Calibri"/>
                <a:ea typeface="Calibri"/>
              </a:rPr>
              <a:t>Corpo livello due</a:t>
            </a:r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  <a:p>
            <a:pPr marL="1714680" lvl="2" indent="-7999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8400" b="0" strike="noStrike" spc="-1">
                <a:solidFill>
                  <a:srgbClr val="000000"/>
                </a:solidFill>
                <a:latin typeface="Calibri"/>
                <a:ea typeface="Calibri"/>
              </a:rPr>
              <a:t>Corpo livello tre</a:t>
            </a:r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  <a:p>
            <a:pPr marL="2331720" lvl="3" indent="-95976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–"/>
            </a:pPr>
            <a:r>
              <a:rPr lang="it-IT" sz="8400" b="0" strike="noStrike" spc="-1">
                <a:solidFill>
                  <a:srgbClr val="000000"/>
                </a:solidFill>
                <a:latin typeface="Calibri"/>
                <a:ea typeface="Calibri"/>
              </a:rPr>
              <a:t>Corpo livello quattro</a:t>
            </a:r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  <a:p>
            <a:pPr marL="2788920" lvl="4" indent="-95976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»"/>
            </a:pPr>
            <a:r>
              <a:rPr lang="it-IT" sz="8400" b="0" strike="noStrike" spc="-1">
                <a:solidFill>
                  <a:srgbClr val="000000"/>
                </a:solidFill>
                <a:latin typeface="Calibri"/>
                <a:ea typeface="Calibri"/>
              </a:rPr>
              <a:t>Corpo livello cinque</a:t>
            </a:r>
            <a:endParaRPr lang="it-IT" sz="8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22496400" y="12753000"/>
            <a:ext cx="668160" cy="649080"/>
          </a:xfrm>
          <a:prstGeom prst="rect">
            <a:avLst/>
          </a:prstGeom>
        </p:spPr>
        <p:txBody>
          <a:bodyPr lIns="122040" tIns="122040" rIns="122040" bIns="122040" anchor="ctr">
            <a:noAutofit/>
          </a:bodyPr>
          <a:lstStyle/>
          <a:p>
            <a:pPr algn="r">
              <a:lnSpc>
                <a:spcPct val="100000"/>
              </a:lnSpc>
            </a:pPr>
            <a:fld id="{A563874D-A554-4B4A-8432-B221BAC71DD0}" type="slidenum">
              <a:rPr lang="it-IT" sz="3200" b="0" strike="noStrike" spc="-1">
                <a:solidFill>
                  <a:srgbClr val="888888"/>
                </a:solidFill>
                <a:latin typeface="Calibri"/>
                <a:ea typeface="Calibri"/>
              </a:rPr>
              <a:t>‹N›</a:t>
            </a:fld>
            <a:endParaRPr lang="it-IT" sz="3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168200" y="9013680"/>
            <a:ext cx="13249080" cy="48002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7400" b="0" strike="noStrike" spc="-1">
                <a:solidFill>
                  <a:srgbClr val="FFFFFF"/>
                </a:solidFill>
                <a:latin typeface="Impact"/>
                <a:ea typeface="Impact"/>
              </a:rPr>
              <a:t>SMG FESR / scambio elettronico dei dati</a:t>
            </a:r>
            <a:endParaRPr lang="it-IT" sz="7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9200" b="0" strike="noStrike" spc="-1">
                <a:solidFill>
                  <a:srgbClr val="FFFFFF"/>
                </a:solidFill>
                <a:latin typeface="Impact"/>
                <a:ea typeface="Impact"/>
              </a:rPr>
              <a:t>sandro grasselli</a:t>
            </a:r>
            <a:endParaRPr lang="it-IT" sz="9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66280" y="2090880"/>
            <a:ext cx="18052748" cy="923572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2040" tIns="122040" rIns="122040" bIns="12204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SMG FESR 2014-20 - Scambio elettronico dati con </a:t>
            </a:r>
            <a:r>
              <a:rPr lang="it-IT" sz="44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BDU/IGRUE, protocollo PUC</a:t>
            </a:r>
            <a:endParaRPr lang="it-IT" sz="4400" b="0" strike="noStrike" spc="-1" dirty="0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522000" y="4121640"/>
            <a:ext cx="8322585" cy="3385785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2040" tIns="122040" rIns="122040" bIns="12204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Monitoraggio </a:t>
            </a:r>
            <a:r>
              <a:rPr lang="it-IT" sz="3600" b="1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BDU/IGRUE  	(marzo.2016)</a:t>
            </a:r>
            <a:endParaRPr lang="it-IT" sz="3600" b="1" strike="noStrike" spc="-1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Procedure di </a:t>
            </a:r>
            <a:r>
              <a:rPr lang="it-IT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attivazione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spc="-1" dirty="0" smtClean="0">
                <a:solidFill>
                  <a:srgbClr val="000000"/>
                </a:solidFill>
                <a:latin typeface="Calibri"/>
                <a:ea typeface="Calibri"/>
              </a:rPr>
              <a:t>Trasferimenti</a:t>
            </a:r>
            <a:endParaRPr lang="it-IT" sz="2800" b="0" strike="noStrike" spc="-1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Progetti 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Indicatori</a:t>
            </a:r>
            <a:endParaRPr lang="it-IT" sz="2800" b="0" strike="noStrike" spc="-1" dirty="0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566280" y="8123957"/>
            <a:ext cx="12034755" cy="4555335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2040" tIns="122040" rIns="122040" bIns="12204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000" b="1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L</a:t>
            </a:r>
            <a:r>
              <a:rPr lang="it-IT" sz="3600" b="1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avori in corso 	(entro 2019)</a:t>
            </a:r>
          </a:p>
          <a:p>
            <a:pPr>
              <a:lnSpc>
                <a:spcPct val="100000"/>
              </a:lnSpc>
            </a:pPr>
            <a:r>
              <a:rPr lang="it-IT" sz="360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Addendum PUC/</a:t>
            </a:r>
            <a:r>
              <a:rPr lang="it-IT" sz="3600" strike="noStrike" spc="-1" dirty="0" err="1" smtClean="0">
                <a:solidFill>
                  <a:srgbClr val="000000"/>
                </a:solidFill>
                <a:latin typeface="Calibri"/>
                <a:ea typeface="Calibri"/>
              </a:rPr>
              <a:t>MyAudit</a:t>
            </a:r>
            <a:r>
              <a:rPr lang="it-IT" sz="360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r>
              <a:rPr lang="it-IT" sz="3600" strike="noStrike" spc="-1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it-IT" sz="360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Mef</a:t>
            </a:r>
            <a:r>
              <a:rPr lang="it-IT" sz="360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360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3600" strike="noStrike" spc="-1" dirty="0" err="1" smtClean="0">
                <a:solidFill>
                  <a:srgbClr val="000000"/>
                </a:solidFill>
                <a:latin typeface="Calibri"/>
                <a:ea typeface="Calibri"/>
              </a:rPr>
              <a:t>prot.n</a:t>
            </a:r>
            <a:r>
              <a:rPr lang="it-IT" sz="360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 240409/09.11.2018  e </a:t>
            </a:r>
          </a:p>
          <a:p>
            <a:pPr>
              <a:lnSpc>
                <a:spcPct val="100000"/>
              </a:lnSpc>
            </a:pPr>
            <a:r>
              <a:rPr lang="it-IT" sz="360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7674/17.04.2019</a:t>
            </a:r>
            <a:r>
              <a:rPr lang="it-IT" sz="3600" strike="noStrike" spc="-1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endParaRPr lang="it-IT" sz="3600" strike="noStrike" spc="-1" dirty="0">
              <a:latin typeface="Arial"/>
            </a:endParaRPr>
          </a:p>
          <a:p>
            <a:pPr marL="457560" lvl="8" indent="-457200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Giustificativi   /FN11</a:t>
            </a:r>
            <a:endParaRPr lang="it-IT" sz="2800" b="0" strike="noStrike" spc="-1" dirty="0">
              <a:latin typeface="Arial"/>
            </a:endParaRPr>
          </a:p>
          <a:p>
            <a:pPr marL="457560" lvl="8" indent="-457200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Recuperi  /FN12</a:t>
            </a:r>
            <a:endParaRPr lang="it-IT" sz="2800" b="0" strike="noStrike" spc="-1" dirty="0">
              <a:latin typeface="Arial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Esito 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Controlli 1° </a:t>
            </a:r>
            <a:r>
              <a:rPr lang="it-IT" sz="2800" b="0" strike="noStrike" spc="-1" dirty="0" err="1" smtClean="0">
                <a:solidFill>
                  <a:srgbClr val="000000"/>
                </a:solidFill>
                <a:latin typeface="Calibri"/>
                <a:ea typeface="Calibri"/>
              </a:rPr>
              <a:t>Liv</a:t>
            </a:r>
            <a:r>
              <a:rPr lang="it-IT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.  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/CT01</a:t>
            </a:r>
            <a:endParaRPr lang="it-IT" sz="2800" b="0" strike="noStrike" spc="-1" dirty="0">
              <a:latin typeface="Arial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Dossier 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di Progetto   /FTP</a:t>
            </a:r>
            <a:endParaRPr lang="it-IT" sz="2800" b="0" strike="noStrike" spc="-1" dirty="0">
              <a:latin typeface="Arial"/>
            </a:endParaRPr>
          </a:p>
        </p:txBody>
      </p:sp>
      <p:pic>
        <p:nvPicPr>
          <p:cNvPr id="82" name="Picture 3"/>
          <p:cNvPicPr/>
          <p:nvPr/>
        </p:nvPicPr>
        <p:blipFill>
          <a:blip r:embed="rId4"/>
          <a:stretch/>
        </p:blipFill>
        <p:spPr>
          <a:xfrm>
            <a:off x="13632160" y="4985792"/>
            <a:ext cx="9067320" cy="711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59680" y="2090880"/>
            <a:ext cx="14344875" cy="923572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2040" tIns="122040" rIns="122040" bIns="12204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SMG FESR 2014-20 - Scambio elettronico dati con i beneficiari</a:t>
            </a:r>
            <a:endParaRPr lang="it-IT" sz="44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759600" y="4193640"/>
            <a:ext cx="11925879" cy="6432773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2040" tIns="122040" rIns="122040" bIns="12204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Gestione </a:t>
            </a:r>
            <a:r>
              <a:rPr lang="it-IT" sz="3600" b="1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istanze avvisi/bandi VBG  	(febbraio.2015)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spc="-1" dirty="0" smtClean="0">
                <a:solidFill>
                  <a:srgbClr val="000000"/>
                </a:solidFill>
                <a:latin typeface="Calibri"/>
              </a:rPr>
              <a:t>Domande digitali online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strike="noStrike" spc="-1" dirty="0" smtClean="0">
                <a:solidFill>
                  <a:srgbClr val="000000"/>
                </a:solidFill>
                <a:latin typeface="Calibri"/>
              </a:rPr>
              <a:t>Istruttoria domande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it-IT" sz="280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3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Rendicontazione e Certificazione della spesa  </a:t>
            </a:r>
            <a:r>
              <a:rPr lang="it-IT" sz="3600" b="1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	(aprile.2016)</a:t>
            </a:r>
            <a:endParaRPr lang="it-IT" sz="3600" b="1" strike="noStrike" spc="-1" dirty="0">
              <a:latin typeface="Arial"/>
            </a:endParaRPr>
          </a:p>
          <a:p>
            <a:pPr marL="457560" lvl="1" indent="-457200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it-IT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Aiuti alle Imprese</a:t>
            </a:r>
            <a:endParaRPr lang="it-IT" sz="2800" spc="-1" dirty="0"/>
          </a:p>
          <a:p>
            <a:pPr marL="457560" lvl="1" indent="-457200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it-IT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Opere 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Pubbliche  </a:t>
            </a:r>
            <a:endParaRPr lang="it-IT" sz="2800" b="0" strike="noStrike" spc="-1" dirty="0">
              <a:latin typeface="Arial"/>
            </a:endParaRPr>
          </a:p>
          <a:p>
            <a:pPr marL="457560" lvl="1" indent="-457200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Acquisto di Beni e Servizi  </a:t>
            </a:r>
            <a:endParaRPr lang="it-IT" sz="2800" b="0" strike="noStrike" spc="-1" dirty="0">
              <a:latin typeface="Arial"/>
            </a:endParaRPr>
          </a:p>
          <a:p>
            <a:pPr marL="457560" lvl="1" indent="-457200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it-IT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Strumenti 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Finanziari </a:t>
            </a:r>
            <a:endParaRPr lang="it-IT" sz="2800" b="0" strike="noStrike" spc="-1" dirty="0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11687944" y="8946232"/>
            <a:ext cx="10943303" cy="3878227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2040" tIns="122040" rIns="122040" bIns="12204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Lavori in corso </a:t>
            </a:r>
            <a:r>
              <a:rPr lang="it-IT" sz="3600" b="1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	(</a:t>
            </a:r>
            <a:r>
              <a:rPr lang="it-IT" sz="3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entro </a:t>
            </a:r>
            <a:r>
              <a:rPr lang="it-IT" sz="36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sett</a:t>
            </a:r>
            <a:r>
              <a:rPr lang="it-IT" sz="3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/2019)</a:t>
            </a:r>
            <a:endParaRPr lang="it-IT" sz="3600" b="1" strike="noStrike" spc="-1" dirty="0">
              <a:latin typeface="Arial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Integrazione con il portale istituzionale della regione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Migliorie 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della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user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800" b="0" strike="noStrike" spc="-1" dirty="0" err="1" smtClean="0">
                <a:solidFill>
                  <a:srgbClr val="000000"/>
                </a:solidFill>
                <a:latin typeface="Calibri"/>
                <a:ea typeface="Calibri"/>
              </a:rPr>
              <a:t>interface</a:t>
            </a:r>
            <a:endParaRPr lang="it-IT" sz="2800" b="0" strike="noStrike" spc="-1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Georeferenziazione Interventi POR FESR 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(GIS/ coordinate geografiche)</a:t>
            </a:r>
            <a:endParaRPr lang="it-IT" sz="2800" b="0" strike="noStrike" spc="-1" dirty="0">
              <a:latin typeface="Arial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Integrazione </a:t>
            </a:r>
            <a:r>
              <a:rPr lang="it-IT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della fatturazione 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elettronica</a:t>
            </a:r>
            <a:endParaRPr lang="it-IT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46</Words>
  <Application>Microsoft Office PowerPoint</Application>
  <PresentationFormat>Personalizzato</PresentationFormat>
  <Paragraphs>33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</vt:i4>
      </vt:variant>
    </vt:vector>
  </HeadingPairs>
  <TitlesOfParts>
    <vt:vector size="5" baseType="lpstr">
      <vt:lpstr>Office Theme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Sandro Grasselli</dc:creator>
  <dc:description/>
  <cp:lastModifiedBy>Sandro Grasselli</cp:lastModifiedBy>
  <cp:revision>53</cp:revision>
  <cp:lastPrinted>2019-06-12T15:39:22Z</cp:lastPrinted>
  <dcterms:modified xsi:type="dcterms:W3CDTF">2019-06-12T15:42:29Z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