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9C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552" y="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47249857553421E-2"/>
          <c:y val="7.4827968385403698E-3"/>
          <c:w val="0.95040291452716819"/>
          <c:h val="0.92192584623914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TARGET N+3 AL 31/12/2019 </c:v>
                </c:pt>
              </c:strCache>
            </c:strRef>
          </c:tx>
          <c:spPr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Asse 1</c:v>
                </c:pt>
                <c:pt idx="1">
                  <c:v>Asse 2</c:v>
                </c:pt>
                <c:pt idx="2">
                  <c:v>Asse 3</c:v>
                </c:pt>
                <c:pt idx="3">
                  <c:v>Asse 4</c:v>
                </c:pt>
                <c:pt idx="4">
                  <c:v>Asse 5 </c:v>
                </c:pt>
                <c:pt idx="5">
                  <c:v>Asse 6 </c:v>
                </c:pt>
                <c:pt idx="6">
                  <c:v>Asse 7 </c:v>
                </c:pt>
                <c:pt idx="7">
                  <c:v>Asse 8 </c:v>
                </c:pt>
              </c:strCache>
            </c:strRef>
          </c:cat>
          <c:val>
            <c:numRef>
              <c:f>Foglio1!$B$2:$B$9</c:f>
              <c:numCache>
                <c:formatCode>#,##0.00</c:formatCode>
                <c:ptCount val="8"/>
                <c:pt idx="0" formatCode="_(* #,##0.00_);_(* \(#,##0.00\);_(* &quot;-&quot;??_);_(@_)">
                  <c:v>25</c:v>
                </c:pt>
                <c:pt idx="1">
                  <c:v>8</c:v>
                </c:pt>
                <c:pt idx="2">
                  <c:v>21</c:v>
                </c:pt>
                <c:pt idx="3">
                  <c:v>14</c:v>
                </c:pt>
                <c:pt idx="4">
                  <c:v>9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IMPEGNI </c:v>
                </c:pt>
              </c:strCache>
            </c:strRef>
          </c:tx>
          <c:spPr>
            <a:pattFill prst="dkHorz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Asse 1</c:v>
                </c:pt>
                <c:pt idx="1">
                  <c:v>Asse 2</c:v>
                </c:pt>
                <c:pt idx="2">
                  <c:v>Asse 3</c:v>
                </c:pt>
                <c:pt idx="3">
                  <c:v>Asse 4</c:v>
                </c:pt>
                <c:pt idx="4">
                  <c:v>Asse 5 </c:v>
                </c:pt>
                <c:pt idx="5">
                  <c:v>Asse 6 </c:v>
                </c:pt>
                <c:pt idx="6">
                  <c:v>Asse 7 </c:v>
                </c:pt>
                <c:pt idx="7">
                  <c:v>Asse 8 </c:v>
                </c:pt>
              </c:strCache>
            </c:strRef>
          </c:cat>
          <c:val>
            <c:numRef>
              <c:f>Foglio1!$C$2:$C$9</c:f>
              <c:numCache>
                <c:formatCode>#,##0.00</c:formatCode>
                <c:ptCount val="8"/>
                <c:pt idx="0">
                  <c:v>43</c:v>
                </c:pt>
                <c:pt idx="1">
                  <c:v>9</c:v>
                </c:pt>
                <c:pt idx="2">
                  <c:v>31</c:v>
                </c:pt>
                <c:pt idx="3">
                  <c:v>12</c:v>
                </c:pt>
                <c:pt idx="4">
                  <c:v>11</c:v>
                </c:pt>
                <c:pt idx="5">
                  <c:v>7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PAGAMENTI A MAGGIO 2019 </c:v>
                </c:pt>
              </c:strCache>
            </c:strRef>
          </c:tx>
          <c:spPr>
            <a:pattFill prst="dkHorz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Asse 1</c:v>
                </c:pt>
                <c:pt idx="1">
                  <c:v>Asse 2</c:v>
                </c:pt>
                <c:pt idx="2">
                  <c:v>Asse 3</c:v>
                </c:pt>
                <c:pt idx="3">
                  <c:v>Asse 4</c:v>
                </c:pt>
                <c:pt idx="4">
                  <c:v>Asse 5 </c:v>
                </c:pt>
                <c:pt idx="5">
                  <c:v>Asse 6 </c:v>
                </c:pt>
                <c:pt idx="6">
                  <c:v>Asse 7 </c:v>
                </c:pt>
                <c:pt idx="7">
                  <c:v>Asse 8 </c:v>
                </c:pt>
              </c:strCache>
            </c:strRef>
          </c:cat>
          <c:val>
            <c:numRef>
              <c:f>Foglio1!$D$2:$D$9</c:f>
              <c:numCache>
                <c:formatCode>#,##0.00</c:formatCode>
                <c:ptCount val="8"/>
                <c:pt idx="0">
                  <c:v>19</c:v>
                </c:pt>
                <c:pt idx="1">
                  <c:v>6</c:v>
                </c:pt>
                <c:pt idx="2">
                  <c:v>17</c:v>
                </c:pt>
                <c:pt idx="3">
                  <c:v>10</c:v>
                </c:pt>
                <c:pt idx="4">
                  <c:v>8</c:v>
                </c:pt>
                <c:pt idx="5" formatCode="_(* #,##0.00_);_(* \(#,##0.00\);_(* &quot;-&quot;??_);_(@_)">
                  <c:v>6</c:v>
                </c:pt>
                <c:pt idx="6">
                  <c:v>3</c:v>
                </c:pt>
                <c:pt idx="7" formatCode="_(* #,##0.00_);_(* \(#,##0.00\);_(* &quot;-&quot;??_);_(@_)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PREVISIONE SPESA 2019 </c:v>
                </c:pt>
              </c:strCache>
            </c:strRef>
          </c:tx>
          <c:spPr>
            <a:pattFill prst="dkHorz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222A1B5-93B3-496F-ACC6-6D5B1CAFF599}" type="VALUE">
                      <a:rPr lang="en-US" smtClean="0"/>
                      <a:pPr/>
                      <a:t>[VALORE]</a:t>
                    </a:fld>
                    <a:endParaRPr lang="it-I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Asse 1</c:v>
                </c:pt>
                <c:pt idx="1">
                  <c:v>Asse 2</c:v>
                </c:pt>
                <c:pt idx="2">
                  <c:v>Asse 3</c:v>
                </c:pt>
                <c:pt idx="3">
                  <c:v>Asse 4</c:v>
                </c:pt>
                <c:pt idx="4">
                  <c:v>Asse 5 </c:v>
                </c:pt>
                <c:pt idx="5">
                  <c:v>Asse 6 </c:v>
                </c:pt>
                <c:pt idx="6">
                  <c:v>Asse 7 </c:v>
                </c:pt>
                <c:pt idx="7">
                  <c:v>Asse 8 </c:v>
                </c:pt>
              </c:strCache>
            </c:strRef>
          </c:cat>
          <c:val>
            <c:numRef>
              <c:f>Foglio1!$E$2:$E$9</c:f>
              <c:numCache>
                <c:formatCode>#,##0.00</c:formatCode>
                <c:ptCount val="8"/>
                <c:pt idx="0">
                  <c:v>23</c:v>
                </c:pt>
                <c:pt idx="1">
                  <c:v>12</c:v>
                </c:pt>
                <c:pt idx="2">
                  <c:v>27</c:v>
                </c:pt>
                <c:pt idx="3">
                  <c:v>19</c:v>
                </c:pt>
                <c:pt idx="4">
                  <c:v>14</c:v>
                </c:pt>
                <c:pt idx="5" formatCode="_(* #,##0.00_);_(* \(#,##0.00\);_(* &quot;-&quot;??_);_(@_)">
                  <c:v>9</c:v>
                </c:pt>
                <c:pt idx="6">
                  <c:v>5</c:v>
                </c:pt>
                <c:pt idx="7" formatCode="_(* #,##0.00_);_(* \(#,##0.00\);_(* &quot;-&quot;??_);_(@_)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1"/>
        <c:overlap val="-100"/>
        <c:axId val="161089352"/>
        <c:axId val="161087784"/>
      </c:barChart>
      <c:catAx>
        <c:axId val="161089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087784"/>
        <c:crossesAt val="0"/>
        <c:auto val="1"/>
        <c:lblAlgn val="ctr"/>
        <c:lblOffset val="100"/>
        <c:tickLblSkip val="1"/>
        <c:noMultiLvlLbl val="0"/>
      </c:catAx>
      <c:valAx>
        <c:axId val="161087784"/>
        <c:scaling>
          <c:orientation val="minMax"/>
          <c:max val="45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3200" dirty="0" smtClean="0"/>
                  <a:t>Milioni di Euro </a:t>
                </a:r>
                <a:endParaRPr lang="it-IT" sz="3200" dirty="0"/>
              </a:p>
            </c:rich>
          </c:tx>
          <c:layout>
            <c:manualLayout>
              <c:xMode val="edge"/>
              <c:yMode val="edge"/>
              <c:x val="8.6231216634452892E-3"/>
              <c:y val="0.319537106607820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_(* #,##0.00_);_(* \(#,##0.00\);_(* &quot;-&quot;??_);_(@_)" sourceLinked="1"/>
        <c:majorTickMark val="out"/>
        <c:minorTickMark val="none"/>
        <c:tickLblPos val="nextTo"/>
        <c:crossAx val="16108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280582755098174"/>
          <c:y val="0.17898056949731134"/>
          <c:w val="0.3093616485043485"/>
          <c:h val="0.31594368134239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0377908889839"/>
          <c:y val="2.8117231430401599E-2"/>
          <c:w val="0.90810365403543303"/>
          <c:h val="0.88934593040557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Dotazione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Foglio1!$A$2:$A$9</c:f>
              <c:strCache>
                <c:ptCount val="8"/>
                <c:pt idx="0">
                  <c:v>Asse 1</c:v>
                </c:pt>
                <c:pt idx="1">
                  <c:v>Asse 2</c:v>
                </c:pt>
                <c:pt idx="2">
                  <c:v>Asse 3</c:v>
                </c:pt>
                <c:pt idx="3">
                  <c:v>Asse 4</c:v>
                </c:pt>
                <c:pt idx="4">
                  <c:v>Asse 5</c:v>
                </c:pt>
                <c:pt idx="5">
                  <c:v>Asse 6</c:v>
                </c:pt>
                <c:pt idx="6">
                  <c:v>Asse 7</c:v>
                </c:pt>
                <c:pt idx="7">
                  <c:v>Asse 8</c:v>
                </c:pt>
              </c:strCache>
            </c:strRef>
          </c:cat>
          <c:val>
            <c:numRef>
              <c:f>Foglio1!$B$2:$B$9</c:f>
              <c:numCache>
                <c:formatCode>_(* #,##0.00_);_(* \(#,##0.00\);_(* "-"??_);_(@_)</c:formatCode>
                <c:ptCount val="8"/>
                <c:pt idx="0">
                  <c:v>101834404</c:v>
                </c:pt>
                <c:pt idx="1">
                  <c:v>31951680</c:v>
                </c:pt>
                <c:pt idx="2">
                  <c:v>85507200</c:v>
                </c:pt>
                <c:pt idx="3">
                  <c:v>55960120</c:v>
                </c:pt>
                <c:pt idx="4">
                  <c:v>35972200</c:v>
                </c:pt>
                <c:pt idx="5">
                  <c:v>30816400</c:v>
                </c:pt>
                <c:pt idx="6">
                  <c:v>14251200</c:v>
                </c:pt>
                <c:pt idx="7">
                  <c:v>56000000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Risorse attivate </c:v>
                </c:pt>
              </c:strCache>
            </c:strRef>
          </c:tx>
          <c:spPr>
            <a:pattFill prst="narVert">
              <a:fgClr>
                <a:srgbClr val="E529CA"/>
              </a:fgClr>
              <a:bgClr>
                <a:schemeClr val="bg1"/>
              </a:bgClr>
            </a:pattFill>
            <a:ln>
              <a:solidFill>
                <a:schemeClr val="accent1">
                  <a:alpha val="15000"/>
                </a:schemeClr>
              </a:solidFill>
            </a:ln>
            <a:effectLst>
              <a:outerShdw blurRad="50800" dist="5080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Foglio1!$A$2:$A$9</c:f>
              <c:strCache>
                <c:ptCount val="8"/>
                <c:pt idx="0">
                  <c:v>Asse 1</c:v>
                </c:pt>
                <c:pt idx="1">
                  <c:v>Asse 2</c:v>
                </c:pt>
                <c:pt idx="2">
                  <c:v>Asse 3</c:v>
                </c:pt>
                <c:pt idx="3">
                  <c:v>Asse 4</c:v>
                </c:pt>
                <c:pt idx="4">
                  <c:v>Asse 5</c:v>
                </c:pt>
                <c:pt idx="5">
                  <c:v>Asse 6</c:v>
                </c:pt>
                <c:pt idx="6">
                  <c:v>Asse 7</c:v>
                </c:pt>
                <c:pt idx="7">
                  <c:v>Asse 8</c:v>
                </c:pt>
              </c:strCache>
            </c:strRef>
          </c:cat>
          <c:val>
            <c:numRef>
              <c:f>Foglio1!$C$2:$C$9</c:f>
              <c:numCache>
                <c:formatCode>#,##0.00</c:formatCode>
                <c:ptCount val="8"/>
                <c:pt idx="0">
                  <c:v>49780582.990000002</c:v>
                </c:pt>
                <c:pt idx="1">
                  <c:v>20428167.120000001</c:v>
                </c:pt>
                <c:pt idx="2">
                  <c:v>48274140.579999998</c:v>
                </c:pt>
                <c:pt idx="3">
                  <c:v>12385082.92</c:v>
                </c:pt>
                <c:pt idx="4">
                  <c:v>17221369.82</c:v>
                </c:pt>
                <c:pt idx="5">
                  <c:v>16477301.59</c:v>
                </c:pt>
                <c:pt idx="6">
                  <c:v>7960239.5899999999</c:v>
                </c:pt>
                <c:pt idx="7">
                  <c:v>4724064.93</c:v>
                </c:pt>
              </c:numCache>
            </c:numRef>
          </c:val>
        </c:ser>
        <c:ser>
          <c:idx val="2"/>
          <c:order val="2"/>
          <c:tx>
            <c:strRef>
              <c:f>Foglio1!#REF!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Foglio1!$A$2:$A$9</c:f>
              <c:strCache>
                <c:ptCount val="8"/>
                <c:pt idx="0">
                  <c:v>Asse 1</c:v>
                </c:pt>
                <c:pt idx="1">
                  <c:v>Asse 2</c:v>
                </c:pt>
                <c:pt idx="2">
                  <c:v>Asse 3</c:v>
                </c:pt>
                <c:pt idx="3">
                  <c:v>Asse 4</c:v>
                </c:pt>
                <c:pt idx="4">
                  <c:v>Asse 5</c:v>
                </c:pt>
                <c:pt idx="5">
                  <c:v>Asse 6</c:v>
                </c:pt>
                <c:pt idx="6">
                  <c:v>Asse 7</c:v>
                </c:pt>
                <c:pt idx="7">
                  <c:v>Asse 8</c:v>
                </c:pt>
              </c:strCache>
            </c:strRef>
          </c:cat>
          <c:val>
            <c:numRef>
              <c:f>Foglio1!#REF!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1088176"/>
        <c:axId val="161085432"/>
      </c:barChart>
      <c:catAx>
        <c:axId val="16108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2000" b="1" i="1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pPr>
            <a:endParaRPr lang="it-IT"/>
          </a:p>
        </c:txPr>
        <c:crossAx val="161085432"/>
        <c:crosses val="autoZero"/>
        <c:auto val="1"/>
        <c:lblAlgn val="ctr"/>
        <c:lblOffset val="100"/>
        <c:noMultiLvlLbl val="0"/>
      </c:catAx>
      <c:valAx>
        <c:axId val="161085432"/>
        <c:scaling>
          <c:orientation val="minMax"/>
          <c:max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2000" b="0" i="1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defRPr>
            </a:pPr>
            <a:endParaRPr lang="it-IT"/>
          </a:p>
        </c:txPr>
        <c:crossAx val="161088176"/>
        <c:crosses val="autoZero"/>
        <c:crossBetween val="between"/>
        <c:majorUnit val="20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6264338760766"/>
          <c:y val="5.7529114223143045E-2"/>
          <c:w val="0.47395079603773949"/>
          <c:h val="0.83516974089818186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Numero Procedure </c:v>
                </c:pt>
              </c:strCache>
            </c:strRef>
          </c:tx>
          <c:spPr>
            <a:pattFill prst="dotGrid">
              <a:fgClr>
                <a:srgbClr val="FFFF00"/>
              </a:fgClr>
              <a:bgClr>
                <a:schemeClr val="bg1"/>
              </a:bgClr>
            </a:pattFill>
          </c:spPr>
          <c:explosion val="8"/>
          <c:dPt>
            <c:idx val="0"/>
            <c:bubble3D val="0"/>
            <c:spPr>
              <a:pattFill prst="pct80">
                <a:fgClr>
                  <a:srgbClr val="92D05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pattFill prst="pct75">
                <a:fgClr>
                  <a:srgbClr val="0000FF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pattFill prst="pct75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Foglio1!$A$2:$A$5</c:f>
              <c:strCache>
                <c:ptCount val="4"/>
                <c:pt idx="0">
                  <c:v>Avviso ad evidenza pubblica </c:v>
                </c:pt>
                <c:pt idx="1">
                  <c:v>Bando </c:v>
                </c:pt>
                <c:pt idx="2">
                  <c:v>Individuazione diretta nel programma </c:v>
                </c:pt>
                <c:pt idx="3">
                  <c:v>Procedura negoziale 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36</c:v>
                </c:pt>
                <c:pt idx="2">
                  <c:v>46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907732075746603"/>
          <c:y val="5.4849219044604845E-2"/>
          <c:w val="0.24092267924253399"/>
          <c:h val="0.3115215028537081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pattFill prst="pct5">
      <a:fgClr>
        <a:srgbClr val="FFFFFF"/>
      </a:fgClr>
      <a:bgClr>
        <a:schemeClr val="bg1"/>
      </a:bgClr>
    </a:patt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Dotazione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ITI Trasimeno </c:v>
                </c:pt>
                <c:pt idx="1">
                  <c:v>Aree Interne </c:v>
                </c:pt>
                <c:pt idx="2">
                  <c:v>Agenda Urbana  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15000000</c:v>
                </c:pt>
                <c:pt idx="1">
                  <c:v>34970143</c:v>
                </c:pt>
                <c:pt idx="2">
                  <c:v>36542576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Numero progetti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ITI Trasimeno </c:v>
                </c:pt>
                <c:pt idx="1">
                  <c:v>Aree Interne </c:v>
                </c:pt>
                <c:pt idx="2">
                  <c:v>Agenda Urbana  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3400000</c:v>
                </c:pt>
                <c:pt idx="1">
                  <c:v>8600000</c:v>
                </c:pt>
                <c:pt idx="2">
                  <c:v>3900000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Importo attivato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ITI Trasimeno </c:v>
                </c:pt>
                <c:pt idx="1">
                  <c:v>Aree Interne </c:v>
                </c:pt>
                <c:pt idx="2">
                  <c:v>Agenda Urbana  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11495000</c:v>
                </c:pt>
                <c:pt idx="1">
                  <c:v>19343163.73</c:v>
                </c:pt>
                <c:pt idx="2">
                  <c:v>24126944.59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22"/>
        <c:axId val="161085824"/>
        <c:axId val="161088568"/>
      </c:barChart>
      <c:catAx>
        <c:axId val="16108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088568"/>
        <c:crosses val="autoZero"/>
        <c:auto val="1"/>
        <c:lblAlgn val="ctr"/>
        <c:lblOffset val="100"/>
        <c:noMultiLvlLbl val="0"/>
      </c:catAx>
      <c:valAx>
        <c:axId val="16108856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0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5D49E-D334-47E9-8C51-56CC7933AA7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6C76444-7688-45BE-AAF2-DD2E9D93B747}">
      <dgm:prSet phldrT="[Testo]" custT="1"/>
      <dgm:spPr/>
      <dgm:t>
        <a:bodyPr/>
        <a:lstStyle/>
        <a:p>
          <a:r>
            <a:rPr lang="it-IT" sz="3300" b="1" dirty="0" smtClean="0"/>
            <a:t>Deliberazione del 4 febbraio 2019, n. 94</a:t>
          </a:r>
          <a:endParaRPr lang="it-IT" sz="3300" b="1" dirty="0"/>
        </a:p>
      </dgm:t>
    </dgm:pt>
    <dgm:pt modelId="{93C9D8DF-8EB1-497D-A606-05B0688A40ED}" type="parTrans" cxnId="{5F72C3D8-AEA4-4F03-8807-9F9A38EB59E2}">
      <dgm:prSet/>
      <dgm:spPr/>
      <dgm:t>
        <a:bodyPr/>
        <a:lstStyle/>
        <a:p>
          <a:endParaRPr lang="it-IT"/>
        </a:p>
      </dgm:t>
    </dgm:pt>
    <dgm:pt modelId="{B2EEE158-36F8-49B1-ABA0-1C4BF7FCDC94}" type="sibTrans" cxnId="{5F72C3D8-AEA4-4F03-8807-9F9A38EB59E2}">
      <dgm:prSet/>
      <dgm:spPr/>
      <dgm:t>
        <a:bodyPr/>
        <a:lstStyle/>
        <a:p>
          <a:endParaRPr lang="it-IT"/>
        </a:p>
      </dgm:t>
    </dgm:pt>
    <dgm:pt modelId="{1FF1C652-2764-49EB-BF5F-F09CC69A39A5}">
      <dgm:prSet phldrT="[Testo]" custT="1"/>
      <dgm:spPr/>
      <dgm:t>
        <a:bodyPr/>
        <a:lstStyle/>
        <a:p>
          <a:r>
            <a:rPr lang="it-IT" sz="3200" dirty="0" smtClean="0"/>
            <a:t>La Giunta regionale ha deciso di continuare con l’applicazione dello strumento </a:t>
          </a:r>
          <a:r>
            <a:rPr lang="it-IT" sz="3200" b="1" dirty="0" smtClean="0"/>
            <a:t>Action </a:t>
          </a:r>
          <a:r>
            <a:rPr lang="it-IT" sz="3200" b="1" dirty="0" err="1" smtClean="0"/>
            <a:t>plan</a:t>
          </a:r>
          <a:r>
            <a:rPr lang="it-IT" sz="3200" b="1" dirty="0" smtClean="0"/>
            <a:t> per l’accelerazione della spesa 2019-2023 del POR FESR 2014-2020 ed ha definito la metodologia da seguire</a:t>
          </a:r>
          <a:r>
            <a:rPr lang="it-IT" sz="2800" b="1" dirty="0" smtClean="0"/>
            <a:t>. </a:t>
          </a:r>
        </a:p>
      </dgm:t>
    </dgm:pt>
    <dgm:pt modelId="{5A82996D-4A64-47B2-BA9A-38180139FBA2}" type="parTrans" cxnId="{2FD6D2B7-DC2D-4C7B-9589-38F107100D8B}">
      <dgm:prSet/>
      <dgm:spPr/>
      <dgm:t>
        <a:bodyPr/>
        <a:lstStyle/>
        <a:p>
          <a:endParaRPr lang="it-IT"/>
        </a:p>
      </dgm:t>
    </dgm:pt>
    <dgm:pt modelId="{262CF52C-6DC6-4351-823B-79596CF201BA}" type="sibTrans" cxnId="{2FD6D2B7-DC2D-4C7B-9589-38F107100D8B}">
      <dgm:prSet/>
      <dgm:spPr/>
      <dgm:t>
        <a:bodyPr/>
        <a:lstStyle/>
        <a:p>
          <a:endParaRPr lang="it-IT"/>
        </a:p>
      </dgm:t>
    </dgm:pt>
    <dgm:pt modelId="{25DD84A9-FCD3-4403-AAFD-FE83EB3D8FA9}">
      <dgm:prSet custT="1"/>
      <dgm:spPr/>
      <dgm:t>
        <a:bodyPr/>
        <a:lstStyle/>
        <a:p>
          <a:r>
            <a:rPr lang="it-IT" sz="3200" dirty="0" smtClean="0"/>
            <a:t>Approvazione </a:t>
          </a:r>
          <a:r>
            <a:rPr lang="it-IT" sz="3200" b="0" dirty="0" smtClean="0"/>
            <a:t>dell’</a:t>
          </a:r>
          <a:r>
            <a:rPr lang="it-IT" sz="3200" b="1" dirty="0" smtClean="0"/>
            <a:t>Action </a:t>
          </a:r>
          <a:r>
            <a:rPr lang="it-IT" sz="3200" b="1" dirty="0" err="1" smtClean="0"/>
            <a:t>plan</a:t>
          </a:r>
          <a:r>
            <a:rPr lang="it-IT" sz="3200" b="1" dirty="0" smtClean="0"/>
            <a:t> per l’accelerazione della spesa 2019</a:t>
          </a:r>
          <a:r>
            <a:rPr lang="it-IT" sz="3200" dirty="0" smtClean="0"/>
            <a:t>, contenente i cronoprogrammi di ciascuna Azione del POR per l’anno 2019  </a:t>
          </a:r>
          <a:endParaRPr lang="it-IT" sz="3200" dirty="0"/>
        </a:p>
      </dgm:t>
    </dgm:pt>
    <dgm:pt modelId="{6FF8C13E-8A1C-446A-BB3A-5EAC040CC8EA}" type="parTrans" cxnId="{1BEF3AE4-527C-4907-AAC1-7B70253598D9}">
      <dgm:prSet/>
      <dgm:spPr/>
      <dgm:t>
        <a:bodyPr/>
        <a:lstStyle/>
        <a:p>
          <a:endParaRPr lang="it-IT"/>
        </a:p>
      </dgm:t>
    </dgm:pt>
    <dgm:pt modelId="{1BC2ED84-3074-4D78-8C9F-0B0D10C88019}" type="sibTrans" cxnId="{1BEF3AE4-527C-4907-AAC1-7B70253598D9}">
      <dgm:prSet/>
      <dgm:spPr/>
      <dgm:t>
        <a:bodyPr/>
        <a:lstStyle/>
        <a:p>
          <a:endParaRPr lang="it-IT"/>
        </a:p>
      </dgm:t>
    </dgm:pt>
    <dgm:pt modelId="{17CE384E-C5C7-4CCE-B243-021E3DA6642B}">
      <dgm:prSet custT="1"/>
      <dgm:spPr/>
      <dgm:t>
        <a:bodyPr/>
        <a:lstStyle/>
        <a:p>
          <a:r>
            <a:rPr lang="it-IT" sz="3200" b="1" dirty="0" smtClean="0"/>
            <a:t>Determinazione direttoriale del 21/02/2019, n. 1666</a:t>
          </a:r>
          <a:endParaRPr lang="it-IT" sz="3200" b="1" dirty="0"/>
        </a:p>
      </dgm:t>
    </dgm:pt>
    <dgm:pt modelId="{9793949D-B011-4632-914A-AB9913C60924}" type="parTrans" cxnId="{05D3168B-A876-487D-A223-0F0288E36C16}">
      <dgm:prSet/>
      <dgm:spPr/>
      <dgm:t>
        <a:bodyPr/>
        <a:lstStyle/>
        <a:p>
          <a:endParaRPr lang="it-IT"/>
        </a:p>
      </dgm:t>
    </dgm:pt>
    <dgm:pt modelId="{5189A887-7B22-4E98-BA81-BF7088967E72}" type="sibTrans" cxnId="{05D3168B-A876-487D-A223-0F0288E36C16}">
      <dgm:prSet/>
      <dgm:spPr/>
      <dgm:t>
        <a:bodyPr/>
        <a:lstStyle/>
        <a:p>
          <a:endParaRPr lang="it-IT"/>
        </a:p>
      </dgm:t>
    </dgm:pt>
    <dgm:pt modelId="{7102EA6F-EE2D-4A58-8044-7BA3B250FC1A}">
      <dgm:prSet custT="1"/>
      <dgm:spPr/>
      <dgm:t>
        <a:bodyPr/>
        <a:lstStyle/>
        <a:p>
          <a:r>
            <a:rPr lang="it-IT" sz="3300" b="1" dirty="0" smtClean="0"/>
            <a:t>Determinazione direttoriale del 04/04/2019, n. 3206 </a:t>
          </a:r>
          <a:endParaRPr lang="it-IT" sz="3300" b="1" dirty="0"/>
        </a:p>
      </dgm:t>
    </dgm:pt>
    <dgm:pt modelId="{32DB8D56-764E-4341-85FB-4C20C16D189B}" type="sibTrans" cxnId="{DA7B53E8-22A6-45A8-ABEC-1F0A91E0A2F2}">
      <dgm:prSet/>
      <dgm:spPr/>
      <dgm:t>
        <a:bodyPr/>
        <a:lstStyle/>
        <a:p>
          <a:endParaRPr lang="it-IT"/>
        </a:p>
      </dgm:t>
    </dgm:pt>
    <dgm:pt modelId="{9389807D-A353-426C-812F-04F91FD451CC}" type="parTrans" cxnId="{DA7B53E8-22A6-45A8-ABEC-1F0A91E0A2F2}">
      <dgm:prSet/>
      <dgm:spPr/>
      <dgm:t>
        <a:bodyPr/>
        <a:lstStyle/>
        <a:p>
          <a:endParaRPr lang="it-IT"/>
        </a:p>
      </dgm:t>
    </dgm:pt>
    <dgm:pt modelId="{2DEB9A01-3736-490A-88E2-48A3E3A2312B}">
      <dgm:prSet custT="1"/>
      <dgm:spPr/>
      <dgm:t>
        <a:bodyPr/>
        <a:lstStyle/>
        <a:p>
          <a:r>
            <a:rPr lang="es-ES" sz="3200" dirty="0" smtClean="0"/>
            <a:t>Approvazione </a:t>
          </a:r>
          <a:r>
            <a:rPr lang="es-ES" sz="3200" b="0" dirty="0" smtClean="0"/>
            <a:t>dell’</a:t>
          </a:r>
          <a:r>
            <a:rPr lang="es-ES" sz="3200" b="1" dirty="0" smtClean="0"/>
            <a:t>Action plan 2019-2023 </a:t>
          </a:r>
          <a:r>
            <a:rPr lang="es-ES" sz="3200" dirty="0" smtClean="0"/>
            <a:t>del POR FESR 2014-2020 </a:t>
          </a:r>
          <a:endParaRPr lang="it-IT" sz="3200" dirty="0"/>
        </a:p>
      </dgm:t>
    </dgm:pt>
    <dgm:pt modelId="{DA3B9B51-9EEB-4273-86B2-E1BEEC4D2832}" type="parTrans" cxnId="{38DF0DCD-4435-42E9-8EF4-A1A293256D77}">
      <dgm:prSet/>
      <dgm:spPr/>
      <dgm:t>
        <a:bodyPr/>
        <a:lstStyle/>
        <a:p>
          <a:endParaRPr lang="it-IT"/>
        </a:p>
      </dgm:t>
    </dgm:pt>
    <dgm:pt modelId="{1383B042-5D2D-4DC0-8DD9-E8728EE625D4}" type="sibTrans" cxnId="{38DF0DCD-4435-42E9-8EF4-A1A293256D77}">
      <dgm:prSet/>
      <dgm:spPr/>
      <dgm:t>
        <a:bodyPr/>
        <a:lstStyle/>
        <a:p>
          <a:endParaRPr lang="it-IT"/>
        </a:p>
      </dgm:t>
    </dgm:pt>
    <dgm:pt modelId="{C52FBC04-1893-46E8-8F72-036D58227C10}" type="pres">
      <dgm:prSet presAssocID="{71F5D49E-D334-47E9-8C51-56CC7933AA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41F2E6EE-F3AB-4D11-BA85-5475BAE131D1}" type="pres">
      <dgm:prSet presAssocID="{71F5D49E-D334-47E9-8C51-56CC7933AA7A}" presName="Name1" presStyleCnt="0"/>
      <dgm:spPr/>
    </dgm:pt>
    <dgm:pt modelId="{AF774D14-D6CD-4D4E-B5F4-793A4D7DC91D}" type="pres">
      <dgm:prSet presAssocID="{71F5D49E-D334-47E9-8C51-56CC7933AA7A}" presName="cycle" presStyleCnt="0"/>
      <dgm:spPr/>
    </dgm:pt>
    <dgm:pt modelId="{F551BC31-A1FF-41C9-8623-0639463130A7}" type="pres">
      <dgm:prSet presAssocID="{71F5D49E-D334-47E9-8C51-56CC7933AA7A}" presName="srcNode" presStyleLbl="node1" presStyleIdx="0" presStyleCnt="3"/>
      <dgm:spPr/>
    </dgm:pt>
    <dgm:pt modelId="{546230FD-D556-4ECB-8DD1-4E4E6E6CDBF6}" type="pres">
      <dgm:prSet presAssocID="{71F5D49E-D334-47E9-8C51-56CC7933AA7A}" presName="conn" presStyleLbl="parChTrans1D2" presStyleIdx="0" presStyleCnt="1"/>
      <dgm:spPr/>
      <dgm:t>
        <a:bodyPr/>
        <a:lstStyle/>
        <a:p>
          <a:endParaRPr lang="it-IT"/>
        </a:p>
      </dgm:t>
    </dgm:pt>
    <dgm:pt modelId="{76DCB4DF-E6F6-4D90-B5E9-C51921E2BEB9}" type="pres">
      <dgm:prSet presAssocID="{71F5D49E-D334-47E9-8C51-56CC7933AA7A}" presName="extraNode" presStyleLbl="node1" presStyleIdx="0" presStyleCnt="3"/>
      <dgm:spPr/>
    </dgm:pt>
    <dgm:pt modelId="{FE5C5D62-4139-4855-A120-D603AC1E4F3B}" type="pres">
      <dgm:prSet presAssocID="{71F5D49E-D334-47E9-8C51-56CC7933AA7A}" presName="dstNode" presStyleLbl="node1" presStyleIdx="0" presStyleCnt="3"/>
      <dgm:spPr/>
    </dgm:pt>
    <dgm:pt modelId="{532EAE30-749C-427E-AD5A-187258B648DB}" type="pres">
      <dgm:prSet presAssocID="{86C76444-7688-45BE-AAF2-DD2E9D93B747}" presName="text_1" presStyleLbl="node1" presStyleIdx="0" presStyleCnt="3" custScaleY="1331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850E1D-899A-4D3B-853B-1C4D20D66D20}" type="pres">
      <dgm:prSet presAssocID="{86C76444-7688-45BE-AAF2-DD2E9D93B747}" presName="accent_1" presStyleCnt="0"/>
      <dgm:spPr/>
    </dgm:pt>
    <dgm:pt modelId="{4F55B1F5-BC63-4DEB-9DBA-4B68288ED7AA}" type="pres">
      <dgm:prSet presAssocID="{86C76444-7688-45BE-AAF2-DD2E9D93B747}" presName="accentRepeatNode" presStyleLbl="solidFgAcc1" presStyleIdx="0" presStyleCnt="3"/>
      <dgm:spPr/>
    </dgm:pt>
    <dgm:pt modelId="{1683426D-00AB-4EF3-A4BB-CABB3B9AB398}" type="pres">
      <dgm:prSet presAssocID="{17CE384E-C5C7-4CCE-B243-021E3DA6642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AFC958-B12C-48FF-B2FD-91FFE3FDF45B}" type="pres">
      <dgm:prSet presAssocID="{17CE384E-C5C7-4CCE-B243-021E3DA6642B}" presName="accent_2" presStyleCnt="0"/>
      <dgm:spPr/>
    </dgm:pt>
    <dgm:pt modelId="{D2CA4C86-6029-4B3B-B474-712F3351B085}" type="pres">
      <dgm:prSet presAssocID="{17CE384E-C5C7-4CCE-B243-021E3DA6642B}" presName="accentRepeatNode" presStyleLbl="solidFgAcc1" presStyleIdx="1" presStyleCnt="3"/>
      <dgm:spPr/>
    </dgm:pt>
    <dgm:pt modelId="{C0AD2BE3-6103-45C1-BFE4-7735655CD797}" type="pres">
      <dgm:prSet presAssocID="{7102EA6F-EE2D-4A58-8044-7BA3B250FC1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36C584-C801-45A3-92C3-892A313CF899}" type="pres">
      <dgm:prSet presAssocID="{7102EA6F-EE2D-4A58-8044-7BA3B250FC1A}" presName="accent_3" presStyleCnt="0"/>
      <dgm:spPr/>
    </dgm:pt>
    <dgm:pt modelId="{DF0517BD-61DD-43E6-8F5A-452AC284E6A5}" type="pres">
      <dgm:prSet presAssocID="{7102EA6F-EE2D-4A58-8044-7BA3B250FC1A}" presName="accentRepeatNode" presStyleLbl="solidFgAcc1" presStyleIdx="2" presStyleCnt="3"/>
      <dgm:spPr/>
    </dgm:pt>
  </dgm:ptLst>
  <dgm:cxnLst>
    <dgm:cxn modelId="{B0610E3B-D074-499F-8F06-9F8997E3E901}" type="presOf" srcId="{7102EA6F-EE2D-4A58-8044-7BA3B250FC1A}" destId="{C0AD2BE3-6103-45C1-BFE4-7735655CD797}" srcOrd="0" destOrd="0" presId="urn:microsoft.com/office/officeart/2008/layout/VerticalCurvedList"/>
    <dgm:cxn modelId="{AF5B81B3-886E-40A5-B06F-A0E69AA79E7E}" type="presOf" srcId="{17CE384E-C5C7-4CCE-B243-021E3DA6642B}" destId="{1683426D-00AB-4EF3-A4BB-CABB3B9AB398}" srcOrd="0" destOrd="0" presId="urn:microsoft.com/office/officeart/2008/layout/VerticalCurvedList"/>
    <dgm:cxn modelId="{283F27A3-2CE5-4609-A601-8BC026F0C981}" type="presOf" srcId="{262CF52C-6DC6-4351-823B-79596CF201BA}" destId="{546230FD-D556-4ECB-8DD1-4E4E6E6CDBF6}" srcOrd="0" destOrd="0" presId="urn:microsoft.com/office/officeart/2008/layout/VerticalCurvedList"/>
    <dgm:cxn modelId="{DA7B53E8-22A6-45A8-ABEC-1F0A91E0A2F2}" srcId="{71F5D49E-D334-47E9-8C51-56CC7933AA7A}" destId="{7102EA6F-EE2D-4A58-8044-7BA3B250FC1A}" srcOrd="2" destOrd="0" parTransId="{9389807D-A353-426C-812F-04F91FD451CC}" sibTransId="{32DB8D56-764E-4341-85FB-4C20C16D189B}"/>
    <dgm:cxn modelId="{38DF0DCD-4435-42E9-8EF4-A1A293256D77}" srcId="{17CE384E-C5C7-4CCE-B243-021E3DA6642B}" destId="{2DEB9A01-3736-490A-88E2-48A3E3A2312B}" srcOrd="0" destOrd="0" parTransId="{DA3B9B51-9EEB-4273-86B2-E1BEEC4D2832}" sibTransId="{1383B042-5D2D-4DC0-8DD9-E8728EE625D4}"/>
    <dgm:cxn modelId="{8C77F92D-6164-4270-B9E3-EE44E6BA3B19}" type="presOf" srcId="{86C76444-7688-45BE-AAF2-DD2E9D93B747}" destId="{532EAE30-749C-427E-AD5A-187258B648DB}" srcOrd="0" destOrd="0" presId="urn:microsoft.com/office/officeart/2008/layout/VerticalCurvedList"/>
    <dgm:cxn modelId="{ACC25F29-5808-4FA4-9484-14865E716326}" type="presOf" srcId="{25DD84A9-FCD3-4403-AAFD-FE83EB3D8FA9}" destId="{C0AD2BE3-6103-45C1-BFE4-7735655CD797}" srcOrd="0" destOrd="1" presId="urn:microsoft.com/office/officeart/2008/layout/VerticalCurvedList"/>
    <dgm:cxn modelId="{38618386-D81D-465B-A529-8717776A2225}" type="presOf" srcId="{1FF1C652-2764-49EB-BF5F-F09CC69A39A5}" destId="{532EAE30-749C-427E-AD5A-187258B648DB}" srcOrd="0" destOrd="1" presId="urn:microsoft.com/office/officeart/2008/layout/VerticalCurvedList"/>
    <dgm:cxn modelId="{2FD6D2B7-DC2D-4C7B-9589-38F107100D8B}" srcId="{86C76444-7688-45BE-AAF2-DD2E9D93B747}" destId="{1FF1C652-2764-49EB-BF5F-F09CC69A39A5}" srcOrd="0" destOrd="0" parTransId="{5A82996D-4A64-47B2-BA9A-38180139FBA2}" sibTransId="{262CF52C-6DC6-4351-823B-79596CF201BA}"/>
    <dgm:cxn modelId="{84B64AFA-EDD5-4F7B-8B0D-668492E9C1B7}" type="presOf" srcId="{2DEB9A01-3736-490A-88E2-48A3E3A2312B}" destId="{1683426D-00AB-4EF3-A4BB-CABB3B9AB398}" srcOrd="0" destOrd="1" presId="urn:microsoft.com/office/officeart/2008/layout/VerticalCurvedList"/>
    <dgm:cxn modelId="{1BEF3AE4-527C-4907-AAC1-7B70253598D9}" srcId="{7102EA6F-EE2D-4A58-8044-7BA3B250FC1A}" destId="{25DD84A9-FCD3-4403-AAFD-FE83EB3D8FA9}" srcOrd="0" destOrd="0" parTransId="{6FF8C13E-8A1C-446A-BB3A-5EAC040CC8EA}" sibTransId="{1BC2ED84-3074-4D78-8C9F-0B0D10C88019}"/>
    <dgm:cxn modelId="{5F72C3D8-AEA4-4F03-8807-9F9A38EB59E2}" srcId="{71F5D49E-D334-47E9-8C51-56CC7933AA7A}" destId="{86C76444-7688-45BE-AAF2-DD2E9D93B747}" srcOrd="0" destOrd="0" parTransId="{93C9D8DF-8EB1-497D-A606-05B0688A40ED}" sibTransId="{B2EEE158-36F8-49B1-ABA0-1C4BF7FCDC94}"/>
    <dgm:cxn modelId="{05D3168B-A876-487D-A223-0F0288E36C16}" srcId="{71F5D49E-D334-47E9-8C51-56CC7933AA7A}" destId="{17CE384E-C5C7-4CCE-B243-021E3DA6642B}" srcOrd="1" destOrd="0" parTransId="{9793949D-B011-4632-914A-AB9913C60924}" sibTransId="{5189A887-7B22-4E98-BA81-BF7088967E72}"/>
    <dgm:cxn modelId="{AD715FAF-6256-43FA-AB12-9C2563F0B3DB}" type="presOf" srcId="{71F5D49E-D334-47E9-8C51-56CC7933AA7A}" destId="{C52FBC04-1893-46E8-8F72-036D58227C10}" srcOrd="0" destOrd="0" presId="urn:microsoft.com/office/officeart/2008/layout/VerticalCurvedList"/>
    <dgm:cxn modelId="{AAC258C1-C498-4FB0-B53D-51CB23ECB7BE}" type="presParOf" srcId="{C52FBC04-1893-46E8-8F72-036D58227C10}" destId="{41F2E6EE-F3AB-4D11-BA85-5475BAE131D1}" srcOrd="0" destOrd="0" presId="urn:microsoft.com/office/officeart/2008/layout/VerticalCurvedList"/>
    <dgm:cxn modelId="{9E63B38A-A90C-46F2-BBAF-89FC861C86D0}" type="presParOf" srcId="{41F2E6EE-F3AB-4D11-BA85-5475BAE131D1}" destId="{AF774D14-D6CD-4D4E-B5F4-793A4D7DC91D}" srcOrd="0" destOrd="0" presId="urn:microsoft.com/office/officeart/2008/layout/VerticalCurvedList"/>
    <dgm:cxn modelId="{80E0ED6C-093A-4FE6-8247-C8283F1EB259}" type="presParOf" srcId="{AF774D14-D6CD-4D4E-B5F4-793A4D7DC91D}" destId="{F551BC31-A1FF-41C9-8623-0639463130A7}" srcOrd="0" destOrd="0" presId="urn:microsoft.com/office/officeart/2008/layout/VerticalCurvedList"/>
    <dgm:cxn modelId="{E4455CE2-FCE1-42C3-B702-2809A2362887}" type="presParOf" srcId="{AF774D14-D6CD-4D4E-B5F4-793A4D7DC91D}" destId="{546230FD-D556-4ECB-8DD1-4E4E6E6CDBF6}" srcOrd="1" destOrd="0" presId="urn:microsoft.com/office/officeart/2008/layout/VerticalCurvedList"/>
    <dgm:cxn modelId="{97CCE59B-FF27-446B-827E-E8FA1502291E}" type="presParOf" srcId="{AF774D14-D6CD-4D4E-B5F4-793A4D7DC91D}" destId="{76DCB4DF-E6F6-4D90-B5E9-C51921E2BEB9}" srcOrd="2" destOrd="0" presId="urn:microsoft.com/office/officeart/2008/layout/VerticalCurvedList"/>
    <dgm:cxn modelId="{59E3C059-4057-4E95-9124-AAA4046D4EBB}" type="presParOf" srcId="{AF774D14-D6CD-4D4E-B5F4-793A4D7DC91D}" destId="{FE5C5D62-4139-4855-A120-D603AC1E4F3B}" srcOrd="3" destOrd="0" presId="urn:microsoft.com/office/officeart/2008/layout/VerticalCurvedList"/>
    <dgm:cxn modelId="{84701BA0-F85A-4754-848B-E1A0EC4FF5A8}" type="presParOf" srcId="{41F2E6EE-F3AB-4D11-BA85-5475BAE131D1}" destId="{532EAE30-749C-427E-AD5A-187258B648DB}" srcOrd="1" destOrd="0" presId="urn:microsoft.com/office/officeart/2008/layout/VerticalCurvedList"/>
    <dgm:cxn modelId="{9249F7B4-496D-4213-913C-70A4D5E9E467}" type="presParOf" srcId="{41F2E6EE-F3AB-4D11-BA85-5475BAE131D1}" destId="{4C850E1D-899A-4D3B-853B-1C4D20D66D20}" srcOrd="2" destOrd="0" presId="urn:microsoft.com/office/officeart/2008/layout/VerticalCurvedList"/>
    <dgm:cxn modelId="{C30FE48E-BEA3-4DED-B3DB-D676D5D4508E}" type="presParOf" srcId="{4C850E1D-899A-4D3B-853B-1C4D20D66D20}" destId="{4F55B1F5-BC63-4DEB-9DBA-4B68288ED7AA}" srcOrd="0" destOrd="0" presId="urn:microsoft.com/office/officeart/2008/layout/VerticalCurvedList"/>
    <dgm:cxn modelId="{9EEE04E7-DA97-4A53-B7C9-D8CD913D03E8}" type="presParOf" srcId="{41F2E6EE-F3AB-4D11-BA85-5475BAE131D1}" destId="{1683426D-00AB-4EF3-A4BB-CABB3B9AB398}" srcOrd="3" destOrd="0" presId="urn:microsoft.com/office/officeart/2008/layout/VerticalCurvedList"/>
    <dgm:cxn modelId="{F54AD0D0-17D6-4757-8580-81B13AF7E86C}" type="presParOf" srcId="{41F2E6EE-F3AB-4D11-BA85-5475BAE131D1}" destId="{24AFC958-B12C-48FF-B2FD-91FFE3FDF45B}" srcOrd="4" destOrd="0" presId="urn:microsoft.com/office/officeart/2008/layout/VerticalCurvedList"/>
    <dgm:cxn modelId="{683652D2-C2D3-4A96-9033-EE3ABDFE27F6}" type="presParOf" srcId="{24AFC958-B12C-48FF-B2FD-91FFE3FDF45B}" destId="{D2CA4C86-6029-4B3B-B474-712F3351B085}" srcOrd="0" destOrd="0" presId="urn:microsoft.com/office/officeart/2008/layout/VerticalCurvedList"/>
    <dgm:cxn modelId="{A2129AD4-DA7A-4033-ADCA-828314B6D71C}" type="presParOf" srcId="{41F2E6EE-F3AB-4D11-BA85-5475BAE131D1}" destId="{C0AD2BE3-6103-45C1-BFE4-7735655CD797}" srcOrd="5" destOrd="0" presId="urn:microsoft.com/office/officeart/2008/layout/VerticalCurvedList"/>
    <dgm:cxn modelId="{2C778F7C-510A-425E-9CB7-5A1294A3B304}" type="presParOf" srcId="{41F2E6EE-F3AB-4D11-BA85-5475BAE131D1}" destId="{AA36C584-C801-45A3-92C3-892A313CF899}" srcOrd="6" destOrd="0" presId="urn:microsoft.com/office/officeart/2008/layout/VerticalCurvedList"/>
    <dgm:cxn modelId="{85063E77-D2CC-4C88-9E9F-F702946533C2}" type="presParOf" srcId="{AA36C584-C801-45A3-92C3-892A313CF899}" destId="{DF0517BD-61DD-43E6-8F5A-452AC284E6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230FD-D556-4ECB-8DD1-4E4E6E6CDBF6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EAE30-749C-427E-AD5A-187258B648DB}">
      <dsp:nvSpPr>
        <dsp:cNvPr id="0" name=""/>
        <dsp:cNvSpPr/>
      </dsp:nvSpPr>
      <dsp:spPr>
        <a:xfrm>
          <a:off x="1504221" y="724876"/>
          <a:ext cx="14602222" cy="2885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83820" rIns="83820" bIns="8382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b="1" kern="1200" dirty="0" smtClean="0"/>
            <a:t>Deliberazione del 4 febbraio 2019, n. 94</a:t>
          </a:r>
          <a:endParaRPr lang="it-IT" sz="33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200" kern="1200" dirty="0" smtClean="0"/>
            <a:t>La Giunta regionale ha deciso di continuare con l’applicazione dello strumento </a:t>
          </a:r>
          <a:r>
            <a:rPr lang="it-IT" sz="3200" b="1" kern="1200" dirty="0" smtClean="0"/>
            <a:t>Action </a:t>
          </a:r>
          <a:r>
            <a:rPr lang="it-IT" sz="3200" b="1" kern="1200" dirty="0" err="1" smtClean="0"/>
            <a:t>plan</a:t>
          </a:r>
          <a:r>
            <a:rPr lang="it-IT" sz="3200" b="1" kern="1200" dirty="0" smtClean="0"/>
            <a:t> per l’accelerazione della spesa 2019-2023 del POR FESR 2014-2020 ed ha definito la metodologia da seguire</a:t>
          </a:r>
          <a:r>
            <a:rPr lang="it-IT" sz="2800" b="1" kern="1200" dirty="0" smtClean="0"/>
            <a:t>. </a:t>
          </a:r>
        </a:p>
      </dsp:txBody>
      <dsp:txXfrm>
        <a:off x="1504221" y="724876"/>
        <a:ext cx="14602222" cy="2885179"/>
      </dsp:txXfrm>
    </dsp:sp>
    <dsp:sp modelId="{4F55B1F5-BC63-4DEB-9DBA-4B68288ED7AA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3426D-00AB-4EF3-A4BB-CABB3B9AB398}">
      <dsp:nvSpPr>
        <dsp:cNvPr id="0" name=""/>
        <dsp:cNvSpPr/>
      </dsp:nvSpPr>
      <dsp:spPr>
        <a:xfrm>
          <a:off x="2292095" y="4334933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81280" rIns="81280" bIns="8128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Determinazione direttoriale del 21/02/2019, n. 1666</a:t>
          </a:r>
          <a:endParaRPr lang="it-IT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Approvazione </a:t>
          </a:r>
          <a:r>
            <a:rPr lang="es-ES" sz="3200" b="0" kern="1200" dirty="0" smtClean="0"/>
            <a:t>dell’</a:t>
          </a:r>
          <a:r>
            <a:rPr lang="es-ES" sz="3200" b="1" kern="1200" dirty="0" smtClean="0"/>
            <a:t>Action plan 2019-2023 </a:t>
          </a:r>
          <a:r>
            <a:rPr lang="es-ES" sz="3200" kern="1200" dirty="0" smtClean="0"/>
            <a:t>del POR FESR 2014-2020 </a:t>
          </a:r>
          <a:endParaRPr lang="it-IT" sz="3200" kern="1200" dirty="0"/>
        </a:p>
      </dsp:txBody>
      <dsp:txXfrm>
        <a:off x="2292095" y="4334933"/>
        <a:ext cx="13814348" cy="2167466"/>
      </dsp:txXfrm>
    </dsp:sp>
    <dsp:sp modelId="{D2CA4C86-6029-4B3B-B474-712F3351B085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D2BE3-6103-45C1-BFE4-7735655CD797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83820" rIns="83820" bIns="8382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b="1" kern="1200" dirty="0" smtClean="0"/>
            <a:t>Determinazione direttoriale del 04/04/2019, n. 3206 </a:t>
          </a:r>
          <a:endParaRPr lang="it-IT" sz="33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200" kern="1200" dirty="0" smtClean="0"/>
            <a:t>Approvazione </a:t>
          </a:r>
          <a:r>
            <a:rPr lang="it-IT" sz="3200" b="0" kern="1200" dirty="0" smtClean="0"/>
            <a:t>dell’</a:t>
          </a:r>
          <a:r>
            <a:rPr lang="it-IT" sz="3200" b="1" kern="1200" dirty="0" smtClean="0"/>
            <a:t>Action </a:t>
          </a:r>
          <a:r>
            <a:rPr lang="it-IT" sz="3200" b="1" kern="1200" dirty="0" err="1" smtClean="0"/>
            <a:t>plan</a:t>
          </a:r>
          <a:r>
            <a:rPr lang="it-IT" sz="3200" b="1" kern="1200" dirty="0" smtClean="0"/>
            <a:t> per l’accelerazione della spesa 2019</a:t>
          </a:r>
          <a:r>
            <a:rPr lang="it-IT" sz="3200" kern="1200" dirty="0" smtClean="0"/>
            <a:t>, contenente i cronoprogrammi di ciascuna Azione del POR per l’anno 2019  </a:t>
          </a:r>
          <a:endParaRPr lang="it-IT" sz="3200" kern="1200" dirty="0"/>
        </a:p>
      </dsp:txBody>
      <dsp:txXfrm>
        <a:off x="1504221" y="7586133"/>
        <a:ext cx="14602222" cy="2167466"/>
      </dsp:txXfrm>
    </dsp:sp>
    <dsp:sp modelId="{DF0517BD-61DD-43E6-8F5A-452AC284E6A5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0.14447</cdr:x>
      <cdr:y>0.46136</cdr:y>
    </cdr:from>
    <cdr:to>
      <cdr:x>0.23091</cdr:x>
      <cdr:y>0.58131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588727" y="3788229"/>
          <a:ext cx="1548881" cy="984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it-IT" sz="48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0.15618</cdr:x>
      <cdr:y>0.39122</cdr:y>
    </cdr:from>
    <cdr:to>
      <cdr:x>0.23803</cdr:x>
      <cdr:y>0.47132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028245" y="3307199"/>
          <a:ext cx="1586899" cy="6771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2800" b="1" i="1" u="none" strike="noStrike" cap="none" spc="0" normalizeH="0" baseline="0" dirty="0" smtClean="0">
              <a:ln>
                <a:noFill/>
              </a:ln>
              <a:solidFill>
                <a:srgbClr val="E529CA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49</a:t>
          </a:r>
          <a:r>
            <a:rPr kumimoji="0" lang="it-IT" sz="2800" b="1" i="0" u="none" strike="noStrike" cap="none" spc="0" normalizeH="0" baseline="0" dirty="0" smtClean="0">
              <a:ln>
                <a:noFill/>
              </a:ln>
              <a:solidFill>
                <a:srgbClr val="E529CA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%</a:t>
          </a:r>
          <a:endParaRPr kumimoji="0" lang="it-IT" sz="2800" b="1" i="0" u="none" strike="noStrike" cap="none" spc="0" normalizeH="0" baseline="0" dirty="0">
            <a:ln>
              <a:noFill/>
            </a:ln>
            <a:solidFill>
              <a:srgbClr val="E529CA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0.2703</cdr:x>
      <cdr:y>0.64729</cdr:y>
    </cdr:from>
    <cdr:to>
      <cdr:x>0.32387</cdr:x>
      <cdr:y>0.72739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5240803" y="5471902"/>
          <a:ext cx="1038698" cy="6771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2800" b="1" i="1" u="none" strike="noStrike" cap="none" spc="0" normalizeH="0" baseline="0" dirty="0" smtClean="0">
              <a:ln>
                <a:noFill/>
              </a:ln>
              <a:solidFill>
                <a:srgbClr val="E529CA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64%</a:t>
          </a:r>
          <a:endParaRPr kumimoji="0" lang="it-IT" sz="2800" b="1" i="1" u="none" strike="noStrike" cap="none" spc="0" normalizeH="0" baseline="0" dirty="0">
            <a:ln>
              <a:noFill/>
            </a:ln>
            <a:solidFill>
              <a:srgbClr val="E529CA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0.38114</cdr:x>
      <cdr:y>0.39343</cdr:y>
    </cdr:from>
    <cdr:to>
      <cdr:x>0.43118</cdr:x>
      <cdr:y>0.48081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7389842" y="3325860"/>
          <a:ext cx="970384" cy="738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3200" b="1" i="1" strike="noStrike" cap="none" spc="0" normalizeH="0" baseline="0" dirty="0" smtClean="0">
              <a:ln>
                <a:noFill/>
              </a:ln>
              <a:solidFill>
                <a:srgbClr val="E529CA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56</a:t>
          </a:r>
          <a:r>
            <a:rPr kumimoji="0" lang="it-IT" sz="3200" b="1" i="0" strike="noStrike" cap="none" spc="0" normalizeH="0" baseline="0" dirty="0" smtClean="0">
              <a:ln>
                <a:noFill/>
              </a:ln>
              <a:solidFill>
                <a:srgbClr val="E529CA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%</a:t>
          </a:r>
          <a:endParaRPr kumimoji="0" lang="it-IT" sz="3200" b="1" i="0" strike="noStrike" cap="none" spc="0" normalizeH="0" baseline="0" dirty="0">
            <a:ln>
              <a:noFill/>
            </a:ln>
            <a:solidFill>
              <a:srgbClr val="E529CA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0.48797</cdr:x>
      <cdr:y>0.7091</cdr:y>
    </cdr:from>
    <cdr:to>
      <cdr:x>0.55053</cdr:x>
      <cdr:y>0.79648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9461240" y="5994417"/>
          <a:ext cx="1212979" cy="738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3200" b="1" i="1" u="none" strike="noStrike" cap="none" spc="0" normalizeH="0" baseline="0" dirty="0" smtClean="0">
              <a:ln>
                <a:noFill/>
              </a:ln>
              <a:solidFill>
                <a:srgbClr val="E529CA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22%</a:t>
          </a:r>
          <a:endParaRPr kumimoji="0" lang="it-IT" sz="3200" b="1" i="1" u="none" strike="noStrike" cap="none" spc="0" normalizeH="0" baseline="0" dirty="0">
            <a:ln>
              <a:noFill/>
            </a:ln>
            <a:solidFill>
              <a:srgbClr val="E529CA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0.60443</cdr:x>
      <cdr:y>0.68261</cdr:y>
    </cdr:from>
    <cdr:to>
      <cdr:x>0.65736</cdr:x>
      <cdr:y>0.76999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11719247" y="5770481"/>
          <a:ext cx="1026368" cy="738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3200" b="1" i="1" strike="noStrike" cap="none" spc="0" normalizeH="0" baseline="0" dirty="0" smtClean="0">
              <a:ln>
                <a:noFill/>
              </a:ln>
              <a:solidFill>
                <a:srgbClr val="E529CA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48%</a:t>
          </a:r>
          <a:endParaRPr kumimoji="0" lang="it-IT" sz="3200" b="1" i="1" strike="noStrike" cap="none" spc="0" normalizeH="0" baseline="0" dirty="0">
            <a:ln>
              <a:noFill/>
            </a:ln>
            <a:solidFill>
              <a:srgbClr val="E529CA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0.70067</cdr:x>
      <cdr:y>0.6804</cdr:y>
    </cdr:from>
    <cdr:to>
      <cdr:x>0.7642</cdr:x>
      <cdr:y>0.79691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13585370" y="5751819"/>
          <a:ext cx="1231641" cy="984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it-IT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0.70356</cdr:x>
      <cdr:y>0.65612</cdr:y>
    </cdr:from>
    <cdr:to>
      <cdr:x>0.7796</cdr:x>
      <cdr:y>0.7435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13641355" y="5546546"/>
          <a:ext cx="1474236" cy="738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3200" b="1" i="1" u="none" strike="noStrike" cap="none" spc="0" normalizeH="0" baseline="0" dirty="0" smtClean="0">
              <a:ln>
                <a:noFill/>
              </a:ln>
              <a:solidFill>
                <a:srgbClr val="E529CA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54%</a:t>
          </a:r>
          <a:endParaRPr kumimoji="0" lang="it-IT" sz="3200" b="1" i="1" u="none" strike="noStrike" cap="none" spc="0" normalizeH="0" baseline="0" dirty="0">
            <a:ln>
              <a:noFill/>
            </a:ln>
            <a:solidFill>
              <a:srgbClr val="E529CA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0.83253</cdr:x>
      <cdr:y>0.76429</cdr:y>
    </cdr:from>
    <cdr:to>
      <cdr:x>0.88932</cdr:x>
      <cdr:y>0.85167</cdr:y>
    </cdr:to>
    <cdr:sp macro="" textlink="">
      <cdr:nvSpPr>
        <cdr:cNvPr id="10" name="CasellaDiTesto 9"/>
        <cdr:cNvSpPr txBox="1"/>
      </cdr:nvSpPr>
      <cdr:spPr>
        <a:xfrm xmlns:a="http://schemas.openxmlformats.org/drawingml/2006/main">
          <a:off x="16141958" y="6460946"/>
          <a:ext cx="1101012" cy="738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3200" b="1" i="1" u="none" strike="noStrike" cap="none" spc="0" normalizeH="0" baseline="0" dirty="0" smtClean="0">
              <a:ln>
                <a:noFill/>
              </a:ln>
              <a:solidFill>
                <a:srgbClr val="E529CA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56%</a:t>
          </a:r>
          <a:endParaRPr kumimoji="0" lang="it-IT" sz="3200" b="1" i="1" u="none" strike="noStrike" cap="none" spc="0" normalizeH="0" baseline="0" dirty="0">
            <a:ln>
              <a:noFill/>
            </a:ln>
            <a:solidFill>
              <a:srgbClr val="E529CA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0.93167</cdr:x>
      <cdr:y>0.77312</cdr:y>
    </cdr:from>
    <cdr:to>
      <cdr:x>1</cdr:x>
      <cdr:y>0.8605</cdr:y>
    </cdr:to>
    <cdr:sp macro="" textlink="">
      <cdr:nvSpPr>
        <cdr:cNvPr id="11" name="CasellaDiTesto 10"/>
        <cdr:cNvSpPr txBox="1"/>
      </cdr:nvSpPr>
      <cdr:spPr>
        <a:xfrm xmlns:a="http://schemas.openxmlformats.org/drawingml/2006/main">
          <a:off x="18064065" y="6535590"/>
          <a:ext cx="1324947" cy="738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3200" b="1" i="0" u="none" strike="noStrike" cap="none" spc="0" normalizeH="0" baseline="0" dirty="0" smtClean="0">
              <a:ln>
                <a:noFill/>
              </a:ln>
              <a:solidFill>
                <a:srgbClr val="E529CA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8%</a:t>
          </a:r>
          <a:endParaRPr kumimoji="0" lang="it-IT" sz="3200" b="1" i="0" u="none" strike="noStrike" cap="none" spc="0" normalizeH="0" baseline="0" dirty="0">
            <a:ln>
              <a:noFill/>
            </a:ln>
            <a:solidFill>
              <a:srgbClr val="E529CA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0.73633</cdr:x>
      <cdr:y>0.15317</cdr:y>
    </cdr:from>
    <cdr:to>
      <cdr:x>0.90988</cdr:x>
      <cdr:y>0.36143</cdr:y>
    </cdr:to>
    <cdr:sp macro="" textlink="">
      <cdr:nvSpPr>
        <cdr:cNvPr id="12" name="CasellaDiTesto 11"/>
        <cdr:cNvSpPr txBox="1"/>
      </cdr:nvSpPr>
      <cdr:spPr>
        <a:xfrm xmlns:a="http://schemas.openxmlformats.org/drawingml/2006/main">
          <a:off x="14276617" y="1294803"/>
          <a:ext cx="3365057" cy="1760547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E529CA">
                <a:tint val="66000"/>
                <a:satMod val="160000"/>
              </a:srgbClr>
            </a:gs>
            <a:gs pos="50000">
              <a:srgbClr val="E529CA">
                <a:tint val="44500"/>
                <a:satMod val="160000"/>
              </a:srgbClr>
            </a:gs>
            <a:gs pos="100000">
              <a:srgbClr val="E529CA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xmlns:a="http://schemas.openxmlformats.org/drawingml/2006/main" w="25400" cap="flat">
          <a:noFill/>
          <a:miter lim="400000"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ctr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4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Media POR </a:t>
          </a:r>
        </a:p>
        <a:p xmlns:a="http://schemas.openxmlformats.org/drawingml/2006/main">
          <a:pPr marL="0" marR="0" indent="0" algn="ctr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4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43%  </a:t>
          </a:r>
          <a:endParaRPr kumimoji="0" lang="it-IT" sz="48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0.41786</cdr:x>
      <cdr:y>0.42732</cdr:y>
    </cdr:from>
    <cdr:to>
      <cdr:x>0.62679</cdr:x>
      <cdr:y>0.5411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374433" y="3699086"/>
          <a:ext cx="2687216" cy="984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it-IT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0.10135</cdr:x>
      <cdr:y>0.49276</cdr:y>
    </cdr:from>
    <cdr:to>
      <cdr:x>0.26892</cdr:x>
      <cdr:y>0.57632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1399590" y="5081891"/>
          <a:ext cx="2313992" cy="8617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40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€</a:t>
          </a:r>
          <a:r>
            <a:rPr kumimoji="0" lang="it-IT" sz="4000" b="1" i="0" u="none" strike="noStrike" cap="none" spc="0" normalizeH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 </a:t>
          </a:r>
          <a:r>
            <a:rPr kumimoji="0" lang="it-IT" sz="40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88 mln</a:t>
          </a:r>
          <a:endParaRPr kumimoji="0" lang="it-IT" sz="4000" b="1" i="0" u="none" strike="noStrike" cap="none" spc="0" normalizeH="0" baseline="0" dirty="0">
            <a:ln>
              <a:noFill/>
            </a:ln>
            <a:solidFill>
              <a:srgbClr val="FF000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0.22568</cdr:x>
      <cdr:y>0.10002</cdr:y>
    </cdr:from>
    <cdr:to>
      <cdr:x>0.39392</cdr:x>
      <cdr:y>0.18358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3116423" y="1031485"/>
          <a:ext cx="2323323" cy="8617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4000" b="1" i="0" u="none" strike="noStrike" cap="none" spc="0" normalizeH="0" baseline="0" dirty="0" smtClean="0">
              <a:ln>
                <a:noFill/>
              </a:ln>
              <a:solidFill>
                <a:schemeClr val="accent6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€ 12 mln</a:t>
          </a:r>
          <a:endParaRPr kumimoji="0" lang="it-IT" sz="4000" b="1" i="0" u="none" strike="noStrike" cap="none" spc="0" normalizeH="0" baseline="0" dirty="0">
            <a:ln>
              <a:noFill/>
            </a:ln>
            <a:solidFill>
              <a:schemeClr val="accent6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0.72703</cdr:x>
      <cdr:y>0.61892</cdr:y>
    </cdr:from>
    <cdr:to>
      <cdr:x>0.89459</cdr:x>
      <cdr:y>0.70248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10039738" y="6382993"/>
          <a:ext cx="2313992" cy="8617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4000" b="1" i="0" u="none" strike="noStrike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€</a:t>
          </a:r>
          <a:r>
            <a:rPr kumimoji="0" lang="it-IT" sz="4000" b="1" i="0" u="none" strike="noStrike" cap="none" spc="0" normalizeH="0" dirty="0" smtClean="0">
              <a:ln>
                <a:noFill/>
              </a:ln>
              <a:solidFill>
                <a:srgbClr val="0000FF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 </a:t>
          </a:r>
          <a:r>
            <a:rPr kumimoji="0" lang="it-IT" sz="4000" b="1" i="0" u="none" strike="noStrike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108 mln</a:t>
          </a:r>
          <a:endParaRPr kumimoji="0" lang="it-IT" sz="4000" b="1" i="0" u="none" strike="noStrike" cap="none" spc="0" normalizeH="0" baseline="0" dirty="0">
            <a:ln>
              <a:noFill/>
            </a:ln>
            <a:solidFill>
              <a:srgbClr val="0000FF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0.54493</cdr:x>
      <cdr:y>0.06653</cdr:y>
    </cdr:from>
    <cdr:to>
      <cdr:x>0.7125</cdr:x>
      <cdr:y>0.15009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7525137" y="686136"/>
          <a:ext cx="2313992" cy="8617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4000" b="1" i="0" u="none" strike="noStrike" cap="none" spc="0" normalizeH="0" baseline="0" dirty="0" smtClean="0">
              <a:ln>
                <a:noFill/>
              </a:ln>
              <a:solidFill>
                <a:srgbClr val="92D05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€</a:t>
          </a:r>
          <a:r>
            <a:rPr kumimoji="0" lang="it-IT" sz="4000" b="1" i="0" u="none" strike="noStrike" cap="none" spc="0" normalizeH="0" dirty="0" smtClean="0">
              <a:ln>
                <a:noFill/>
              </a:ln>
              <a:solidFill>
                <a:srgbClr val="92D05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 </a:t>
          </a:r>
          <a:r>
            <a:rPr kumimoji="0" lang="it-IT" sz="4000" b="1" i="0" u="none" strike="noStrike" cap="none" spc="0" normalizeH="0" baseline="0" dirty="0" smtClean="0">
              <a:ln>
                <a:noFill/>
              </a:ln>
              <a:solidFill>
                <a:srgbClr val="92D05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28 mln</a:t>
          </a:r>
          <a:endParaRPr kumimoji="0" lang="it-IT" sz="4000" b="1" i="0" u="none" strike="noStrike" cap="none" spc="0" normalizeH="0" baseline="0" dirty="0">
            <a:ln>
              <a:noFill/>
            </a:ln>
            <a:solidFill>
              <a:srgbClr val="92D05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0.68565</cdr:x>
      <cdr:y>0.0614</cdr:y>
    </cdr:from>
    <cdr:to>
      <cdr:x>0.85274</cdr:x>
      <cdr:y>0.12318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9036178" y="611659"/>
          <a:ext cx="2202025" cy="615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€ 24 </a:t>
          </a: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mln </a:t>
          </a:r>
          <a:endParaRPr kumimoji="0" lang="it-IT" sz="2400" b="0" i="0" u="none" strike="noStrike" cap="none" spc="0" normalizeH="0" baseline="0" dirty="0">
            <a:ln>
              <a:noFill/>
            </a:ln>
            <a:solidFill>
              <a:srgbClr val="00B05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0.80743</cdr:x>
      <cdr:y>0.15495</cdr:y>
    </cdr:from>
    <cdr:to>
      <cdr:x>0.97451</cdr:x>
      <cdr:y>0.21673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10641043" y="1543699"/>
          <a:ext cx="2202025" cy="615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€ </a:t>
          </a:r>
          <a:r>
            <a:rPr lang="it-IT" sz="2400" dirty="0" smtClean="0">
              <a:solidFill>
                <a:srgbClr val="0070C0"/>
              </a:solidFill>
              <a:latin typeface="+mj-lt"/>
              <a:ea typeface="+mj-ea"/>
              <a:cs typeface="+mj-cs"/>
              <a:sym typeface="Calibri"/>
            </a:rPr>
            <a:t>36,5</a:t>
          </a: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  mln </a:t>
          </a:r>
          <a:endParaRPr kumimoji="0" lang="it-IT" sz="2400" b="0" i="0" u="none" strike="noStrike" cap="none" spc="0" normalizeH="0" baseline="0" dirty="0">
            <a:ln>
              <a:noFill/>
            </a:ln>
            <a:solidFill>
              <a:srgbClr val="0070C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0.39076</cdr:x>
      <cdr:y>0.44486</cdr:y>
    </cdr:from>
    <cdr:to>
      <cdr:x>0.55785</cdr:x>
      <cdr:y>0.50664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5149766" y="4431971"/>
          <a:ext cx="2202074" cy="6154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it-IT" sz="2400" dirty="0" smtClean="0">
              <a:solidFill>
                <a:srgbClr val="FF0000"/>
              </a:solidFill>
              <a:latin typeface="+mj-lt"/>
              <a:ea typeface="+mj-ea"/>
              <a:cs typeface="+mj-cs"/>
              <a:sym typeface="Calibri"/>
            </a:rPr>
            <a:t>86</a:t>
          </a: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 </a:t>
          </a: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progetti</a:t>
          </a:r>
          <a:r>
            <a:rPr kumimoji="0" lang="it-IT" sz="2400" b="0" i="0" u="none" strike="noStrike" cap="none" spc="0" normalizeH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 </a:t>
          </a:r>
          <a:endParaRPr kumimoji="0" lang="it-IT" sz="2400" b="0" i="0" u="none" strike="noStrike" cap="none" spc="0" normalizeH="0" baseline="0" dirty="0">
            <a:ln>
              <a:noFill/>
            </a:ln>
            <a:solidFill>
              <a:srgbClr val="FF000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0.586</cdr:x>
      <cdr:y>0.36639</cdr:y>
    </cdr:from>
    <cdr:to>
      <cdr:x>0.75309</cdr:x>
      <cdr:y>0.42818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7722852" y="3650225"/>
          <a:ext cx="2202074" cy="6155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€ </a:t>
          </a: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19  </a:t>
          </a: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mln </a:t>
          </a:r>
          <a:endParaRPr kumimoji="0" lang="it-IT" sz="2400" b="0" i="0" u="none" strike="noStrike" cap="none" spc="0" normalizeH="0" baseline="0" dirty="0">
            <a:ln>
              <a:noFill/>
            </a:ln>
            <a:solidFill>
              <a:srgbClr val="00B05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0.31246</cdr:x>
      <cdr:y>0.1357</cdr:y>
    </cdr:from>
    <cdr:to>
      <cdr:x>0.47955</cdr:x>
      <cdr:y>0.19748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4117908" y="1351903"/>
          <a:ext cx="2202025" cy="615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39 progetti</a:t>
          </a:r>
          <a:r>
            <a:rPr kumimoji="0" lang="it-IT" sz="2400" b="0" i="0" u="none" strike="noStrike" cap="none" spc="0" normalizeH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 </a:t>
          </a:r>
          <a:endParaRPr kumimoji="0" lang="it-IT" sz="2400" b="0" i="0" u="none" strike="noStrike" cap="none" spc="0" normalizeH="0" baseline="0" dirty="0">
            <a:ln>
              <a:noFill/>
            </a:ln>
            <a:solidFill>
              <a:srgbClr val="FF000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0.80381</cdr:x>
      <cdr:y>0.45051</cdr:y>
    </cdr:from>
    <cdr:to>
      <cdr:x>0.97089</cdr:x>
      <cdr:y>0.5123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10593352" y="4488295"/>
          <a:ext cx="2202025" cy="615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€ </a:t>
          </a:r>
          <a:r>
            <a:rPr lang="it-IT" sz="2400" dirty="0" smtClean="0">
              <a:solidFill>
                <a:srgbClr val="0070C0"/>
              </a:solidFill>
              <a:latin typeface="+mj-lt"/>
              <a:ea typeface="+mj-ea"/>
              <a:cs typeface="+mj-cs"/>
              <a:sym typeface="Calibri"/>
            </a:rPr>
            <a:t>35 </a:t>
          </a: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 mln </a:t>
          </a:r>
          <a:endParaRPr kumimoji="0" lang="it-IT" sz="2400" b="0" i="0" u="none" strike="noStrike" cap="none" spc="0" normalizeH="0" baseline="0" dirty="0">
            <a:ln>
              <a:noFill/>
            </a:ln>
            <a:solidFill>
              <a:srgbClr val="0070C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0.44737</cdr:x>
      <cdr:y>0.67005</cdr:y>
    </cdr:from>
    <cdr:to>
      <cdr:x>0.61446</cdr:x>
      <cdr:y>0.73184</cdr:y>
    </cdr:to>
    <cdr:sp macro="" textlink="">
      <cdr:nvSpPr>
        <cdr:cNvPr id="8" name="CasellaDiTesto 1"/>
        <cdr:cNvSpPr txBox="1"/>
      </cdr:nvSpPr>
      <cdr:spPr>
        <a:xfrm xmlns:a="http://schemas.openxmlformats.org/drawingml/2006/main">
          <a:off x="5895908" y="6675536"/>
          <a:ext cx="2202025" cy="615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€ </a:t>
          </a:r>
          <a:r>
            <a:rPr lang="it-IT" sz="2400" dirty="0" smtClean="0">
              <a:solidFill>
                <a:srgbClr val="00B050"/>
              </a:solidFill>
              <a:latin typeface="+mj-lt"/>
              <a:ea typeface="+mj-ea"/>
              <a:cs typeface="+mj-cs"/>
              <a:sym typeface="Calibri"/>
            </a:rPr>
            <a:t>11,5</a:t>
          </a: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  mln </a:t>
          </a:r>
          <a:endParaRPr kumimoji="0" lang="it-IT" sz="2400" b="0" i="0" u="none" strike="noStrike" cap="none" spc="0" normalizeH="0" baseline="0" dirty="0">
            <a:ln>
              <a:noFill/>
            </a:ln>
            <a:solidFill>
              <a:srgbClr val="00B05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0.28556</cdr:x>
      <cdr:y>0.74259</cdr:y>
    </cdr:from>
    <cdr:to>
      <cdr:x>0.45264</cdr:x>
      <cdr:y>0.80437</cdr:y>
    </cdr:to>
    <cdr:sp macro="" textlink="">
      <cdr:nvSpPr>
        <cdr:cNvPr id="9" name="CasellaDiTesto 1"/>
        <cdr:cNvSpPr txBox="1"/>
      </cdr:nvSpPr>
      <cdr:spPr>
        <a:xfrm xmlns:a="http://schemas.openxmlformats.org/drawingml/2006/main">
          <a:off x="3763346" y="7398139"/>
          <a:ext cx="2202025" cy="615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34 progetti</a:t>
          </a:r>
          <a:r>
            <a:rPr kumimoji="0" lang="it-IT" sz="2400" b="0" i="0" u="none" strike="noStrike" cap="none" spc="0" normalizeH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 </a:t>
          </a:r>
          <a:endParaRPr kumimoji="0" lang="it-IT" sz="2400" b="0" i="0" u="none" strike="noStrike" cap="none" spc="0" normalizeH="0" baseline="0" dirty="0">
            <a:ln>
              <a:noFill/>
            </a:ln>
            <a:solidFill>
              <a:srgbClr val="FF000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  <cdr:relSizeAnchor xmlns:cdr="http://schemas.openxmlformats.org/drawingml/2006/chartDrawing">
    <cdr:from>
      <cdr:x>0.51172</cdr:x>
      <cdr:y>0.82649</cdr:y>
    </cdr:from>
    <cdr:to>
      <cdr:x>0.67881</cdr:x>
      <cdr:y>0.88827</cdr:y>
    </cdr:to>
    <cdr:sp macro="" textlink="">
      <cdr:nvSpPr>
        <cdr:cNvPr id="10" name="CasellaDiTesto 1"/>
        <cdr:cNvSpPr txBox="1"/>
      </cdr:nvSpPr>
      <cdr:spPr>
        <a:xfrm xmlns:a="http://schemas.openxmlformats.org/drawingml/2006/main">
          <a:off x="6743956" y="8234018"/>
          <a:ext cx="2202025" cy="615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121919" tIns="121919" rIns="121919" bIns="1219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€ </a:t>
          </a:r>
          <a:r>
            <a:rPr lang="it-IT" sz="2400" dirty="0" smtClean="0">
              <a:solidFill>
                <a:srgbClr val="0070C0"/>
              </a:solidFill>
              <a:latin typeface="+mj-lt"/>
              <a:ea typeface="+mj-ea"/>
              <a:cs typeface="+mj-cs"/>
              <a:sym typeface="Calibri"/>
            </a:rPr>
            <a:t>15 </a:t>
          </a:r>
          <a:r>
            <a:rPr kumimoji="0" lang="it-IT" sz="2400" b="0" i="0" u="none" strike="noStrike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  <a:sym typeface="Calibri"/>
            </a:rPr>
            <a:t> mln </a:t>
          </a:r>
          <a:endParaRPr kumimoji="0" lang="it-IT" sz="2400" b="0" i="0" u="none" strike="noStrike" cap="none" spc="0" normalizeH="0" baseline="0" dirty="0">
            <a:ln>
              <a:noFill/>
            </a:ln>
            <a:solidFill>
              <a:srgbClr val="0070C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3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200">
        <a:latin typeface="+mj-lt"/>
        <a:ea typeface="+mj-ea"/>
        <a:cs typeface="+mj-cs"/>
        <a:sym typeface="Calibri"/>
      </a:defRPr>
    </a:lvl1pPr>
    <a:lvl2pPr indent="228600" defTabSz="2438400" latinLnBrk="0">
      <a:defRPr sz="3200">
        <a:latin typeface="+mj-lt"/>
        <a:ea typeface="+mj-ea"/>
        <a:cs typeface="+mj-cs"/>
        <a:sym typeface="Calibri"/>
      </a:defRPr>
    </a:lvl2pPr>
    <a:lvl3pPr indent="457200" defTabSz="2438400" latinLnBrk="0">
      <a:defRPr sz="3200">
        <a:latin typeface="+mj-lt"/>
        <a:ea typeface="+mj-ea"/>
        <a:cs typeface="+mj-cs"/>
        <a:sym typeface="Calibri"/>
      </a:defRPr>
    </a:lvl3pPr>
    <a:lvl4pPr indent="685800" defTabSz="2438400" latinLnBrk="0">
      <a:defRPr sz="3200">
        <a:latin typeface="+mj-lt"/>
        <a:ea typeface="+mj-ea"/>
        <a:cs typeface="+mj-cs"/>
        <a:sym typeface="Calibri"/>
      </a:defRPr>
    </a:lvl4pPr>
    <a:lvl5pPr indent="914400" defTabSz="2438400" latinLnBrk="0">
      <a:defRPr sz="3200">
        <a:latin typeface="+mj-lt"/>
        <a:ea typeface="+mj-ea"/>
        <a:cs typeface="+mj-cs"/>
        <a:sym typeface="Calibri"/>
      </a:defRPr>
    </a:lvl5pPr>
    <a:lvl6pPr indent="1143000" defTabSz="2438400" latinLnBrk="0">
      <a:defRPr sz="3200">
        <a:latin typeface="+mj-lt"/>
        <a:ea typeface="+mj-ea"/>
        <a:cs typeface="+mj-cs"/>
        <a:sym typeface="Calibri"/>
      </a:defRPr>
    </a:lvl6pPr>
    <a:lvl7pPr indent="1371600" defTabSz="2438400" latinLnBrk="0">
      <a:defRPr sz="3200">
        <a:latin typeface="+mj-lt"/>
        <a:ea typeface="+mj-ea"/>
        <a:cs typeface="+mj-cs"/>
        <a:sym typeface="Calibri"/>
      </a:defRPr>
    </a:lvl7pPr>
    <a:lvl8pPr indent="1600200" defTabSz="2438400" latinLnBrk="0">
      <a:defRPr sz="3200">
        <a:latin typeface="+mj-lt"/>
        <a:ea typeface="+mj-ea"/>
        <a:cs typeface="+mj-cs"/>
        <a:sym typeface="Calibri"/>
      </a:defRPr>
    </a:lvl8pPr>
    <a:lvl9pPr indent="1828800" defTabSz="2438400" latinLnBrk="0">
      <a:defRPr sz="3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491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909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587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721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138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828799" y="4260850"/>
            <a:ext cx="20726401" cy="2940052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657599" y="7772400"/>
            <a:ext cx="17068801" cy="35052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olo Testo"/>
          <p:cNvSpPr txBox="1">
            <a:spLocks noGrp="1"/>
          </p:cNvSpPr>
          <p:nvPr>
            <p:ph type="title"/>
          </p:nvPr>
        </p:nvSpPr>
        <p:spPr>
          <a:xfrm>
            <a:off x="4779434" y="9601200"/>
            <a:ext cx="14630401" cy="1133478"/>
          </a:xfrm>
          <a:prstGeom prst="rect">
            <a:avLst/>
          </a:prstGeom>
        </p:spPr>
        <p:txBody>
          <a:bodyPr anchor="b"/>
          <a:lstStyle>
            <a:lvl1pPr algn="l">
              <a:defRPr sz="5200" b="1"/>
            </a:lvl1pPr>
          </a:lstStyle>
          <a:p>
            <a:r>
              <a:t>Titolo Testo</a:t>
            </a:r>
          </a:p>
        </p:txBody>
      </p:sp>
      <p:sp>
        <p:nvSpPr>
          <p:cNvPr id="92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4779434" y="1225549"/>
            <a:ext cx="14630401" cy="822960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779434" y="10734675"/>
            <a:ext cx="14630401" cy="16097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SzTx/>
              <a:buFontTx/>
              <a:buNone/>
              <a:defRPr sz="3600"/>
            </a:lvl1pPr>
            <a:lvl2pPr marL="0" indent="457200">
              <a:spcBef>
                <a:spcPts val="800"/>
              </a:spcBef>
              <a:buSzTx/>
              <a:buFontTx/>
              <a:buNone/>
              <a:defRPr sz="3600"/>
            </a:lvl2pPr>
            <a:lvl3pPr marL="0" indent="914400">
              <a:spcBef>
                <a:spcPts val="800"/>
              </a:spcBef>
              <a:buSzTx/>
              <a:buFontTx/>
              <a:buNone/>
              <a:defRPr sz="3600"/>
            </a:lvl3pPr>
            <a:lvl4pPr marL="0" indent="1371600">
              <a:spcBef>
                <a:spcPts val="800"/>
              </a:spcBef>
              <a:buSzTx/>
              <a:buFontTx/>
              <a:buNone/>
              <a:defRPr sz="3600"/>
            </a:lvl4pPr>
            <a:lvl5pPr marL="0" indent="1828800">
              <a:spcBef>
                <a:spcPts val="800"/>
              </a:spcBef>
              <a:buSzTx/>
              <a:buFontTx/>
              <a:buNone/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1926167" y="8813803"/>
            <a:ext cx="20726401" cy="2724150"/>
          </a:xfrm>
          <a:prstGeom prst="rect">
            <a:avLst/>
          </a:prstGeom>
        </p:spPr>
        <p:txBody>
          <a:bodyPr anchor="t"/>
          <a:lstStyle>
            <a:lvl1pPr algn="l">
              <a:defRPr sz="10600" b="1" cap="all"/>
            </a:lvl1pPr>
          </a:lstStyle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926167" y="5813426"/>
            <a:ext cx="20726401" cy="300037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19199" y="2400301"/>
            <a:ext cx="10769601" cy="6788151"/>
          </a:xfrm>
          <a:prstGeom prst="rect">
            <a:avLst/>
          </a:prstGeom>
        </p:spPr>
        <p:txBody>
          <a:bodyPr/>
          <a:lstStyle>
            <a:lvl1pPr marL="906235" indent="-906235">
              <a:spcBef>
                <a:spcPts val="1700"/>
              </a:spcBef>
              <a:defRPr sz="7400"/>
            </a:lvl1pPr>
            <a:lvl2pPr marL="1338262" indent="-881062">
              <a:spcBef>
                <a:spcPts val="1700"/>
              </a:spcBef>
              <a:defRPr sz="7400"/>
            </a:lvl2pPr>
            <a:lvl3pPr marL="1760220" indent="-845820">
              <a:spcBef>
                <a:spcPts val="1700"/>
              </a:spcBef>
              <a:defRPr sz="7400"/>
            </a:lvl3pPr>
            <a:lvl4pPr marL="2311400" indent="-939800">
              <a:spcBef>
                <a:spcPts val="1700"/>
              </a:spcBef>
              <a:defRPr sz="7400"/>
            </a:lvl4pPr>
            <a:lvl5pPr marL="2768600" indent="-939800">
              <a:spcBef>
                <a:spcPts val="1700"/>
              </a:spcBef>
              <a:defRPr sz="7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19199" y="3070226"/>
            <a:ext cx="10773836" cy="127952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500"/>
              </a:spcBef>
              <a:buSzTx/>
              <a:buFontTx/>
              <a:buNone/>
              <a:defRPr sz="6400" b="1"/>
            </a:lvl1pPr>
            <a:lvl2pPr marL="0" indent="457200">
              <a:spcBef>
                <a:spcPts val="1500"/>
              </a:spcBef>
              <a:buSzTx/>
              <a:buFontTx/>
              <a:buNone/>
              <a:defRPr sz="6400" b="1"/>
            </a:lvl2pPr>
            <a:lvl3pPr marL="0" indent="914400">
              <a:spcBef>
                <a:spcPts val="1500"/>
              </a:spcBef>
              <a:buSzTx/>
              <a:buFontTx/>
              <a:buNone/>
              <a:defRPr sz="6400" b="1"/>
            </a:lvl3pPr>
            <a:lvl4pPr marL="0" indent="1371600">
              <a:spcBef>
                <a:spcPts val="1500"/>
              </a:spcBef>
              <a:buSzTx/>
              <a:buFontTx/>
              <a:buNone/>
              <a:defRPr sz="6400" b="1"/>
            </a:lvl4pPr>
            <a:lvl5pPr marL="0" indent="1828800">
              <a:spcBef>
                <a:spcPts val="1500"/>
              </a:spcBef>
              <a:buSzTx/>
              <a:buFontTx/>
              <a:buNone/>
              <a:defRPr sz="6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386736" y="3070226"/>
            <a:ext cx="10778068" cy="1279526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1500"/>
              </a:spcBef>
              <a:buSzTx/>
              <a:buFontTx/>
              <a:buNone/>
              <a:defRPr sz="6400" b="1"/>
            </a:pPr>
            <a:endParaRPr/>
          </a:p>
        </p:txBody>
      </p:sp>
      <p:sp>
        <p:nvSpPr>
          <p:cNvPr id="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olo Testo"/>
          <p:cNvSpPr txBox="1">
            <a:spLocks noGrp="1"/>
          </p:cNvSpPr>
          <p:nvPr>
            <p:ph type="title"/>
          </p:nvPr>
        </p:nvSpPr>
        <p:spPr>
          <a:xfrm>
            <a:off x="1219202" y="546098"/>
            <a:ext cx="8022169" cy="2324102"/>
          </a:xfrm>
          <a:prstGeom prst="rect">
            <a:avLst/>
          </a:prstGeom>
        </p:spPr>
        <p:txBody>
          <a:bodyPr anchor="b"/>
          <a:lstStyle>
            <a:lvl1pPr algn="l">
              <a:defRPr sz="5200" b="1"/>
            </a:lvl1pPr>
          </a:lstStyle>
          <a:p>
            <a:r>
              <a:t>Titolo Testo</a:t>
            </a:r>
          </a:p>
        </p:txBody>
      </p:sp>
      <p:sp>
        <p:nvSpPr>
          <p:cNvPr id="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33466" y="546101"/>
            <a:ext cx="13631335" cy="1170622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13"/>
          </p:nvPr>
        </p:nvSpPr>
        <p:spPr>
          <a:xfrm>
            <a:off x="1219202" y="2870202"/>
            <a:ext cx="8022169" cy="93821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</p:txBody>
      </p:sp>
      <p:sp>
        <p:nvSpPr>
          <p:cNvPr id="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219199" y="549277"/>
            <a:ext cx="21945601" cy="2286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19199" y="3200402"/>
            <a:ext cx="21945601" cy="905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496303" y="12753103"/>
            <a:ext cx="668497" cy="649447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900112" marR="0" indent="-900112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314450" marR="0" indent="-85725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714500" marR="0" indent="-80010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331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7889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»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2461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7033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1605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617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rondelli@regione.umbria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olo 1"/>
          <p:cNvSpPr txBox="1"/>
          <p:nvPr/>
        </p:nvSpPr>
        <p:spPr>
          <a:xfrm>
            <a:off x="1168202" y="9013626"/>
            <a:ext cx="13249474" cy="48005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 lnSpcReduction="10000"/>
          </a:bodyPr>
          <a:lstStyle/>
          <a:p>
            <a:pPr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7400" dirty="0" smtClean="0"/>
              <a:t>Informativa sullo stato di avanzamento del </a:t>
            </a:r>
          </a:p>
          <a:p>
            <a:pPr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7400" dirty="0" smtClean="0"/>
              <a:t>POR FESR 2014-2020 </a:t>
            </a:r>
            <a:r>
              <a:rPr dirty="0"/>
              <a:t/>
            </a:r>
            <a:br>
              <a:rPr dirty="0"/>
            </a:br>
            <a:r>
              <a:rPr lang="it-IT" dirty="0" smtClean="0"/>
              <a:t>Francesca Rondelli </a:t>
            </a:r>
            <a:endParaRPr sz="5600" dirty="0">
              <a:latin typeface="Abadi MT Condensed Light"/>
              <a:ea typeface="Abadi MT Condensed Light"/>
              <a:cs typeface="Abadi MT Condensed Light"/>
              <a:sym typeface="Abadi MT Condensed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6508" y="2169386"/>
            <a:ext cx="22865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/>
                </a:solidFill>
              </a:rPr>
              <a:t>Action </a:t>
            </a:r>
            <a:r>
              <a:rPr lang="it-IT" b="1" dirty="0" err="1" smtClean="0">
                <a:solidFill>
                  <a:schemeClr val="accent1"/>
                </a:solidFill>
              </a:rPr>
              <a:t>plan</a:t>
            </a:r>
            <a:r>
              <a:rPr lang="it-IT" b="1" dirty="0" smtClean="0">
                <a:solidFill>
                  <a:schemeClr val="accent1"/>
                </a:solidFill>
              </a:rPr>
              <a:t> 2019 – 2023 </a:t>
            </a: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4153480844"/>
              </p:ext>
            </p:extLst>
          </p:nvPr>
        </p:nvGraphicFramePr>
        <p:xfrm>
          <a:off x="3395784" y="2878667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3202" y="1702855"/>
            <a:ext cx="22865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Stato avanzamento finanziario per Asse – Action </a:t>
            </a:r>
            <a:r>
              <a:rPr lang="it-IT" b="1" dirty="0" err="1">
                <a:solidFill>
                  <a:schemeClr val="accent1"/>
                </a:solidFill>
              </a:rPr>
              <a:t>plan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smtClean="0">
                <a:solidFill>
                  <a:schemeClr val="accent1"/>
                </a:solidFill>
              </a:rPr>
              <a:t>2019 e </a:t>
            </a:r>
            <a:r>
              <a:rPr lang="it-IT" b="1" dirty="0">
                <a:solidFill>
                  <a:schemeClr val="accent1"/>
                </a:solidFill>
              </a:rPr>
              <a:t>previsioni di </a:t>
            </a:r>
            <a:r>
              <a:rPr lang="it-IT" b="1" dirty="0" smtClean="0">
                <a:solidFill>
                  <a:schemeClr val="accent1"/>
                </a:solidFill>
              </a:rPr>
              <a:t>spesa</a:t>
            </a:r>
          </a:p>
        </p:txBody>
      </p:sp>
      <p:graphicFrame>
        <p:nvGraphicFramePr>
          <p:cNvPr id="15" name="Grafico 14"/>
          <p:cNvGraphicFramePr/>
          <p:nvPr>
            <p:extLst>
              <p:ext uri="{D42A27DB-BD31-4B8C-83A1-F6EECF244321}">
                <p14:modId xmlns:p14="http://schemas.microsoft.com/office/powerpoint/2010/main" val="2684450727"/>
              </p:ext>
            </p:extLst>
          </p:nvPr>
        </p:nvGraphicFramePr>
        <p:xfrm>
          <a:off x="393202" y="2533852"/>
          <a:ext cx="23362537" cy="1095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0191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879267425"/>
              </p:ext>
            </p:extLst>
          </p:nvPr>
        </p:nvGraphicFramePr>
        <p:xfrm>
          <a:off x="1754157" y="1940766"/>
          <a:ext cx="19389012" cy="845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535755" y="1782505"/>
            <a:ext cx="15320866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>
                <a:solidFill>
                  <a:schemeClr val="accent1"/>
                </a:solidFill>
              </a:rPr>
              <a:t>Visione</a:t>
            </a:r>
            <a:r>
              <a:rPr kumimoji="0" lang="it-IT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it-IT" b="1" dirty="0">
                <a:solidFill>
                  <a:schemeClr val="accent1"/>
                </a:solidFill>
              </a:rPr>
              <a:t>d’insieme del </a:t>
            </a:r>
            <a:r>
              <a:rPr lang="it-IT" b="1" dirty="0" smtClean="0">
                <a:solidFill>
                  <a:schemeClr val="accent1"/>
                </a:solidFill>
              </a:rPr>
              <a:t>Programma al 31 maggio 2019  </a:t>
            </a:r>
            <a:endParaRPr lang="it-IT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00193"/>
              </p:ext>
            </p:extLst>
          </p:nvPr>
        </p:nvGraphicFramePr>
        <p:xfrm>
          <a:off x="1586203" y="10651828"/>
          <a:ext cx="21161831" cy="2773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542649"/>
                <a:gridCol w="2352383"/>
                <a:gridCol w="2214005"/>
                <a:gridCol w="1868069"/>
                <a:gridCol w="1967716"/>
                <a:gridCol w="2135240"/>
                <a:gridCol w="1899078"/>
                <a:gridCol w="2265897"/>
                <a:gridCol w="1958397"/>
                <a:gridCol w="1958397"/>
              </a:tblGrid>
              <a:tr h="936793">
                <a:tc>
                  <a:txBody>
                    <a:bodyPr/>
                    <a:lstStyle/>
                    <a:p>
                      <a:pPr algn="ct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Dotazione</a:t>
                      </a:r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it-IT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1" dirty="0" smtClean="0">
                          <a:solidFill>
                            <a:schemeClr val="accent1"/>
                          </a:solidFill>
                        </a:rPr>
                        <a:t> 101.834.404,00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1" dirty="0" smtClean="0">
                          <a:solidFill>
                            <a:schemeClr val="accent1"/>
                          </a:solidFill>
                        </a:rPr>
                        <a:t> 31.951.680,00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1" dirty="0" smtClean="0">
                          <a:solidFill>
                            <a:schemeClr val="accent1"/>
                          </a:solidFill>
                        </a:rPr>
                        <a:t>85.507.200,00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1" dirty="0" smtClean="0">
                          <a:solidFill>
                            <a:schemeClr val="accent1"/>
                          </a:solidFill>
                        </a:rPr>
                        <a:t> 55.960.120,00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1" dirty="0" smtClean="0">
                          <a:solidFill>
                            <a:schemeClr val="accent1"/>
                          </a:solidFill>
                        </a:rPr>
                        <a:t>35.972.200,00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1" dirty="0" smtClean="0">
                          <a:solidFill>
                            <a:schemeClr val="accent1"/>
                          </a:solidFill>
                        </a:rPr>
                        <a:t> 30.816.400,00 </a:t>
                      </a:r>
                      <a:endParaRPr lang="it-IT" sz="2000" b="1" i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1" dirty="0" smtClean="0">
                          <a:solidFill>
                            <a:schemeClr val="accent1"/>
                          </a:solidFill>
                        </a:rPr>
                        <a:t>14.251.200,00 </a:t>
                      </a:r>
                      <a:endParaRPr lang="it-IT" sz="2000" b="1" i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1" dirty="0" smtClean="0">
                          <a:solidFill>
                            <a:schemeClr val="accent1"/>
                          </a:solidFill>
                        </a:rPr>
                        <a:t> 56.000.000,00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412.293.204,00 </a:t>
                      </a:r>
                    </a:p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Risorse attivate 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E52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E529CA"/>
                          </a:solidFill>
                          <a:uFillTx/>
                          <a:sym typeface="Calibri"/>
                        </a:rPr>
                        <a:t>49.780.582,99</a:t>
                      </a:r>
                    </a:p>
                    <a:p>
                      <a:pPr algn="ctr"/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E529CA"/>
                          </a:solidFill>
                          <a:uFillTx/>
                          <a:sym typeface="Calibri"/>
                        </a:rPr>
                        <a:t>20.428.167,12</a:t>
                      </a:r>
                    </a:p>
                    <a:p>
                      <a:pPr algn="ctr"/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E529CA"/>
                          </a:solidFill>
                          <a:uFillTx/>
                          <a:sym typeface="Calibri"/>
                        </a:rPr>
                        <a:t>48.274.140,58</a:t>
                      </a:r>
                    </a:p>
                    <a:p>
                      <a:pPr algn="ctr"/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E529CA"/>
                          </a:solidFill>
                          <a:uFillTx/>
                          <a:sym typeface="Calibri"/>
                        </a:rPr>
                        <a:t>12.385.082,92</a:t>
                      </a:r>
                    </a:p>
                    <a:p>
                      <a:pPr algn="ctr"/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E529CA"/>
                          </a:solidFill>
                          <a:uFillTx/>
                          <a:sym typeface="Calibri"/>
                        </a:rPr>
                        <a:t>17.221.369,82</a:t>
                      </a:r>
                    </a:p>
                    <a:p>
                      <a:pPr algn="ctr"/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E529CA"/>
                          </a:solidFill>
                          <a:uFillTx/>
                          <a:sym typeface="Calibri"/>
                        </a:rPr>
                        <a:t>16.477.301,59</a:t>
                      </a:r>
                    </a:p>
                    <a:p>
                      <a:pPr algn="ctr"/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E529CA"/>
                          </a:solidFill>
                          <a:uFillTx/>
                          <a:sym typeface="Calibri"/>
                        </a:rPr>
                        <a:t>7.960.239,59</a:t>
                      </a:r>
                    </a:p>
                    <a:p>
                      <a:pPr algn="ctr"/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E529CA"/>
                          </a:solidFill>
                          <a:uFillTx/>
                          <a:sym typeface="Calibri"/>
                        </a:rPr>
                        <a:t>4.724.064,93</a:t>
                      </a:r>
                    </a:p>
                    <a:p>
                      <a:pPr algn="ctr"/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E529CA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177.250.949,54 </a:t>
                      </a:r>
                    </a:p>
                    <a:p>
                      <a:pPr algn="ctr"/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rgbClr val="E529CA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n. Progetti 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309</a:t>
                      </a:r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27</a:t>
                      </a:r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631</a:t>
                      </a:r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174</a:t>
                      </a:r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55</a:t>
                      </a:r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22</a:t>
                      </a:r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38</a:t>
                      </a:r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13</a:t>
                      </a:r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i="1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it-IT" sz="2000" b="1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1269</a:t>
                      </a:r>
                      <a:endParaRPr lang="it-IT" sz="2000" b="1" i="1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594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asellaDiTesto 1"/>
          <p:cNvSpPr txBox="1"/>
          <p:nvPr/>
        </p:nvSpPr>
        <p:spPr>
          <a:xfrm>
            <a:off x="-484657" y="2164700"/>
            <a:ext cx="15320866" cy="984883"/>
          </a:xfrm>
          <a:prstGeom prst="rect">
            <a:avLst/>
          </a:prstGeom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600" b="1" dirty="0" smtClean="0">
                <a:solidFill>
                  <a:schemeClr val="accent1"/>
                </a:solidFill>
              </a:rPr>
              <a:t>Avanzamento procedurale per Asse –  31 maggio 2019  </a:t>
            </a:r>
            <a:endParaRPr lang="it-IT" sz="46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3540682630"/>
              </p:ext>
            </p:extLst>
          </p:nvPr>
        </p:nvGraphicFramePr>
        <p:xfrm>
          <a:off x="-1212978" y="3160331"/>
          <a:ext cx="13809306" cy="1031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ttangolo 11"/>
          <p:cNvSpPr/>
          <p:nvPr/>
        </p:nvSpPr>
        <p:spPr>
          <a:xfrm>
            <a:off x="3948980" y="7347433"/>
            <a:ext cx="33041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it-IT" sz="2400" b="1" i="1" dirty="0" smtClean="0"/>
          </a:p>
          <a:p>
            <a:pPr algn="ctr"/>
            <a:r>
              <a:rPr lang="it-IT" sz="2400" b="1" i="1" dirty="0" smtClean="0"/>
              <a:t>Importo sul Programma </a:t>
            </a:r>
          </a:p>
          <a:p>
            <a:pPr algn="ctr"/>
            <a:r>
              <a:rPr lang="it-IT" sz="2400" b="1" i="1" dirty="0" smtClean="0"/>
              <a:t>236.544.016,40</a:t>
            </a:r>
            <a:endParaRPr lang="it-IT" sz="2400" b="1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4836209" y="2164700"/>
            <a:ext cx="9404721" cy="1009506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>
                <a:solidFill>
                  <a:schemeClr val="accent1"/>
                </a:solidFill>
              </a:rPr>
              <a:t>Principali iniziative 2019 </a:t>
            </a:r>
            <a:endParaRPr lang="it-IT" b="1" dirty="0">
              <a:solidFill>
                <a:schemeClr val="accent1"/>
              </a:solidFill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dirty="0">
              <a:solidFill>
                <a:schemeClr val="accent1"/>
              </a:solidFill>
            </a:endParaRPr>
          </a:p>
          <a:p>
            <a:pPr marL="685800" marR="0" indent="-6858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it-IT" sz="4000" dirty="0">
                <a:solidFill>
                  <a:schemeClr val="accent1"/>
                </a:solidFill>
              </a:rPr>
              <a:t>Linee Guida per Avvisi per i progetti di ricerca e sviluppo, start up e spin off </a:t>
            </a:r>
          </a:p>
          <a:p>
            <a:pPr marL="685800" marR="0" indent="-6858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it-IT" sz="4000" dirty="0">
                <a:solidFill>
                  <a:schemeClr val="accent1"/>
                </a:solidFill>
              </a:rPr>
              <a:t>Inaugurazione dei </a:t>
            </a:r>
            <a:r>
              <a:rPr lang="it-IT" sz="4000" dirty="0" err="1">
                <a:solidFill>
                  <a:schemeClr val="accent1"/>
                </a:solidFill>
              </a:rPr>
              <a:t>DigiPass</a:t>
            </a:r>
            <a:r>
              <a:rPr lang="it-IT" sz="4000" dirty="0">
                <a:solidFill>
                  <a:schemeClr val="accent1"/>
                </a:solidFill>
              </a:rPr>
              <a:t> di Città di Castello, Orvieto e Foligno </a:t>
            </a:r>
          </a:p>
          <a:p>
            <a:pPr marL="685800" marR="0" indent="-6858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it-IT" sz="4000" dirty="0">
                <a:solidFill>
                  <a:schemeClr val="accent1"/>
                </a:solidFill>
              </a:rPr>
              <a:t>Avviso pubblico per l’internazionalizzazione delle imprese e per  professionisti </a:t>
            </a:r>
          </a:p>
          <a:p>
            <a:pPr marL="685800" marR="0" indent="-6858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it-IT" sz="4000" dirty="0">
                <a:solidFill>
                  <a:schemeClr val="accent1"/>
                </a:solidFill>
              </a:rPr>
              <a:t>Avviso Energia</a:t>
            </a:r>
          </a:p>
          <a:p>
            <a:pPr marL="685800" marR="0" indent="-6858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it-IT" sz="4000" dirty="0">
                <a:solidFill>
                  <a:schemeClr val="accent1"/>
                </a:solidFill>
              </a:rPr>
              <a:t>Avviso Materiale rotabile</a:t>
            </a:r>
          </a:p>
          <a:p>
            <a:pPr marL="685800" marR="0" indent="-6858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it-IT" sz="4000" dirty="0">
                <a:solidFill>
                  <a:schemeClr val="accent1"/>
                </a:solidFill>
              </a:rPr>
              <a:t>Avvio della Campagna di comunicazione 2019</a:t>
            </a:r>
          </a:p>
          <a:p>
            <a:pPr marL="685800" marR="0" indent="-6858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it-IT" sz="4000" dirty="0">
                <a:solidFill>
                  <a:schemeClr val="accent1"/>
                </a:solidFill>
              </a:rPr>
              <a:t>Avviso investimenti innovativi area Sisma 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93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493" y="2071396"/>
            <a:ext cx="10652451" cy="11517018"/>
          </a:xfrm>
          <a:prstGeom prst="rect">
            <a:avLst/>
          </a:prstGeom>
        </p:spPr>
      </p:pic>
      <p:graphicFrame>
        <p:nvGraphicFramePr>
          <p:cNvPr id="14" name="Grafico 13"/>
          <p:cNvGraphicFramePr/>
          <p:nvPr>
            <p:extLst>
              <p:ext uri="{D42A27DB-BD31-4B8C-83A1-F6EECF244321}">
                <p14:modId xmlns:p14="http://schemas.microsoft.com/office/powerpoint/2010/main" val="2123730462"/>
              </p:ext>
            </p:extLst>
          </p:nvPr>
        </p:nvGraphicFramePr>
        <p:xfrm>
          <a:off x="9830320" y="2967134"/>
          <a:ext cx="13178970" cy="996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7483151" y="2071396"/>
            <a:ext cx="12129796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600" b="1" dirty="0">
                <a:solidFill>
                  <a:schemeClr val="accent1"/>
                </a:solidFill>
              </a:rPr>
              <a:t>Strategie territoriali </a:t>
            </a:r>
          </a:p>
        </p:txBody>
      </p:sp>
    </p:spTree>
    <p:extLst>
      <p:ext uri="{BB962C8B-B14F-4D97-AF65-F5344CB8AC3E}">
        <p14:creationId xmlns:p14="http://schemas.microsoft.com/office/powerpoint/2010/main" val="1050747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97355" y="3732245"/>
            <a:ext cx="16627151" cy="911018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 dirty="0" smtClean="0">
              <a:ln>
                <a:noFill/>
              </a:ln>
              <a:solidFill>
                <a:srgbClr val="E529CA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spc="0" normalizeH="0" baseline="0" dirty="0" smtClean="0">
                <a:ln>
                  <a:noFill/>
                </a:ln>
                <a:solidFill>
                  <a:srgbClr val="E529C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GRAZIE PER L’ATTENZIONE</a:t>
            </a:r>
            <a:r>
              <a:rPr lang="it-IT" dirty="0">
                <a:solidFill>
                  <a:srgbClr val="E529CA"/>
                </a:solidFill>
              </a:rPr>
              <a:t>!</a:t>
            </a:r>
            <a:endParaRPr kumimoji="0" lang="it-IT" sz="4800" b="0" i="0" u="none" strike="noStrike" cap="none" spc="0" normalizeH="0" baseline="0" dirty="0" smtClean="0">
              <a:ln>
                <a:noFill/>
              </a:ln>
              <a:solidFill>
                <a:srgbClr val="E529CA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 smtClean="0">
              <a:solidFill>
                <a:srgbClr val="E529CA"/>
              </a:solidFill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>
              <a:solidFill>
                <a:srgbClr val="E529CA"/>
              </a:solidFill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 smtClean="0">
              <a:solidFill>
                <a:srgbClr val="E529CA"/>
              </a:solidFill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>
              <a:solidFill>
                <a:srgbClr val="E529CA"/>
              </a:solidFill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solidFill>
                  <a:srgbClr val="E529CA"/>
                </a:solidFill>
              </a:rPr>
              <a:t>Francesca Rondelli 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solidFill>
                  <a:srgbClr val="E529CA"/>
                </a:solidFill>
              </a:rPr>
              <a:t>Regione Umbria 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spc="0" normalizeH="0" baseline="0" dirty="0" smtClean="0">
                <a:ln>
                  <a:noFill/>
                </a:ln>
                <a:solidFill>
                  <a:srgbClr val="E529C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Servizio</a:t>
            </a:r>
            <a:r>
              <a:rPr kumimoji="0" lang="it-IT" sz="4800" b="0" i="0" u="none" strike="noStrike" cap="none" spc="0" normalizeH="0" dirty="0" smtClean="0">
                <a:ln>
                  <a:noFill/>
                </a:ln>
                <a:solidFill>
                  <a:srgbClr val="E529CA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Programmazione Comunitaria 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aseline="0" dirty="0" smtClean="0">
                <a:solidFill>
                  <a:srgbClr val="E529CA"/>
                </a:solidFill>
              </a:rPr>
              <a:t>Responsabile</a:t>
            </a:r>
            <a:r>
              <a:rPr lang="it-IT" dirty="0" smtClean="0">
                <a:solidFill>
                  <a:srgbClr val="E529CA"/>
                </a:solidFill>
              </a:rPr>
              <a:t> Sezione Programmazione economica e finanziaria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solidFill>
                  <a:srgbClr val="E529CA"/>
                </a:solidFill>
              </a:rPr>
              <a:t>Tel. 075/ 504 5683 – </a:t>
            </a:r>
            <a:r>
              <a:rPr lang="it-IT" i="1" dirty="0" smtClean="0">
                <a:solidFill>
                  <a:srgbClr val="E529CA"/>
                </a:solidFill>
                <a:hlinkClick r:id="rId4"/>
              </a:rPr>
              <a:t>frondelli@regione.umbria.it</a:t>
            </a:r>
            <a:endParaRPr lang="it-IT" i="1" dirty="0" smtClean="0">
              <a:solidFill>
                <a:srgbClr val="E529CA"/>
              </a:solidFill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 dirty="0" smtClean="0">
              <a:ln>
                <a:noFill/>
              </a:ln>
              <a:solidFill>
                <a:srgbClr val="E529CA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398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313</Words>
  <Application>Microsoft Office PowerPoint</Application>
  <PresentationFormat>Personalizzato</PresentationFormat>
  <Paragraphs>108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Abadi MT Condensed Light</vt:lpstr>
      <vt:lpstr>Arial</vt:lpstr>
      <vt:lpstr>Calibri</vt:lpstr>
      <vt:lpstr>Helvetica</vt:lpstr>
      <vt:lpstr>Impact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Trovati</dc:creator>
  <cp:lastModifiedBy>Ilaria Trovati</cp:lastModifiedBy>
  <cp:revision>48</cp:revision>
  <dcterms:modified xsi:type="dcterms:W3CDTF">2019-06-13T09:51:16Z</dcterms:modified>
</cp:coreProperties>
</file>