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61" r:id="rId4"/>
    <p:sldId id="272" r:id="rId5"/>
    <p:sldId id="268" r:id="rId6"/>
    <p:sldId id="263" r:id="rId7"/>
    <p:sldId id="269" r:id="rId8"/>
    <p:sldId id="270" r:id="rId9"/>
    <p:sldId id="265" r:id="rId10"/>
    <p:sldId id="274" r:id="rId11"/>
  </p:sldIdLst>
  <p:sldSz cx="24384000" cy="13716000"/>
  <p:notesSz cx="9926638" cy="67976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C92"/>
    <a:srgbClr val="F5801F"/>
    <a:srgbClr val="FABD8A"/>
    <a:srgbClr val="007DDA"/>
    <a:srgbClr val="D356E8"/>
    <a:srgbClr val="9433BB"/>
    <a:srgbClr val="E11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132" y="-57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5E008-B114-4A11-8D87-BD9C0B7032FB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2EB2CA78-E8A2-40F8-A14A-8FEB86871C67}">
      <dgm:prSet phldrT="[Testo]"/>
      <dgm:spPr/>
      <dgm:t>
        <a:bodyPr/>
        <a:lstStyle/>
        <a:p>
          <a:r>
            <a:rPr lang="it-IT" b="1" dirty="0" smtClean="0"/>
            <a:t>Certificazione maggio 2019</a:t>
          </a:r>
        </a:p>
        <a:p>
          <a:r>
            <a:rPr lang="it-IT" b="1" dirty="0" smtClean="0"/>
            <a:t>67.757.370,59 €</a:t>
          </a:r>
          <a:endParaRPr lang="it-IT" b="1" dirty="0"/>
        </a:p>
      </dgm:t>
    </dgm:pt>
    <dgm:pt modelId="{8DE63401-A751-455B-8F23-86B608953E5F}" type="parTrans" cxnId="{97DAF597-FB87-4DAC-B84D-9FAD47ADB8DD}">
      <dgm:prSet/>
      <dgm:spPr/>
      <dgm:t>
        <a:bodyPr/>
        <a:lstStyle/>
        <a:p>
          <a:endParaRPr lang="it-IT"/>
        </a:p>
      </dgm:t>
    </dgm:pt>
    <dgm:pt modelId="{24ECC9BE-B3AA-476F-848E-CFCB0F17F8B5}" type="sibTrans" cxnId="{97DAF597-FB87-4DAC-B84D-9FAD47ADB8DD}">
      <dgm:prSet/>
      <dgm:spPr/>
      <dgm:t>
        <a:bodyPr/>
        <a:lstStyle/>
        <a:p>
          <a:endParaRPr lang="it-IT"/>
        </a:p>
      </dgm:t>
    </dgm:pt>
    <dgm:pt modelId="{CFA968E4-5D87-48FF-87BC-64CFB6DB4E59}">
      <dgm:prSet phldrT="[Testo]"/>
      <dgm:spPr/>
      <dgm:t>
        <a:bodyPr/>
        <a:lstStyle/>
        <a:p>
          <a:r>
            <a:rPr lang="it-IT" dirty="0" smtClean="0"/>
            <a:t>Asse Assistenza tecnica </a:t>
          </a:r>
        </a:p>
        <a:p>
          <a:r>
            <a:rPr lang="it-IT" dirty="0" smtClean="0"/>
            <a:t>3.117.180,94 €</a:t>
          </a:r>
        </a:p>
        <a:p>
          <a:endParaRPr lang="it-IT" dirty="0"/>
        </a:p>
      </dgm:t>
    </dgm:pt>
    <dgm:pt modelId="{4619DBD0-9A6B-4E33-AC08-6346AE570E03}" type="parTrans" cxnId="{6D0572D4-6414-4BF7-8594-13EDC6BC4AAF}">
      <dgm:prSet/>
      <dgm:spPr/>
      <dgm:t>
        <a:bodyPr/>
        <a:lstStyle/>
        <a:p>
          <a:endParaRPr lang="it-IT"/>
        </a:p>
      </dgm:t>
    </dgm:pt>
    <dgm:pt modelId="{415556F8-A91A-40FC-886A-2C07FE7329F1}" type="sibTrans" cxnId="{6D0572D4-6414-4BF7-8594-13EDC6BC4AAF}">
      <dgm:prSet/>
      <dgm:spPr/>
      <dgm:t>
        <a:bodyPr/>
        <a:lstStyle/>
        <a:p>
          <a:endParaRPr lang="it-IT"/>
        </a:p>
      </dgm:t>
    </dgm:pt>
    <dgm:pt modelId="{36028981-6034-421B-ACF0-FA7ADB4713F2}">
      <dgm:prSet phldrT="[Testo]"/>
      <dgm:spPr/>
      <dgm:t>
        <a:bodyPr/>
        <a:lstStyle/>
        <a:p>
          <a:r>
            <a:rPr lang="it-IT" dirty="0" smtClean="0"/>
            <a:t>Performance raggiunta</a:t>
          </a:r>
        </a:p>
        <a:p>
          <a:r>
            <a:rPr lang="it-IT" dirty="0" smtClean="0"/>
            <a:t> 64.640.189,65 €</a:t>
          </a:r>
        </a:p>
        <a:p>
          <a:r>
            <a:rPr lang="it-IT" dirty="0" smtClean="0"/>
            <a:t> </a:t>
          </a:r>
        </a:p>
        <a:p>
          <a:r>
            <a:rPr lang="it-IT" dirty="0" smtClean="0"/>
            <a:t> </a:t>
          </a:r>
        </a:p>
        <a:p>
          <a:endParaRPr lang="it-IT" dirty="0"/>
        </a:p>
      </dgm:t>
    </dgm:pt>
    <dgm:pt modelId="{F3F5E4F7-EA86-42D9-A3E5-214135EAF38C}" type="parTrans" cxnId="{BB1994FE-CC68-4FF2-8186-DA1FADA686C2}">
      <dgm:prSet/>
      <dgm:spPr/>
      <dgm:t>
        <a:bodyPr/>
        <a:lstStyle/>
        <a:p>
          <a:endParaRPr lang="it-IT"/>
        </a:p>
      </dgm:t>
    </dgm:pt>
    <dgm:pt modelId="{931A6ABB-4B15-40B3-8D0D-EFC7455C234A}" type="sibTrans" cxnId="{BB1994FE-CC68-4FF2-8186-DA1FADA686C2}">
      <dgm:prSet/>
      <dgm:spPr/>
      <dgm:t>
        <a:bodyPr/>
        <a:lstStyle/>
        <a:p>
          <a:endParaRPr lang="it-IT"/>
        </a:p>
      </dgm:t>
    </dgm:pt>
    <dgm:pt modelId="{8A1B37C4-3DB0-46CD-928A-4A901F40C957}" type="pres">
      <dgm:prSet presAssocID="{1B75E008-B114-4A11-8D87-BD9C0B7032FB}" presName="Name0" presStyleCnt="0">
        <dgm:presLayoutVars>
          <dgm:dir/>
          <dgm:resizeHandles val="exact"/>
        </dgm:presLayoutVars>
      </dgm:prSet>
      <dgm:spPr/>
    </dgm:pt>
    <dgm:pt modelId="{FD1B673D-6B99-444B-9A63-F30D85500629}" type="pres">
      <dgm:prSet presAssocID="{1B75E008-B114-4A11-8D87-BD9C0B7032FB}" presName="vNodes" presStyleCnt="0"/>
      <dgm:spPr/>
    </dgm:pt>
    <dgm:pt modelId="{329748F1-6499-46E5-A71F-115A7EDA6D72}" type="pres">
      <dgm:prSet presAssocID="{2EB2CA78-E8A2-40F8-A14A-8FEB86871C67}" presName="node" presStyleLbl="node1" presStyleIdx="0" presStyleCnt="3" custScaleX="129809" custLinFactY="6744" custLinFactNeighborX="-94494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31C95E-F22E-41F5-AE5F-D369FAE25755}" type="pres">
      <dgm:prSet presAssocID="{24ECC9BE-B3AA-476F-848E-CFCB0F17F8B5}" presName="spacerT" presStyleCnt="0"/>
      <dgm:spPr/>
    </dgm:pt>
    <dgm:pt modelId="{2EE3322F-41A6-426C-A484-05EC954FABD4}" type="pres">
      <dgm:prSet presAssocID="{24ECC9BE-B3AA-476F-848E-CFCB0F17F8B5}" presName="sibTrans" presStyleLbl="sibTrans2D1" presStyleIdx="0" presStyleCnt="2" custLinFactX="-58248" custLinFactNeighborX="-100000" custLinFactNeighborY="-7878"/>
      <dgm:spPr>
        <a:prstGeom prst="mathMinus">
          <a:avLst/>
        </a:prstGeom>
      </dgm:spPr>
      <dgm:t>
        <a:bodyPr/>
        <a:lstStyle/>
        <a:p>
          <a:endParaRPr lang="it-IT"/>
        </a:p>
      </dgm:t>
    </dgm:pt>
    <dgm:pt modelId="{1C5C3D3D-8384-452E-AD4B-1EB0BFF1EA5C}" type="pres">
      <dgm:prSet presAssocID="{24ECC9BE-B3AA-476F-848E-CFCB0F17F8B5}" presName="spacerB" presStyleCnt="0"/>
      <dgm:spPr/>
    </dgm:pt>
    <dgm:pt modelId="{1411D508-6E1E-4E7B-80B1-09D86D0D5C2D}" type="pres">
      <dgm:prSet presAssocID="{CFA968E4-5D87-48FF-87BC-64CFB6DB4E59}" presName="node" presStyleLbl="node1" presStyleIdx="1" presStyleCnt="3" custLinFactY="-275" custLinFactNeighborX="-99966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78BAB1-6E51-430D-9DB6-ACA490C9E53E}" type="pres">
      <dgm:prSet presAssocID="{1B75E008-B114-4A11-8D87-BD9C0B7032FB}" presName="sibTransLast" presStyleLbl="sibTrans2D1" presStyleIdx="1" presStyleCnt="2" custAng="194606" custScaleX="108356" custScaleY="124385" custLinFactNeighborX="-91296" custLinFactNeighborY="851"/>
      <dgm:spPr/>
      <dgm:t>
        <a:bodyPr/>
        <a:lstStyle/>
        <a:p>
          <a:endParaRPr lang="it-IT"/>
        </a:p>
      </dgm:t>
    </dgm:pt>
    <dgm:pt modelId="{CBFAD7A4-6DC1-4AA9-A010-BBABD9F79F1A}" type="pres">
      <dgm:prSet presAssocID="{1B75E008-B114-4A11-8D87-BD9C0B7032FB}" presName="connectorText" presStyleLbl="sibTrans2D1" presStyleIdx="1" presStyleCnt="2"/>
      <dgm:spPr/>
      <dgm:t>
        <a:bodyPr/>
        <a:lstStyle/>
        <a:p>
          <a:endParaRPr lang="it-IT"/>
        </a:p>
      </dgm:t>
    </dgm:pt>
    <dgm:pt modelId="{FF1B23B5-63BD-4D04-AD1D-897DBB9071BF}" type="pres">
      <dgm:prSet presAssocID="{1B75E008-B114-4A11-8D87-BD9C0B7032FB}" presName="lastNode" presStyleLbl="node1" presStyleIdx="2" presStyleCnt="3" custLinFactX="-9278" custLinFactNeighborX="-100000" custLinFactNeighborY="-649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B8A201F-FD07-4EB3-8CDD-0531FA5064D4}" type="presOf" srcId="{1B75E008-B114-4A11-8D87-BD9C0B7032FB}" destId="{8A1B37C4-3DB0-46CD-928A-4A901F40C957}" srcOrd="0" destOrd="0" presId="urn:microsoft.com/office/officeart/2005/8/layout/equation2"/>
    <dgm:cxn modelId="{4BFCE02C-06F3-44C2-9B23-E168E51AA44F}" type="presOf" srcId="{36028981-6034-421B-ACF0-FA7ADB4713F2}" destId="{FF1B23B5-63BD-4D04-AD1D-897DBB9071BF}" srcOrd="0" destOrd="0" presId="urn:microsoft.com/office/officeart/2005/8/layout/equation2"/>
    <dgm:cxn modelId="{C5B0AFF2-6C8B-4FC0-8EEB-DD0309DD91E5}" type="presOf" srcId="{CFA968E4-5D87-48FF-87BC-64CFB6DB4E59}" destId="{1411D508-6E1E-4E7B-80B1-09D86D0D5C2D}" srcOrd="0" destOrd="0" presId="urn:microsoft.com/office/officeart/2005/8/layout/equation2"/>
    <dgm:cxn modelId="{97DAF597-FB87-4DAC-B84D-9FAD47ADB8DD}" srcId="{1B75E008-B114-4A11-8D87-BD9C0B7032FB}" destId="{2EB2CA78-E8A2-40F8-A14A-8FEB86871C67}" srcOrd="0" destOrd="0" parTransId="{8DE63401-A751-455B-8F23-86B608953E5F}" sibTransId="{24ECC9BE-B3AA-476F-848E-CFCB0F17F8B5}"/>
    <dgm:cxn modelId="{D8E3B376-E817-47F3-922D-7EF841D93717}" type="presOf" srcId="{415556F8-A91A-40FC-886A-2C07FE7329F1}" destId="{4A78BAB1-6E51-430D-9DB6-ACA490C9E53E}" srcOrd="0" destOrd="0" presId="urn:microsoft.com/office/officeart/2005/8/layout/equation2"/>
    <dgm:cxn modelId="{E2832B11-CDEE-4502-83AA-7B8676FF61BA}" type="presOf" srcId="{415556F8-A91A-40FC-886A-2C07FE7329F1}" destId="{CBFAD7A4-6DC1-4AA9-A010-BBABD9F79F1A}" srcOrd="1" destOrd="0" presId="urn:microsoft.com/office/officeart/2005/8/layout/equation2"/>
    <dgm:cxn modelId="{BB1994FE-CC68-4FF2-8186-DA1FADA686C2}" srcId="{1B75E008-B114-4A11-8D87-BD9C0B7032FB}" destId="{36028981-6034-421B-ACF0-FA7ADB4713F2}" srcOrd="2" destOrd="0" parTransId="{F3F5E4F7-EA86-42D9-A3E5-214135EAF38C}" sibTransId="{931A6ABB-4B15-40B3-8D0D-EFC7455C234A}"/>
    <dgm:cxn modelId="{6D0572D4-6414-4BF7-8594-13EDC6BC4AAF}" srcId="{1B75E008-B114-4A11-8D87-BD9C0B7032FB}" destId="{CFA968E4-5D87-48FF-87BC-64CFB6DB4E59}" srcOrd="1" destOrd="0" parTransId="{4619DBD0-9A6B-4E33-AC08-6346AE570E03}" sibTransId="{415556F8-A91A-40FC-886A-2C07FE7329F1}"/>
    <dgm:cxn modelId="{68F37B0F-0E2A-4972-B0CA-EA819A574028}" type="presOf" srcId="{2EB2CA78-E8A2-40F8-A14A-8FEB86871C67}" destId="{329748F1-6499-46E5-A71F-115A7EDA6D72}" srcOrd="0" destOrd="0" presId="urn:microsoft.com/office/officeart/2005/8/layout/equation2"/>
    <dgm:cxn modelId="{6850EFFF-7786-44A9-88C5-5F77DB782E29}" type="presOf" srcId="{24ECC9BE-B3AA-476F-848E-CFCB0F17F8B5}" destId="{2EE3322F-41A6-426C-A484-05EC954FABD4}" srcOrd="0" destOrd="0" presId="urn:microsoft.com/office/officeart/2005/8/layout/equation2"/>
    <dgm:cxn modelId="{BC2DE175-2FC5-4315-B79A-2B911BA604EF}" type="presParOf" srcId="{8A1B37C4-3DB0-46CD-928A-4A901F40C957}" destId="{FD1B673D-6B99-444B-9A63-F30D85500629}" srcOrd="0" destOrd="0" presId="urn:microsoft.com/office/officeart/2005/8/layout/equation2"/>
    <dgm:cxn modelId="{8A8AE1B3-2039-41A6-ABAD-53B58AED0362}" type="presParOf" srcId="{FD1B673D-6B99-444B-9A63-F30D85500629}" destId="{329748F1-6499-46E5-A71F-115A7EDA6D72}" srcOrd="0" destOrd="0" presId="urn:microsoft.com/office/officeart/2005/8/layout/equation2"/>
    <dgm:cxn modelId="{B1C178CB-5C0C-4816-8C14-846CDED33589}" type="presParOf" srcId="{FD1B673D-6B99-444B-9A63-F30D85500629}" destId="{DC31C95E-F22E-41F5-AE5F-D369FAE25755}" srcOrd="1" destOrd="0" presId="urn:microsoft.com/office/officeart/2005/8/layout/equation2"/>
    <dgm:cxn modelId="{1DDC1BB9-1937-4930-828F-B44E43E8DB44}" type="presParOf" srcId="{FD1B673D-6B99-444B-9A63-F30D85500629}" destId="{2EE3322F-41A6-426C-A484-05EC954FABD4}" srcOrd="2" destOrd="0" presId="urn:microsoft.com/office/officeart/2005/8/layout/equation2"/>
    <dgm:cxn modelId="{08FD47AB-8727-463D-9BFA-DDE65F496BEF}" type="presParOf" srcId="{FD1B673D-6B99-444B-9A63-F30D85500629}" destId="{1C5C3D3D-8384-452E-AD4B-1EB0BFF1EA5C}" srcOrd="3" destOrd="0" presId="urn:microsoft.com/office/officeart/2005/8/layout/equation2"/>
    <dgm:cxn modelId="{76D75271-B7E9-49F4-BDB9-79317AEC2467}" type="presParOf" srcId="{FD1B673D-6B99-444B-9A63-F30D85500629}" destId="{1411D508-6E1E-4E7B-80B1-09D86D0D5C2D}" srcOrd="4" destOrd="0" presId="urn:microsoft.com/office/officeart/2005/8/layout/equation2"/>
    <dgm:cxn modelId="{D4F46994-CCD4-4AD9-A350-AF654559CFC7}" type="presParOf" srcId="{8A1B37C4-3DB0-46CD-928A-4A901F40C957}" destId="{4A78BAB1-6E51-430D-9DB6-ACA490C9E53E}" srcOrd="1" destOrd="0" presId="urn:microsoft.com/office/officeart/2005/8/layout/equation2"/>
    <dgm:cxn modelId="{2DB51FA0-B562-44BD-B376-5929615FE96F}" type="presParOf" srcId="{4A78BAB1-6E51-430D-9DB6-ACA490C9E53E}" destId="{CBFAD7A4-6DC1-4AA9-A010-BBABD9F79F1A}" srcOrd="0" destOrd="0" presId="urn:microsoft.com/office/officeart/2005/8/layout/equation2"/>
    <dgm:cxn modelId="{E6AD3BD5-8F20-4C4B-B641-146973C352BE}" type="presParOf" srcId="{8A1B37C4-3DB0-46CD-928A-4A901F40C957}" destId="{FF1B23B5-63BD-4D04-AD1D-897DBB9071B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748F1-6499-46E5-A71F-115A7EDA6D72}">
      <dsp:nvSpPr>
        <dsp:cNvPr id="0" name=""/>
        <dsp:cNvSpPr/>
      </dsp:nvSpPr>
      <dsp:spPr>
        <a:xfrm>
          <a:off x="59639" y="591921"/>
          <a:ext cx="5124941" cy="3948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b="1" kern="1200" dirty="0" smtClean="0"/>
            <a:t>Certificazione maggio 2019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b="1" kern="1200" dirty="0" smtClean="0"/>
            <a:t>67.757.370,59 €</a:t>
          </a:r>
          <a:endParaRPr lang="it-IT" sz="3100" b="1" kern="1200" dirty="0"/>
        </a:p>
      </dsp:txBody>
      <dsp:txXfrm>
        <a:off x="810169" y="1170101"/>
        <a:ext cx="3623881" cy="2791703"/>
      </dsp:txXfrm>
    </dsp:sp>
    <dsp:sp modelId="{2EE3322F-41A6-426C-A484-05EC954FABD4}">
      <dsp:nvSpPr>
        <dsp:cNvPr id="0" name=""/>
        <dsp:cNvSpPr/>
      </dsp:nvSpPr>
      <dsp:spPr>
        <a:xfrm>
          <a:off x="1584170" y="4248472"/>
          <a:ext cx="2289876" cy="2289876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500" kern="1200"/>
        </a:p>
      </dsp:txBody>
      <dsp:txXfrm>
        <a:off x="1887693" y="5124121"/>
        <a:ext cx="1682830" cy="538578"/>
      </dsp:txXfrm>
    </dsp:sp>
    <dsp:sp modelId="{1411D508-6E1E-4E7B-80B1-09D86D0D5C2D}">
      <dsp:nvSpPr>
        <dsp:cNvPr id="0" name=""/>
        <dsp:cNvSpPr/>
      </dsp:nvSpPr>
      <dsp:spPr>
        <a:xfrm>
          <a:off x="432040" y="6552747"/>
          <a:ext cx="3948063" cy="3948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 smtClean="0"/>
            <a:t>Asse Assistenza tecnica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 smtClean="0"/>
            <a:t>3.117.180,94 €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100" kern="1200" dirty="0"/>
        </a:p>
      </dsp:txBody>
      <dsp:txXfrm>
        <a:off x="1010220" y="7130927"/>
        <a:ext cx="2791703" cy="2791703"/>
      </dsp:txXfrm>
    </dsp:sp>
    <dsp:sp modelId="{4A78BAB1-6E51-430D-9DB6-ACA490C9E53E}">
      <dsp:nvSpPr>
        <dsp:cNvPr id="0" name=""/>
        <dsp:cNvSpPr/>
      </dsp:nvSpPr>
      <dsp:spPr>
        <a:xfrm rot="21553358">
          <a:off x="5831222" y="4351072"/>
          <a:ext cx="1164223" cy="18268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500" kern="1200"/>
        </a:p>
      </dsp:txBody>
      <dsp:txXfrm>
        <a:off x="5831238" y="4718804"/>
        <a:ext cx="814956" cy="1096091"/>
      </dsp:txXfrm>
    </dsp:sp>
    <dsp:sp modelId="{FF1B23B5-63BD-4D04-AD1D-897DBB9071BF}">
      <dsp:nvSpPr>
        <dsp:cNvPr id="0" name=""/>
        <dsp:cNvSpPr/>
      </dsp:nvSpPr>
      <dsp:spPr>
        <a:xfrm>
          <a:off x="8365337" y="958144"/>
          <a:ext cx="7896127" cy="78961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400" kern="1200" dirty="0" smtClean="0"/>
            <a:t>Performance raggiunta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400" kern="1200" dirty="0" smtClean="0"/>
            <a:t> 64.640.189,65 €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400" kern="1200" dirty="0" smtClean="0"/>
            <a:t> 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400" kern="1200" dirty="0" smtClean="0"/>
            <a:t> 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400" kern="1200" dirty="0"/>
        </a:p>
      </dsp:txBody>
      <dsp:txXfrm>
        <a:off x="9521698" y="2114505"/>
        <a:ext cx="5583405" cy="5583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28C35-167F-4EBB-B913-56DA10DF9C6C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04575-8841-4C38-8CF2-22B47F7D49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176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1323552" y="3228896"/>
            <a:ext cx="7279535" cy="305895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23341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438400" latinLnBrk="0">
      <a:defRPr sz="3200">
        <a:latin typeface="+mj-lt"/>
        <a:ea typeface="+mj-ea"/>
        <a:cs typeface="+mj-cs"/>
        <a:sym typeface="Calibri"/>
      </a:defRPr>
    </a:lvl1pPr>
    <a:lvl2pPr indent="228600" defTabSz="2438400" latinLnBrk="0">
      <a:defRPr sz="3200">
        <a:latin typeface="+mj-lt"/>
        <a:ea typeface="+mj-ea"/>
        <a:cs typeface="+mj-cs"/>
        <a:sym typeface="Calibri"/>
      </a:defRPr>
    </a:lvl2pPr>
    <a:lvl3pPr indent="457200" defTabSz="2438400" latinLnBrk="0">
      <a:defRPr sz="3200">
        <a:latin typeface="+mj-lt"/>
        <a:ea typeface="+mj-ea"/>
        <a:cs typeface="+mj-cs"/>
        <a:sym typeface="Calibri"/>
      </a:defRPr>
    </a:lvl3pPr>
    <a:lvl4pPr indent="685800" defTabSz="2438400" latinLnBrk="0">
      <a:defRPr sz="3200">
        <a:latin typeface="+mj-lt"/>
        <a:ea typeface="+mj-ea"/>
        <a:cs typeface="+mj-cs"/>
        <a:sym typeface="Calibri"/>
      </a:defRPr>
    </a:lvl4pPr>
    <a:lvl5pPr indent="914400" defTabSz="2438400" latinLnBrk="0">
      <a:defRPr sz="3200">
        <a:latin typeface="+mj-lt"/>
        <a:ea typeface="+mj-ea"/>
        <a:cs typeface="+mj-cs"/>
        <a:sym typeface="Calibri"/>
      </a:defRPr>
    </a:lvl5pPr>
    <a:lvl6pPr indent="1143000" defTabSz="2438400" latinLnBrk="0">
      <a:defRPr sz="3200">
        <a:latin typeface="+mj-lt"/>
        <a:ea typeface="+mj-ea"/>
        <a:cs typeface="+mj-cs"/>
        <a:sym typeface="Calibri"/>
      </a:defRPr>
    </a:lvl6pPr>
    <a:lvl7pPr indent="1371600" defTabSz="2438400" latinLnBrk="0">
      <a:defRPr sz="3200">
        <a:latin typeface="+mj-lt"/>
        <a:ea typeface="+mj-ea"/>
        <a:cs typeface="+mj-cs"/>
        <a:sym typeface="Calibri"/>
      </a:defRPr>
    </a:lvl7pPr>
    <a:lvl8pPr indent="1600200" defTabSz="2438400" latinLnBrk="0">
      <a:defRPr sz="3200">
        <a:latin typeface="+mj-lt"/>
        <a:ea typeface="+mj-ea"/>
        <a:cs typeface="+mj-cs"/>
        <a:sym typeface="Calibri"/>
      </a:defRPr>
    </a:lvl8pPr>
    <a:lvl9pPr indent="1828800" defTabSz="2438400" latinLnBrk="0">
      <a:defRPr sz="3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828799" y="4260850"/>
            <a:ext cx="20726401" cy="2940052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3657599" y="7772400"/>
            <a:ext cx="17068801" cy="35052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olo Testo"/>
          <p:cNvSpPr txBox="1">
            <a:spLocks noGrp="1"/>
          </p:cNvSpPr>
          <p:nvPr>
            <p:ph type="title"/>
          </p:nvPr>
        </p:nvSpPr>
        <p:spPr>
          <a:xfrm>
            <a:off x="4779434" y="9601200"/>
            <a:ext cx="14630401" cy="1133478"/>
          </a:xfrm>
          <a:prstGeom prst="rect">
            <a:avLst/>
          </a:prstGeom>
        </p:spPr>
        <p:txBody>
          <a:bodyPr anchor="b"/>
          <a:lstStyle>
            <a:lvl1pPr algn="l">
              <a:defRPr sz="5200" b="1"/>
            </a:lvl1pPr>
          </a:lstStyle>
          <a:p>
            <a:r>
              <a:t>Titolo Testo</a:t>
            </a:r>
          </a:p>
        </p:txBody>
      </p:sp>
      <p:sp>
        <p:nvSpPr>
          <p:cNvPr id="92" name="Segnaposto immagine 2"/>
          <p:cNvSpPr>
            <a:spLocks noGrp="1"/>
          </p:cNvSpPr>
          <p:nvPr>
            <p:ph type="pic" sz="half" idx="13"/>
          </p:nvPr>
        </p:nvSpPr>
        <p:spPr>
          <a:xfrm>
            <a:off x="4779434" y="1225549"/>
            <a:ext cx="14630401" cy="8229601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779434" y="10734675"/>
            <a:ext cx="14630401" cy="16097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SzTx/>
              <a:buFontTx/>
              <a:buNone/>
              <a:defRPr sz="3600"/>
            </a:lvl1pPr>
            <a:lvl2pPr marL="0" indent="457200">
              <a:spcBef>
                <a:spcPts val="800"/>
              </a:spcBef>
              <a:buSzTx/>
              <a:buFontTx/>
              <a:buNone/>
              <a:defRPr sz="3600"/>
            </a:lvl2pPr>
            <a:lvl3pPr marL="0" indent="914400">
              <a:spcBef>
                <a:spcPts val="800"/>
              </a:spcBef>
              <a:buSzTx/>
              <a:buFontTx/>
              <a:buNone/>
              <a:defRPr sz="3600"/>
            </a:lvl3pPr>
            <a:lvl4pPr marL="0" indent="1371600">
              <a:spcBef>
                <a:spcPts val="800"/>
              </a:spcBef>
              <a:buSzTx/>
              <a:buFontTx/>
              <a:buNone/>
              <a:defRPr sz="3600"/>
            </a:lvl4pPr>
            <a:lvl5pPr marL="0" indent="1828800">
              <a:spcBef>
                <a:spcPts val="800"/>
              </a:spcBef>
              <a:buSzTx/>
              <a:buFontTx/>
              <a:buNone/>
              <a:defRPr sz="3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 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xfrm>
            <a:off x="1926167" y="8813803"/>
            <a:ext cx="20726401" cy="2724150"/>
          </a:xfrm>
          <a:prstGeom prst="rect">
            <a:avLst/>
          </a:prstGeom>
        </p:spPr>
        <p:txBody>
          <a:bodyPr anchor="t"/>
          <a:lstStyle>
            <a:lvl1pPr algn="l">
              <a:defRPr sz="10600" b="1" cap="all"/>
            </a:lvl1pPr>
          </a:lstStyle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926167" y="5813426"/>
            <a:ext cx="20726401" cy="300037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200"/>
              </a:spcBef>
              <a:buSzTx/>
              <a:buFontTx/>
              <a:buNone/>
              <a:defRPr sz="5200">
                <a:solidFill>
                  <a:srgbClr val="888888"/>
                </a:solidFill>
              </a:defRPr>
            </a:lvl1pPr>
            <a:lvl2pPr marL="0" indent="457200">
              <a:spcBef>
                <a:spcPts val="1200"/>
              </a:spcBef>
              <a:buSzTx/>
              <a:buFontTx/>
              <a:buNone/>
              <a:defRPr sz="5200">
                <a:solidFill>
                  <a:srgbClr val="888888"/>
                </a:solidFill>
              </a:defRPr>
            </a:lvl2pPr>
            <a:lvl3pPr marL="0" indent="914400">
              <a:spcBef>
                <a:spcPts val="1200"/>
              </a:spcBef>
              <a:buSzTx/>
              <a:buFontTx/>
              <a:buNone/>
              <a:defRPr sz="5200">
                <a:solidFill>
                  <a:srgbClr val="888888"/>
                </a:solidFill>
              </a:defRPr>
            </a:lvl3pPr>
            <a:lvl4pPr marL="0" indent="1371600">
              <a:spcBef>
                <a:spcPts val="1200"/>
              </a:spcBef>
              <a:buSzTx/>
              <a:buFontTx/>
              <a:buNone/>
              <a:defRPr sz="5200">
                <a:solidFill>
                  <a:srgbClr val="888888"/>
                </a:solidFill>
              </a:defRPr>
            </a:lvl4pPr>
            <a:lvl5pPr marL="0" indent="1828800">
              <a:spcBef>
                <a:spcPts val="1200"/>
              </a:spcBef>
              <a:buSzTx/>
              <a:buFontTx/>
              <a:buNone/>
              <a:defRPr sz="52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219199" y="2400301"/>
            <a:ext cx="10769601" cy="6788151"/>
          </a:xfrm>
          <a:prstGeom prst="rect">
            <a:avLst/>
          </a:prstGeom>
        </p:spPr>
        <p:txBody>
          <a:bodyPr/>
          <a:lstStyle>
            <a:lvl1pPr marL="906235" indent="-906235">
              <a:spcBef>
                <a:spcPts val="1700"/>
              </a:spcBef>
              <a:defRPr sz="7400"/>
            </a:lvl1pPr>
            <a:lvl2pPr marL="1338262" indent="-881062">
              <a:spcBef>
                <a:spcPts val="1700"/>
              </a:spcBef>
              <a:defRPr sz="7400"/>
            </a:lvl2pPr>
            <a:lvl3pPr marL="1760220" indent="-845820">
              <a:spcBef>
                <a:spcPts val="1700"/>
              </a:spcBef>
              <a:defRPr sz="7400"/>
            </a:lvl3pPr>
            <a:lvl4pPr marL="2311400" indent="-939800">
              <a:spcBef>
                <a:spcPts val="1700"/>
              </a:spcBef>
              <a:defRPr sz="7400"/>
            </a:lvl4pPr>
            <a:lvl5pPr marL="2768600" indent="-939800">
              <a:spcBef>
                <a:spcPts val="1700"/>
              </a:spcBef>
              <a:defRPr sz="7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19199" y="3070226"/>
            <a:ext cx="10773836" cy="127952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500"/>
              </a:spcBef>
              <a:buSzTx/>
              <a:buFontTx/>
              <a:buNone/>
              <a:defRPr sz="6400" b="1"/>
            </a:lvl1pPr>
            <a:lvl2pPr marL="0" indent="457200">
              <a:spcBef>
                <a:spcPts val="1500"/>
              </a:spcBef>
              <a:buSzTx/>
              <a:buFontTx/>
              <a:buNone/>
              <a:defRPr sz="6400" b="1"/>
            </a:lvl2pPr>
            <a:lvl3pPr marL="0" indent="914400">
              <a:spcBef>
                <a:spcPts val="1500"/>
              </a:spcBef>
              <a:buSzTx/>
              <a:buFontTx/>
              <a:buNone/>
              <a:defRPr sz="6400" b="1"/>
            </a:lvl3pPr>
            <a:lvl4pPr marL="0" indent="1371600">
              <a:spcBef>
                <a:spcPts val="1500"/>
              </a:spcBef>
              <a:buSzTx/>
              <a:buFontTx/>
              <a:buNone/>
              <a:defRPr sz="6400" b="1"/>
            </a:lvl4pPr>
            <a:lvl5pPr marL="0" indent="1828800">
              <a:spcBef>
                <a:spcPts val="1500"/>
              </a:spcBef>
              <a:buSzTx/>
              <a:buFontTx/>
              <a:buNone/>
              <a:defRPr sz="6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386736" y="3070226"/>
            <a:ext cx="10778068" cy="1279526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spcBef>
                <a:spcPts val="1500"/>
              </a:spcBef>
              <a:buSzTx/>
              <a:buFontTx/>
              <a:buNone/>
              <a:defRPr sz="6400" b="1"/>
            </a:pPr>
            <a:endParaRPr/>
          </a:p>
        </p:txBody>
      </p:sp>
      <p:sp>
        <p:nvSpPr>
          <p:cNvPr id="5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olo Testo"/>
          <p:cNvSpPr txBox="1">
            <a:spLocks noGrp="1"/>
          </p:cNvSpPr>
          <p:nvPr>
            <p:ph type="title"/>
          </p:nvPr>
        </p:nvSpPr>
        <p:spPr>
          <a:xfrm>
            <a:off x="1219202" y="546098"/>
            <a:ext cx="8022169" cy="2324102"/>
          </a:xfrm>
          <a:prstGeom prst="rect">
            <a:avLst/>
          </a:prstGeom>
        </p:spPr>
        <p:txBody>
          <a:bodyPr anchor="b"/>
          <a:lstStyle>
            <a:lvl1pPr algn="l">
              <a:defRPr sz="5200" b="1"/>
            </a:lvl1pPr>
          </a:lstStyle>
          <a:p>
            <a:r>
              <a:t>Titolo Testo</a:t>
            </a:r>
          </a:p>
        </p:txBody>
      </p:sp>
      <p:sp>
        <p:nvSpPr>
          <p:cNvPr id="8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9533466" y="546101"/>
            <a:ext cx="13631335" cy="1170622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3" name="Segnaposto testo 3"/>
          <p:cNvSpPr>
            <a:spLocks noGrp="1"/>
          </p:cNvSpPr>
          <p:nvPr>
            <p:ph type="body" sz="half" idx="13"/>
          </p:nvPr>
        </p:nvSpPr>
        <p:spPr>
          <a:xfrm>
            <a:off x="1219202" y="2870202"/>
            <a:ext cx="8022169" cy="938212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</p:txBody>
      </p:sp>
      <p:sp>
        <p:nvSpPr>
          <p:cNvPr id="8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1219199" y="549277"/>
            <a:ext cx="21945601" cy="2286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19199" y="3200402"/>
            <a:ext cx="21945601" cy="90519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496303" y="12753103"/>
            <a:ext cx="668497" cy="649447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900112" marR="0" indent="-900112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1314450" marR="0" indent="-85725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–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714500" marR="0" indent="-80010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3317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–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7889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»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32461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7033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41605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6177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e.umbria.i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esr.regione.umbria.i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olo 1"/>
          <p:cNvSpPr txBox="1"/>
          <p:nvPr/>
        </p:nvSpPr>
        <p:spPr>
          <a:xfrm>
            <a:off x="1168202" y="9013626"/>
            <a:ext cx="13249474" cy="48005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pPr>
              <a:defRPr sz="9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lang="it-IT" sz="7400" dirty="0" smtClean="0"/>
              <a:t>Relazione di attuazione annuale al 31/12/2018</a:t>
            </a:r>
          </a:p>
          <a:p>
            <a:pPr>
              <a:defRPr sz="9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lang="it-IT" sz="7400" dirty="0" smtClean="0"/>
              <a:t>POR FESR 14-20</a:t>
            </a:r>
            <a:r>
              <a:rPr dirty="0"/>
              <a:t/>
            </a:r>
            <a:br>
              <a:rPr dirty="0"/>
            </a:br>
            <a:r>
              <a:rPr lang="it-IT" sz="5600" dirty="0" smtClean="0">
                <a:latin typeface="Abadi MT Condensed Light"/>
                <a:ea typeface="Abadi MT Condensed Light"/>
                <a:cs typeface="Abadi MT Condensed Light"/>
                <a:sym typeface="Abadi MT Condensed Light"/>
              </a:rPr>
              <a:t>Alessandra Broccatelli</a:t>
            </a:r>
            <a:endParaRPr sz="5600" dirty="0">
              <a:latin typeface="Abadi MT Condensed Light"/>
              <a:ea typeface="Abadi MT Condensed Light"/>
              <a:cs typeface="Abadi MT Condensed Light"/>
              <a:sym typeface="Abadi MT Condensed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3"/>
          <p:cNvSpPr txBox="1">
            <a:spLocks/>
          </p:cNvSpPr>
          <p:nvPr/>
        </p:nvSpPr>
        <p:spPr>
          <a:xfrm>
            <a:off x="1318792" y="3185592"/>
            <a:ext cx="20882320" cy="97318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it-IT" sz="6000" b="1" kern="0" dirty="0" smtClean="0">
                <a:solidFill>
                  <a:srgbClr val="004183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Arial" pitchFamily="34" charset="0"/>
                <a:hlinkClick r:id="rId3"/>
              </a:rPr>
              <a:t>www.regione.umbria.it</a:t>
            </a:r>
            <a:endParaRPr lang="it-IT" sz="6000" b="1" kern="0" dirty="0" smtClean="0">
              <a:solidFill>
                <a:srgbClr val="004183"/>
              </a:solidFill>
              <a:latin typeface="Arial" pitchFamily="34" charset="0"/>
              <a:ea typeface="MS PGothic" pitchFamily="34" charset="-128"/>
              <a:cs typeface="Arial" pitchFamily="34" charset="0"/>
              <a:sym typeface="Arial" pitchFamily="34" charset="0"/>
            </a:endParaRPr>
          </a:p>
          <a:p>
            <a:pPr marL="0" indent="0" algn="ctr">
              <a:buNone/>
              <a:defRPr/>
            </a:pPr>
            <a:r>
              <a:rPr lang="it-IT" sz="6000" b="1" kern="0" dirty="0" smtClean="0">
                <a:solidFill>
                  <a:srgbClr val="004183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Arial" pitchFamily="34" charset="0"/>
                <a:hlinkClick r:id="rId4"/>
              </a:rPr>
              <a:t>http://www.fesr.regione.umbria.it</a:t>
            </a:r>
            <a:r>
              <a:rPr lang="it-IT" sz="6000" b="1" kern="0" dirty="0" smtClean="0">
                <a:solidFill>
                  <a:srgbClr val="004183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Arial" pitchFamily="34" charset="0"/>
              </a:rPr>
              <a:t> </a:t>
            </a:r>
          </a:p>
          <a:p>
            <a:pPr>
              <a:defRPr/>
            </a:pPr>
            <a:endParaRPr lang="it-IT" sz="6000" b="1" kern="0" dirty="0" smtClean="0">
              <a:solidFill>
                <a:srgbClr val="004183"/>
              </a:solidFill>
              <a:latin typeface="Arial" pitchFamily="34" charset="0"/>
              <a:ea typeface="MS PGothic" pitchFamily="34" charset="-128"/>
              <a:cs typeface="Arial" pitchFamily="34" charset="0"/>
              <a:sym typeface="Arial" pitchFamily="34" charset="0"/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it-IT" sz="6000" b="1" kern="0" dirty="0" smtClean="0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Arial" pitchFamily="34" charset="0"/>
              </a:rPr>
              <a:t>Grazie per l’attenzione</a:t>
            </a:r>
          </a:p>
          <a:p>
            <a:pPr marL="0" indent="0">
              <a:buNone/>
              <a:defRPr/>
            </a:pPr>
            <a:endParaRPr lang="it-IT" sz="3600" b="1" kern="0" dirty="0" smtClean="0">
              <a:solidFill>
                <a:srgbClr val="004183"/>
              </a:solidFill>
              <a:latin typeface="Arial" pitchFamily="34" charset="0"/>
              <a:ea typeface="MS PGothic" pitchFamily="34" charset="-128"/>
              <a:cs typeface="Arial" pitchFamily="34" charset="0"/>
              <a:sym typeface="Arial" pitchFamily="34" charset="0"/>
            </a:endParaRPr>
          </a:p>
          <a:p>
            <a:pPr>
              <a:defRPr/>
            </a:pPr>
            <a:endParaRPr lang="it-IT" b="1" kern="0" dirty="0" smtClean="0">
              <a:solidFill>
                <a:srgbClr val="004183"/>
              </a:solidFill>
              <a:latin typeface="Arial" pitchFamily="34" charset="0"/>
              <a:ea typeface="MS PGothic" pitchFamily="34" charset="-128"/>
              <a:cs typeface="Arial" pitchFamily="34" charset="0"/>
              <a:sym typeface="Arial" pitchFamily="34" charset="0"/>
            </a:endParaRPr>
          </a:p>
          <a:p>
            <a:pPr>
              <a:defRPr/>
            </a:pPr>
            <a:endParaRPr lang="it-IT" kern="0" dirty="0" smtClean="0">
              <a:solidFill>
                <a:srgbClr val="004183"/>
              </a:solidFill>
              <a:latin typeface="Arial" pitchFamily="34" charset="0"/>
              <a:ea typeface="MS PGothic" pitchFamily="34" charset="-128"/>
              <a:cs typeface="Arial" pitchFamily="34" charset="0"/>
              <a:sym typeface="Arial" pitchFamily="34" charset="0"/>
            </a:endParaRPr>
          </a:p>
          <a:p>
            <a:pPr>
              <a:defRPr/>
            </a:pPr>
            <a:endParaRPr lang="it-IT" kern="0" dirty="0" smtClean="0">
              <a:solidFill>
                <a:srgbClr val="004183"/>
              </a:solidFill>
              <a:latin typeface="Arial" pitchFamily="34" charset="0"/>
              <a:ea typeface="MS PGothic" pitchFamily="34" charset="-128"/>
              <a:cs typeface="Arial" pitchFamily="34" charset="0"/>
              <a:sym typeface="Arial" pitchFamily="34" charset="0"/>
            </a:endParaRPr>
          </a:p>
          <a:p>
            <a:pPr>
              <a:defRPr/>
            </a:pPr>
            <a:endParaRPr lang="it-IT" kern="0" dirty="0" smtClean="0">
              <a:solidFill>
                <a:srgbClr val="004183"/>
              </a:solidFill>
              <a:latin typeface="Arial" pitchFamily="34" charset="0"/>
              <a:ea typeface="MS PGothic" pitchFamily="34" charset="-128"/>
              <a:cs typeface="Arial" pitchFamily="34" charset="0"/>
              <a:sym typeface="Arial" pitchFamily="34" charset="0"/>
            </a:endParaRPr>
          </a:p>
          <a:p>
            <a:pPr>
              <a:defRPr/>
            </a:pPr>
            <a:endParaRPr lang="it-IT" kern="0" dirty="0" smtClean="0">
              <a:solidFill>
                <a:srgbClr val="004183"/>
              </a:solidFill>
              <a:latin typeface="Arial" pitchFamily="34" charset="0"/>
              <a:ea typeface="MS PGothic" pitchFamily="34" charset="-128"/>
              <a:cs typeface="Arial" pitchFamily="34" charset="0"/>
              <a:sym typeface="Arial" pitchFamily="34" charset="0"/>
            </a:endParaRPr>
          </a:p>
          <a:p>
            <a:pPr>
              <a:defRPr/>
            </a:pPr>
            <a:endParaRPr lang="it-IT" kern="0" dirty="0" smtClean="0">
              <a:solidFill>
                <a:srgbClr val="004183"/>
              </a:solidFill>
              <a:latin typeface="Arial" pitchFamily="34" charset="0"/>
              <a:ea typeface="MS PGothic" pitchFamily="34" charset="-128"/>
              <a:cs typeface="Arial" pitchFamily="34" charset="0"/>
              <a:sym typeface="Arial" pitchFamily="34" charset="0"/>
            </a:endParaRPr>
          </a:p>
          <a:p>
            <a:pPr>
              <a:defRPr/>
            </a:pPr>
            <a:endParaRPr lang="it-IT" kern="0" dirty="0" smtClean="0">
              <a:solidFill>
                <a:srgbClr val="004183"/>
              </a:solidFill>
              <a:latin typeface="Arial" pitchFamily="34" charset="0"/>
              <a:ea typeface="MS PGothic" pitchFamily="34" charset="-128"/>
              <a:cs typeface="Arial" pitchFamily="34" charset="0"/>
              <a:sym typeface="Arial" pitchFamily="34" charset="0"/>
            </a:endParaRPr>
          </a:p>
          <a:p>
            <a:pPr>
              <a:defRPr/>
            </a:pPr>
            <a:endParaRPr lang="it-IT" kern="0" dirty="0">
              <a:solidFill>
                <a:srgbClr val="004183"/>
              </a:solidFill>
              <a:latin typeface="Arial" pitchFamily="34" charset="0"/>
              <a:ea typeface="MS PGothic" pitchFamily="34" charset="-128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368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6791400" y="1889448"/>
            <a:ext cx="122023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b="1" dirty="0">
                <a:solidFill>
                  <a:schemeClr val="accent1">
                    <a:lumMod val="75000"/>
                  </a:schemeClr>
                </a:solidFill>
              </a:rPr>
              <a:t>Principali attività svolte dall’</a:t>
            </a:r>
            <a:r>
              <a:rPr lang="it-IT" sz="5400" b="1" dirty="0" err="1">
                <a:solidFill>
                  <a:schemeClr val="accent1">
                    <a:lumMod val="75000"/>
                  </a:schemeClr>
                </a:solidFill>
              </a:rPr>
              <a:t>AdG</a:t>
            </a:r>
            <a:r>
              <a:rPr lang="it-IT" sz="5400" b="1" dirty="0">
                <a:solidFill>
                  <a:schemeClr val="accent1">
                    <a:lumMod val="75000"/>
                  </a:schemeClr>
                </a:solidFill>
              </a:rPr>
              <a:t> nel </a:t>
            </a:r>
            <a:r>
              <a:rPr lang="it-IT" sz="5400" b="1" dirty="0" smtClean="0">
                <a:solidFill>
                  <a:schemeClr val="accent1">
                    <a:lumMod val="75000"/>
                  </a:schemeClr>
                </a:solidFill>
              </a:rPr>
              <a:t>2018</a:t>
            </a:r>
            <a:endParaRPr lang="it-IT" sz="5400" b="1" dirty="0"/>
          </a:p>
        </p:txBody>
      </p:sp>
      <p:sp>
        <p:nvSpPr>
          <p:cNvPr id="9" name="Rettangolo 8"/>
          <p:cNvSpPr/>
          <p:nvPr/>
        </p:nvSpPr>
        <p:spPr>
          <a:xfrm>
            <a:off x="2254896" y="3922912"/>
            <a:ext cx="19730192" cy="7759624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it-IT" dirty="0"/>
          </a:p>
          <a:p>
            <a:pPr lvl="1">
              <a:buChar char="•"/>
            </a:pPr>
            <a:r>
              <a:rPr kumimoji="0" lang="it-IT" b="0" i="0" u="none" strike="noStrike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Modifiche</a:t>
            </a:r>
            <a:r>
              <a:rPr kumimoji="0" lang="it-IT" b="0" i="0" u="none" strike="noStrike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 Programma con</a:t>
            </a:r>
            <a:r>
              <a:rPr kumimoji="0" lang="it-IT" b="0" i="0" u="none" strike="noStrike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procedura scritta di consultazione</a:t>
            </a:r>
            <a:endParaRPr lang="it-IT" dirty="0">
              <a:latin typeface="+mn-lt"/>
            </a:endParaRPr>
          </a:p>
          <a:p>
            <a:pPr lvl="0"/>
            <a:endParaRPr lang="it-IT" dirty="0">
              <a:latin typeface="+mn-lt"/>
            </a:endParaRPr>
          </a:p>
          <a:p>
            <a:pPr lvl="1">
              <a:buChar char="•"/>
            </a:pPr>
            <a:r>
              <a:rPr kumimoji="0" lang="it-IT" b="0" i="0" u="none" strike="noStrike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Si.ge.co 14-20 </a:t>
            </a:r>
            <a:endParaRPr lang="it-IT" dirty="0">
              <a:latin typeface="+mn-lt"/>
            </a:endParaRPr>
          </a:p>
          <a:p>
            <a:pPr lvl="0"/>
            <a:endParaRPr lang="it-IT" dirty="0">
              <a:latin typeface="+mn-lt"/>
            </a:endParaRPr>
          </a:p>
          <a:p>
            <a:pPr lvl="1">
              <a:buChar char="•"/>
            </a:pPr>
            <a:r>
              <a:rPr lang="it-IT" dirty="0" smtClean="0">
                <a:latin typeface="+mn-lt"/>
              </a:rPr>
              <a:t>Istituito il Gruppo di autovalutazione del rischio frode </a:t>
            </a:r>
            <a:endParaRPr lang="it-IT" dirty="0">
              <a:latin typeface="+mn-lt"/>
            </a:endParaRPr>
          </a:p>
          <a:p>
            <a:pPr lvl="0">
              <a:buChar char="•"/>
            </a:pPr>
            <a:endParaRPr lang="it-IT" dirty="0">
              <a:latin typeface="+mn-lt"/>
            </a:endParaRPr>
          </a:p>
          <a:p>
            <a:pPr lvl="1">
              <a:buChar char="•"/>
            </a:pPr>
            <a:r>
              <a:rPr lang="it-IT" dirty="0" smtClean="0">
                <a:latin typeface="+mn-lt"/>
              </a:rPr>
              <a:t>Strategia di specializzazione intelligente Umbria</a:t>
            </a:r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07877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74776" y="1961456"/>
            <a:ext cx="21945601" cy="1139450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9300" b="1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Principali risultati:</a:t>
            </a:r>
          </a:p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r>
              <a:rPr lang="it-IT" sz="5100" dirty="0" smtClean="0">
                <a:latin typeface="+mn-lt"/>
                <a:cs typeface="Times New Roman"/>
              </a:rPr>
              <a:t>Attuazione </a:t>
            </a:r>
            <a:r>
              <a:rPr lang="it-IT" sz="51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/>
              </a:rPr>
              <a:t>Bandi/Avvisi </a:t>
            </a:r>
            <a:r>
              <a:rPr lang="it-IT" sz="51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/>
              </a:rPr>
              <a:t>per le imprese</a:t>
            </a:r>
            <a:r>
              <a:rPr lang="it-IT" sz="5100" dirty="0">
                <a:latin typeface="+mn-lt"/>
                <a:cs typeface="Times New Roman"/>
              </a:rPr>
              <a:t>: Progetti complessi di ricerca e sviluppo, start-up, aree di crisi, internazionalizzazione, reti di impresa, imprese turistiche, imprese culturali e creative, efficienza energetica e utilizzo di fonti di energia rinnovabile (Asse  I, III  e IV</a:t>
            </a:r>
            <a:r>
              <a:rPr lang="it-IT" sz="5100" dirty="0" smtClean="0">
                <a:latin typeface="+mn-lt"/>
                <a:cs typeface="Times New Roman"/>
              </a:rPr>
              <a:t>)</a:t>
            </a:r>
            <a:endParaRPr lang="it-IT" sz="51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Symbol"/>
              <a:buChar char=""/>
            </a:pPr>
            <a:r>
              <a:rPr lang="it-IT" sz="5100" dirty="0" smtClean="0">
                <a:latin typeface="+mn-lt"/>
                <a:cs typeface="Times New Roman"/>
              </a:rPr>
              <a:t>Avanzata fase di realizzazione  del  </a:t>
            </a:r>
            <a:r>
              <a:rPr lang="it-IT" sz="51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/>
              </a:rPr>
              <a:t>Grande Progetto nazionale Banda </a:t>
            </a:r>
            <a:r>
              <a:rPr lang="it-IT" sz="51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/>
              </a:rPr>
              <a:t>Ultralarga</a:t>
            </a:r>
            <a:r>
              <a:rPr lang="it-IT" sz="51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/>
              </a:rPr>
              <a:t> </a:t>
            </a:r>
            <a:r>
              <a:rPr lang="it-IT" sz="5100" dirty="0">
                <a:latin typeface="+mn-lt"/>
                <a:cs typeface="Times New Roman"/>
              </a:rPr>
              <a:t>per un importo di 15,68 milioni di euro, in esito all’Accordo di Programma tra Regione Umbria e Ministero dello Sviluppo </a:t>
            </a:r>
            <a:r>
              <a:rPr lang="it-IT" sz="5100" dirty="0" smtClean="0">
                <a:latin typeface="+mn-lt"/>
                <a:cs typeface="Times New Roman"/>
              </a:rPr>
              <a:t>economico (Asse II)</a:t>
            </a:r>
          </a:p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r>
              <a:rPr lang="it-IT" sz="5100" dirty="0">
                <a:latin typeface="+mn-lt"/>
                <a:cs typeface="Times New Roman"/>
              </a:rPr>
              <a:t>Avviati tutti gli interventi sul </a:t>
            </a:r>
            <a:r>
              <a:rPr lang="it-IT" sz="51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/>
              </a:rPr>
              <a:t>patrimonio culturale e sulle aree </a:t>
            </a:r>
            <a:r>
              <a:rPr lang="it-IT" sz="51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/>
              </a:rPr>
              <a:t>naturali </a:t>
            </a:r>
            <a:r>
              <a:rPr lang="it-IT" sz="5100" dirty="0" smtClean="0">
                <a:solidFill>
                  <a:schemeClr val="tx1"/>
                </a:solidFill>
                <a:latin typeface="+mn-lt"/>
                <a:cs typeface="Times New Roman"/>
              </a:rPr>
              <a:t>(Asse V)</a:t>
            </a:r>
            <a:endParaRPr lang="it-IT" sz="5100" dirty="0">
              <a:solidFill>
                <a:schemeClr val="tx1"/>
              </a:solidFill>
              <a:latin typeface="+mn-lt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Symbol"/>
              <a:buChar char=""/>
            </a:pPr>
            <a:r>
              <a:rPr lang="it-IT" sz="5100" dirty="0" smtClean="0">
                <a:latin typeface="+mn-lt"/>
                <a:cs typeface="Times New Roman"/>
              </a:rPr>
              <a:t>Avviati </a:t>
            </a:r>
            <a:r>
              <a:rPr lang="it-IT" sz="5100" dirty="0">
                <a:latin typeface="+mn-lt"/>
                <a:cs typeface="Times New Roman"/>
              </a:rPr>
              <a:t>gli interventi previsti nell’</a:t>
            </a:r>
            <a:r>
              <a:rPr lang="it-IT" sz="51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/>
              </a:rPr>
              <a:t>Asse 8 </a:t>
            </a:r>
            <a:r>
              <a:rPr lang="it-IT" sz="51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/>
              </a:rPr>
              <a:t>Terremoto</a:t>
            </a:r>
            <a:endParaRPr lang="it-IT" sz="5100" dirty="0">
              <a:latin typeface="+mn-lt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Symbol"/>
              <a:buChar char=""/>
            </a:pPr>
            <a:r>
              <a:rPr lang="it-IT" sz="5100" dirty="0" smtClean="0">
                <a:latin typeface="+mn-lt"/>
                <a:cs typeface="Times New Roman"/>
              </a:rPr>
              <a:t>Strategia </a:t>
            </a:r>
            <a:r>
              <a:rPr lang="it-IT" sz="51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/>
              </a:rPr>
              <a:t>Aree Interne</a:t>
            </a:r>
            <a:r>
              <a:rPr lang="it-IT" sz="5100" dirty="0">
                <a:latin typeface="+mn-lt"/>
                <a:cs typeface="Times New Roman"/>
              </a:rPr>
              <a:t>, per </a:t>
            </a:r>
            <a:r>
              <a:rPr lang="it-IT" sz="5000" dirty="0">
                <a:latin typeface="+mn-lt"/>
                <a:cs typeface="Times New Roman"/>
              </a:rPr>
              <a:t>un ammontare </a:t>
            </a:r>
            <a:r>
              <a:rPr lang="it-IT" sz="5100" dirty="0">
                <a:latin typeface="+mn-lt"/>
                <a:cs typeface="Times New Roman"/>
              </a:rPr>
              <a:t>di risorse pari a 22,06 milioni di euro, di cui FESR 5,34 milioni di euro, per le tre aree regionali individuate: Orvietano, Eugubino e </a:t>
            </a:r>
            <a:r>
              <a:rPr lang="it-IT" sz="5100" dirty="0" err="1">
                <a:latin typeface="+mn-lt"/>
                <a:cs typeface="Times New Roman"/>
              </a:rPr>
              <a:t>Valnerina</a:t>
            </a:r>
            <a:r>
              <a:rPr lang="it-IT" sz="5100" dirty="0">
                <a:latin typeface="+mn-lt"/>
                <a:cs typeface="Times New Roman"/>
              </a:rPr>
              <a:t>. </a:t>
            </a:r>
            <a:r>
              <a:rPr lang="it-IT" sz="5100" dirty="0" smtClean="0">
                <a:latin typeface="+mn-lt"/>
                <a:cs typeface="Times New Roman"/>
              </a:rPr>
              <a:t>Avviati gli interventi per l’Orvietano </a:t>
            </a:r>
          </a:p>
          <a:p>
            <a:pPr marL="342900" lvl="0" indent="-342900" algn="just">
              <a:lnSpc>
                <a:spcPct val="115000"/>
              </a:lnSpc>
              <a:buFont typeface="Symbol"/>
              <a:buChar char=""/>
            </a:pPr>
            <a:r>
              <a:rPr lang="it-IT" sz="5100" dirty="0" smtClean="0">
                <a:latin typeface="+mn-lt"/>
                <a:cs typeface="Times New Roman"/>
              </a:rPr>
              <a:t>Avviato </a:t>
            </a:r>
            <a:r>
              <a:rPr lang="it-IT" sz="5100" dirty="0">
                <a:latin typeface="+mn-lt"/>
                <a:cs typeface="Times New Roman"/>
              </a:rPr>
              <a:t>il Progetto di sviluppo territoriale integrato e intersettoriale per l’</a:t>
            </a:r>
            <a:r>
              <a:rPr lang="it-IT" sz="51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/>
              </a:rPr>
              <a:t>ITI Trasimeno</a:t>
            </a:r>
            <a:r>
              <a:rPr lang="it-IT" sz="5100" dirty="0">
                <a:latin typeface="+mn-lt"/>
                <a:cs typeface="Times New Roman"/>
              </a:rPr>
              <a:t>, per un importo di 15 milioni di euro, di cui FESR 5,5 milioni di euro.</a:t>
            </a:r>
          </a:p>
          <a:p>
            <a:pPr marL="342900" lvl="0" indent="-342900" algn="just">
              <a:lnSpc>
                <a:spcPct val="115000"/>
              </a:lnSpc>
              <a:buFont typeface="Symbol"/>
              <a:buChar char=""/>
            </a:pPr>
            <a:r>
              <a:rPr lang="it-IT" sz="51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/>
              </a:rPr>
              <a:t>Agenda Urbana </a:t>
            </a:r>
            <a:r>
              <a:rPr lang="it-IT" sz="5100" dirty="0">
                <a:latin typeface="+mn-lt"/>
                <a:cs typeface="Times New Roman"/>
              </a:rPr>
              <a:t>2014-2020 per 35,57 milioni di euro, di cui FESR 30,82 milioni di euro: Attuazione in corso per tutti i 5 Programmi di Sviluppo Urbano sostenibile (Perugia, Terni, Foligno, Città di Castello, Spoleto</a:t>
            </a:r>
            <a:r>
              <a:rPr lang="it-IT" sz="5100" dirty="0" smtClean="0">
                <a:latin typeface="+mn-lt"/>
                <a:cs typeface="Times New Roman"/>
              </a:rPr>
              <a:t>).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it-IT" sz="5100" dirty="0" smtClean="0">
                <a:latin typeface="+mn-lt"/>
                <a:cs typeface="Times New Roman"/>
              </a:rPr>
              <a:t>Attuazione </a:t>
            </a:r>
            <a:r>
              <a:rPr lang="it-IT" sz="5100" dirty="0" smtClean="0">
                <a:latin typeface="+mn-lt"/>
                <a:cs typeface="Times New Roman"/>
              </a:rPr>
              <a:t>degli </a:t>
            </a:r>
            <a:r>
              <a:rPr lang="it-IT" sz="51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/>
              </a:rPr>
              <a:t>strumenti </a:t>
            </a:r>
            <a:r>
              <a:rPr lang="it-IT" sz="51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/>
              </a:rPr>
              <a:t>finanziari </a:t>
            </a:r>
            <a:r>
              <a:rPr lang="it-IT" sz="5100" dirty="0" smtClean="0">
                <a:latin typeface="+mn-lt"/>
                <a:cs typeface="Times New Roman"/>
              </a:rPr>
              <a:t>per le </a:t>
            </a:r>
            <a:r>
              <a:rPr lang="it-IT" sz="5100" dirty="0">
                <a:latin typeface="+mn-lt"/>
                <a:cs typeface="Times New Roman"/>
              </a:rPr>
              <a:t>Azioni dell’Asse I Ricerca e Innovazione  e III Sviluppo e competitività delle imprese del Programma.</a:t>
            </a:r>
          </a:p>
          <a:p>
            <a:pPr marL="0" indent="0">
              <a:buNone/>
            </a:pP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4507877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10978" y="3340286"/>
            <a:ext cx="18270415" cy="8617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r>
              <a:rPr lang="it-IT" sz="4000" b="1" dirty="0" smtClean="0"/>
              <a:t>Ricerca e innovazione                  2                       2       1                  3       1                    1       4 </a:t>
            </a:r>
            <a:endParaRPr lang="it-IT" sz="40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10976" y="4460736"/>
            <a:ext cx="18270415" cy="800217"/>
          </a:xfrm>
          <a:prstGeom prst="rect">
            <a:avLst/>
          </a:prstGeom>
          <a:noFill/>
          <a:ln w="254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r>
              <a:rPr lang="it-IT" sz="3600" b="1" dirty="0" smtClean="0"/>
              <a:t>Crescita e cittadinanza digitale                                    1                              1        1                      1</a:t>
            </a:r>
            <a:endParaRPr lang="it-IT" sz="36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81996" y="6723369"/>
            <a:ext cx="18270415" cy="861772"/>
          </a:xfrm>
          <a:prstGeom prst="rect">
            <a:avLst/>
          </a:prstGeom>
          <a:noFill/>
          <a:ln w="254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r>
              <a:rPr lang="it-IT" sz="4000" b="1" dirty="0"/>
              <a:t>Energia </a:t>
            </a:r>
            <a:r>
              <a:rPr lang="it-IT" sz="4000" b="1" dirty="0" smtClean="0"/>
              <a:t>sostenibile                        2                      2        1                  1        1                   1</a:t>
            </a:r>
            <a:endParaRPr lang="it-IT" sz="40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50552" y="5633198"/>
            <a:ext cx="18270415" cy="8617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4000" b="1"/>
            </a:lvl1pPr>
          </a:lstStyle>
          <a:p>
            <a:r>
              <a:rPr lang="it-IT" dirty="0"/>
              <a:t>Competitività delle </a:t>
            </a:r>
            <a:r>
              <a:rPr lang="it-IT" dirty="0" smtClean="0"/>
              <a:t>PMI                2                     2                           3                              6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57654" y="7776323"/>
            <a:ext cx="18270415" cy="8617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4000" b="1"/>
            </a:lvl1pPr>
          </a:lstStyle>
          <a:p>
            <a:r>
              <a:rPr lang="it-IT" dirty="0"/>
              <a:t>Ambiente e </a:t>
            </a:r>
            <a:r>
              <a:rPr lang="it-IT" dirty="0" smtClean="0"/>
              <a:t>cultura                                               1          2                1                              1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81994" y="9096528"/>
            <a:ext cx="18270415" cy="861772"/>
          </a:xfrm>
          <a:prstGeom prst="rect">
            <a:avLst/>
          </a:prstGeom>
          <a:noFill/>
          <a:ln w="254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r>
              <a:rPr lang="it-IT" sz="4000" b="1" dirty="0" smtClean="0"/>
              <a:t>Sviluppo urbano                                                                                    5</a:t>
            </a:r>
            <a:endParaRPr lang="it-IT" sz="4000" b="1" dirty="0"/>
          </a:p>
        </p:txBody>
      </p:sp>
      <p:sp>
        <p:nvSpPr>
          <p:cNvPr id="14" name="Documento multiplo 13"/>
          <p:cNvSpPr/>
          <p:nvPr/>
        </p:nvSpPr>
        <p:spPr>
          <a:xfrm>
            <a:off x="6722850" y="2001734"/>
            <a:ext cx="2911151" cy="1232532"/>
          </a:xfrm>
          <a:prstGeom prst="flowChartMultidocument">
            <a:avLst/>
          </a:prstGeom>
          <a:solidFill>
            <a:srgbClr val="FFFFFF"/>
          </a:solidFill>
          <a:ln w="63500" cap="flat">
            <a:solidFill>
              <a:schemeClr val="accent1"/>
            </a:solidFill>
            <a:prstDash val="solid"/>
            <a:round/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r>
              <a:rPr lang="it-IT" dirty="0" smtClean="0"/>
              <a:t>2015</a:t>
            </a:r>
            <a:endParaRPr lang="it-IT" dirty="0"/>
          </a:p>
        </p:txBody>
      </p:sp>
      <p:sp>
        <p:nvSpPr>
          <p:cNvPr id="15" name="Documento multiplo 14"/>
          <p:cNvSpPr/>
          <p:nvPr/>
        </p:nvSpPr>
        <p:spPr>
          <a:xfrm>
            <a:off x="9946188" y="1972831"/>
            <a:ext cx="2911151" cy="1232532"/>
          </a:xfrm>
          <a:prstGeom prst="flowChartMultidocument">
            <a:avLst/>
          </a:prstGeom>
          <a:solidFill>
            <a:srgbClr val="FFFFFF"/>
          </a:solidFill>
          <a:ln w="63500" cap="flat">
            <a:solidFill>
              <a:schemeClr val="accent1"/>
            </a:solidFill>
            <a:prstDash val="solid"/>
            <a:round/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r>
              <a:rPr lang="it-IT" dirty="0" smtClean="0"/>
              <a:t>2016</a:t>
            </a:r>
            <a:endParaRPr lang="it-IT" dirty="0"/>
          </a:p>
        </p:txBody>
      </p:sp>
      <p:sp>
        <p:nvSpPr>
          <p:cNvPr id="16" name="Documento multiplo 15"/>
          <p:cNvSpPr/>
          <p:nvPr/>
        </p:nvSpPr>
        <p:spPr>
          <a:xfrm>
            <a:off x="13323214" y="1938710"/>
            <a:ext cx="2911151" cy="1232532"/>
          </a:xfrm>
          <a:prstGeom prst="flowChartMultidocument">
            <a:avLst/>
          </a:prstGeom>
          <a:solidFill>
            <a:srgbClr val="FFFFFF"/>
          </a:solidFill>
          <a:ln w="63500" cap="flat">
            <a:solidFill>
              <a:schemeClr val="accent1"/>
            </a:solidFill>
            <a:prstDash val="solid"/>
            <a:round/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r>
              <a:rPr lang="it-IT" dirty="0" smtClean="0"/>
              <a:t>2017</a:t>
            </a:r>
            <a:endParaRPr lang="it-IT" dirty="0"/>
          </a:p>
        </p:txBody>
      </p:sp>
      <p:sp>
        <p:nvSpPr>
          <p:cNvPr id="17" name="Documento multiplo 16"/>
          <p:cNvSpPr/>
          <p:nvPr/>
        </p:nvSpPr>
        <p:spPr>
          <a:xfrm>
            <a:off x="16700240" y="1972831"/>
            <a:ext cx="2911151" cy="1232532"/>
          </a:xfrm>
          <a:prstGeom prst="flowChartMultidocument">
            <a:avLst/>
          </a:prstGeom>
          <a:solidFill>
            <a:srgbClr val="FFFFFF"/>
          </a:solidFill>
          <a:ln w="63500" cap="flat">
            <a:solidFill>
              <a:schemeClr val="accent1"/>
            </a:solidFill>
            <a:prstDash val="solid"/>
            <a:round/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r>
              <a:rPr lang="it-IT" dirty="0" smtClean="0"/>
              <a:t>2018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3088" y="3801191"/>
            <a:ext cx="1150387" cy="1639913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2780" y="5633198"/>
            <a:ext cx="2143125" cy="2143125"/>
          </a:xfrm>
          <a:prstGeom prst="rect">
            <a:avLst/>
          </a:prstGeom>
        </p:spPr>
      </p:pic>
      <p:sp>
        <p:nvSpPr>
          <p:cNvPr id="22" name="AutoShape 2" descr="Risultati immagini per iconablocco appun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6720" y="8287525"/>
            <a:ext cx="2143125" cy="2143125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21764253" y="3988066"/>
            <a:ext cx="2057303" cy="52321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r>
              <a:rPr lang="it-IT" sz="1800" dirty="0" smtClean="0"/>
              <a:t>Iniziative istituite </a:t>
            </a:r>
            <a:endParaRPr lang="it-IT" sz="18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22142950" y="6237457"/>
            <a:ext cx="2057303" cy="135421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r>
              <a:rPr lang="it-IT" sz="1800" dirty="0" smtClean="0"/>
              <a:t>Accordo di Programma – Programma regionale </a:t>
            </a:r>
            <a:endParaRPr lang="it-IT" sz="18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21997014" y="9071762"/>
            <a:ext cx="2057303" cy="52321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r>
              <a:rPr lang="it-IT" sz="1800" dirty="0" smtClean="0"/>
              <a:t>Bandi </a:t>
            </a:r>
            <a:endParaRPr lang="it-IT" sz="18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81993" y="10282575"/>
            <a:ext cx="18270415" cy="8617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4000" b="1"/>
            </a:lvl1pPr>
          </a:lstStyle>
          <a:p>
            <a:r>
              <a:rPr lang="it-IT" dirty="0"/>
              <a:t>Asse </a:t>
            </a:r>
            <a:r>
              <a:rPr lang="it-IT" dirty="0" smtClean="0"/>
              <a:t>Terremoto                                                                                                         1         3      3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81996" y="11369730"/>
            <a:ext cx="18270415" cy="861772"/>
          </a:xfrm>
          <a:prstGeom prst="rect">
            <a:avLst/>
          </a:prstGeom>
          <a:noFill/>
          <a:ln w="254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r>
              <a:rPr lang="it-IT" sz="4000" b="1" dirty="0" smtClean="0"/>
              <a:t>Assistenza tecnica                     1       1                 3                             5          </a:t>
            </a:r>
            <a:endParaRPr lang="it-IT" sz="4000" b="1" dirty="0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6567149" y="3371449"/>
            <a:ext cx="919161" cy="760627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021" y="3412896"/>
            <a:ext cx="441742" cy="819957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9457619" y="3390858"/>
            <a:ext cx="919161" cy="760627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2857339" y="3390858"/>
            <a:ext cx="919161" cy="760627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7047" y="3390858"/>
            <a:ext cx="441742" cy="819957"/>
          </a:xfrm>
          <a:prstGeom prst="rect">
            <a:avLst/>
          </a:prstGeom>
        </p:spPr>
      </p:pic>
      <p:pic>
        <p:nvPicPr>
          <p:cNvPr id="35" name="Immagin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6543251" y="3420522"/>
            <a:ext cx="919161" cy="760627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3380" y="3371449"/>
            <a:ext cx="441742" cy="819957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337" y="4424074"/>
            <a:ext cx="624329" cy="938777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1651" y="4493312"/>
            <a:ext cx="441742" cy="819957"/>
          </a:xfrm>
          <a:prstGeom prst="rect">
            <a:avLst/>
          </a:prstGeom>
        </p:spPr>
      </p:pic>
      <p:pic>
        <p:nvPicPr>
          <p:cNvPr id="40" name="Immagin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2863633" y="4552642"/>
            <a:ext cx="919161" cy="760627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1960" y="4542894"/>
            <a:ext cx="441742" cy="819957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6582681" y="5741889"/>
            <a:ext cx="919161" cy="760627"/>
          </a:xfrm>
          <a:prstGeom prst="rect">
            <a:avLst/>
          </a:prstGeom>
        </p:spPr>
      </p:pic>
      <p:pic>
        <p:nvPicPr>
          <p:cNvPr id="42" name="Immagin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9533280" y="5691898"/>
            <a:ext cx="919161" cy="760627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2857338" y="5639841"/>
            <a:ext cx="919161" cy="760627"/>
          </a:xfrm>
          <a:prstGeom prst="rect">
            <a:avLst/>
          </a:prstGeom>
        </p:spPr>
      </p:pic>
      <p:pic>
        <p:nvPicPr>
          <p:cNvPr id="44" name="Immagin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6588767" y="5727030"/>
            <a:ext cx="919161" cy="760627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6658028" y="6831045"/>
            <a:ext cx="919161" cy="760627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9526178" y="6725667"/>
            <a:ext cx="919161" cy="760627"/>
          </a:xfrm>
          <a:prstGeom prst="rect">
            <a:avLst/>
          </a:prstGeom>
        </p:spPr>
      </p:pic>
      <p:pic>
        <p:nvPicPr>
          <p:cNvPr id="47" name="Immagin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2890464" y="6821884"/>
            <a:ext cx="919161" cy="760627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6543251" y="6769827"/>
            <a:ext cx="919161" cy="760627"/>
          </a:xfrm>
          <a:prstGeom prst="rect">
            <a:avLst/>
          </a:prstGeom>
        </p:spPr>
      </p:pic>
      <p:pic>
        <p:nvPicPr>
          <p:cNvPr id="55" name="Immagin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630" y="7877547"/>
            <a:ext cx="441742" cy="819957"/>
          </a:xfrm>
          <a:prstGeom prst="rect">
            <a:avLst/>
          </a:prstGeom>
        </p:spPr>
      </p:pic>
      <p:pic>
        <p:nvPicPr>
          <p:cNvPr id="56" name="Immagin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0021" y="7818138"/>
            <a:ext cx="624329" cy="938777"/>
          </a:xfrm>
          <a:prstGeom prst="rect">
            <a:avLst/>
          </a:prstGeom>
        </p:spPr>
      </p:pic>
      <p:pic>
        <p:nvPicPr>
          <p:cNvPr id="57" name="Immagin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047" y="7797230"/>
            <a:ext cx="441742" cy="819957"/>
          </a:xfrm>
          <a:prstGeom prst="rect">
            <a:avLst/>
          </a:prstGeom>
        </p:spPr>
      </p:pic>
      <p:pic>
        <p:nvPicPr>
          <p:cNvPr id="60" name="Immagin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727" y="6591677"/>
            <a:ext cx="624329" cy="938777"/>
          </a:xfrm>
          <a:prstGeom prst="rect">
            <a:avLst/>
          </a:prstGeom>
        </p:spPr>
      </p:pic>
      <p:pic>
        <p:nvPicPr>
          <p:cNvPr id="61" name="Immagin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7047" y="6732808"/>
            <a:ext cx="624329" cy="938777"/>
          </a:xfrm>
          <a:prstGeom prst="rect">
            <a:avLst/>
          </a:prstGeom>
        </p:spPr>
      </p:pic>
      <p:pic>
        <p:nvPicPr>
          <p:cNvPr id="64" name="Immagin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7476" y="7818138"/>
            <a:ext cx="441742" cy="819957"/>
          </a:xfrm>
          <a:prstGeom prst="rect">
            <a:avLst/>
          </a:prstGeom>
        </p:spPr>
      </p:pic>
      <p:pic>
        <p:nvPicPr>
          <p:cNvPr id="65" name="Immagin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6047" y="9058025"/>
            <a:ext cx="624329" cy="938777"/>
          </a:xfrm>
          <a:prstGeom prst="rect">
            <a:avLst/>
          </a:prstGeom>
        </p:spPr>
      </p:pic>
      <p:pic>
        <p:nvPicPr>
          <p:cNvPr id="66" name="Immagine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6588766" y="10383720"/>
            <a:ext cx="919161" cy="760627"/>
          </a:xfrm>
          <a:prstGeom prst="rect">
            <a:avLst/>
          </a:prstGeom>
        </p:spPr>
      </p:pic>
      <p:pic>
        <p:nvPicPr>
          <p:cNvPr id="67" name="Immagin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3380" y="10354053"/>
            <a:ext cx="441742" cy="819957"/>
          </a:xfrm>
          <a:prstGeom prst="rect">
            <a:avLst/>
          </a:prstGeom>
        </p:spPr>
      </p:pic>
      <p:pic>
        <p:nvPicPr>
          <p:cNvPr id="68" name="Immagin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0035" y="10219223"/>
            <a:ext cx="624329" cy="9387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744" y="11419616"/>
            <a:ext cx="920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253" y="11413939"/>
            <a:ext cx="4445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Immagin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9512356" y="11470875"/>
            <a:ext cx="919161" cy="760627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726" y="11389937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CasellaDiTesto 72"/>
          <p:cNvSpPr txBox="1"/>
          <p:nvPr/>
        </p:nvSpPr>
        <p:spPr>
          <a:xfrm>
            <a:off x="810976" y="12518867"/>
            <a:ext cx="19619358" cy="861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r>
              <a:rPr lang="it-IT" sz="4000" b="1" dirty="0" smtClean="0"/>
              <a:t>Totale                                         7       1              9       4      2            </a:t>
            </a:r>
            <a:r>
              <a:rPr lang="it-IT" sz="4000" b="1" dirty="0"/>
              <a:t>8        11  </a:t>
            </a:r>
            <a:r>
              <a:rPr lang="it-IT" sz="4000" b="1" dirty="0" smtClean="0"/>
              <a:t>    3         1 11       1      9</a:t>
            </a:r>
            <a:endParaRPr lang="it-IT" sz="40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949" y="12618640"/>
            <a:ext cx="91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33" y="12618640"/>
            <a:ext cx="4445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Immagine 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9057937" y="12713980"/>
            <a:ext cx="805608" cy="666659"/>
          </a:xfrm>
          <a:prstGeom prst="rect">
            <a:avLst/>
          </a:prstGeom>
        </p:spPr>
      </p:pic>
      <p:pic>
        <p:nvPicPr>
          <p:cNvPr id="76" name="Immagin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8721" y="12619850"/>
            <a:ext cx="624329" cy="938777"/>
          </a:xfrm>
          <a:prstGeom prst="rect">
            <a:avLst/>
          </a:prstGeom>
        </p:spPr>
      </p:pic>
      <p:pic>
        <p:nvPicPr>
          <p:cNvPr id="77" name="Immagin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763" y="12560682"/>
            <a:ext cx="441742" cy="819957"/>
          </a:xfrm>
          <a:prstGeom prst="rect">
            <a:avLst/>
          </a:prstGeom>
        </p:spPr>
      </p:pic>
      <p:pic>
        <p:nvPicPr>
          <p:cNvPr id="78" name="Immagine 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2465461" y="12713980"/>
            <a:ext cx="919161" cy="760627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2722" y="12708927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686" y="12666309"/>
            <a:ext cx="91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Immagin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4251" y="12577920"/>
            <a:ext cx="624329" cy="938777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785" y="12618639"/>
            <a:ext cx="4445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784" y="12672203"/>
            <a:ext cx="4445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622634" y="377280"/>
            <a:ext cx="7594529" cy="98488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8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Procedure attivate al 2018</a:t>
            </a:r>
            <a:endParaRPr kumimoji="0" lang="it-IT" sz="48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9532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0112" y="4193704"/>
            <a:ext cx="11183888" cy="632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42" y="3210923"/>
            <a:ext cx="13408328" cy="789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038872" y="2055886"/>
            <a:ext cx="9649072" cy="160043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400" b="1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Numero progetti realizzati per tipologia operazione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5288344" y="2055886"/>
            <a:ext cx="8162496" cy="160043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r>
              <a:rPr lang="it-IT" sz="4400" b="1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Impegni (euro) per  tipologia di operazione</a:t>
            </a:r>
          </a:p>
        </p:txBody>
      </p:sp>
    </p:spTree>
    <p:extLst>
      <p:ext uri="{BB962C8B-B14F-4D97-AF65-F5344CB8AC3E}">
        <p14:creationId xmlns:p14="http://schemas.microsoft.com/office/powerpoint/2010/main" val="14563688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822848" y="5256113"/>
            <a:ext cx="16849872" cy="344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Times New Roman"/>
                <a:cs typeface="Calibri"/>
              </a:rPr>
              <a:t>I </a:t>
            </a:r>
            <a:r>
              <a:rPr kumimoji="0" lang="it-IT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Times New Roman"/>
                <a:cs typeface="Calibri"/>
              </a:rPr>
              <a:t>target intermedi sono conseguiti se tutti gli indicatori hanno conseguito </a:t>
            </a:r>
            <a:r>
              <a:rPr kumimoji="0" lang="it-IT" sz="32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Times New Roman"/>
                <a:cs typeface="Calibri"/>
              </a:rPr>
              <a:t>almeno 85%  del valore del target intermedio. </a:t>
            </a:r>
            <a:endParaRPr kumimoji="0" lang="it-IT" sz="32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Times New Roman"/>
                <a:cs typeface="Calibri"/>
              </a:rPr>
              <a:t>Laddove il QREA </a:t>
            </a:r>
            <a:r>
              <a:rPr kumimoji="0" lang="it-IT" sz="32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Times New Roman"/>
                <a:cs typeface="Calibri"/>
              </a:rPr>
              <a:t>comprenda tre o più indicatori</a:t>
            </a:r>
            <a:r>
              <a:rPr kumimoji="0" lang="it-IT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Times New Roman"/>
                <a:cs typeface="Calibri"/>
              </a:rPr>
              <a:t>, i target di una priorità possono essere considerati eseguiti se tutti gli indicatori , ad eccezione di uno, conseguono almeno l’85% del valore dei rispettivi target intermedi. L’indicatore che non consegue l’85%, non può conseguire un valore inferiore al 75% del rispettivo target intermedio</a:t>
            </a:r>
            <a:r>
              <a:rPr kumimoji="0" lang="it-IT" sz="32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Times New Roman"/>
                <a:cs typeface="Calibri"/>
              </a:rPr>
              <a:t>.</a:t>
            </a:r>
            <a:endParaRPr kumimoji="0" lang="it-IT" sz="3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804499" y="2105472"/>
            <a:ext cx="16849872" cy="25853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400" b="1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Quadro di riferimento dell’efficacia dell’attuazione (QREA</a:t>
            </a:r>
            <a:r>
              <a:rPr lang="it-IT" sz="4400" b="1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lvl="0"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/>
              </a:rPr>
              <a:t>(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/>
              </a:rPr>
              <a:t>Riferimenti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/>
              </a:rPr>
              <a:t>:  Reg. 1303/2013art. 20-21-22-50. Reg. 2015/2014 art.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/>
              </a:rPr>
              <a:t>6 e Reg. 276/2018)</a:t>
            </a:r>
            <a:endParaRPr lang="it-IT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endParaRPr lang="it-IT" sz="3200" b="1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4400" b="1" kern="12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7877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888325"/>
              </p:ext>
            </p:extLst>
          </p:nvPr>
        </p:nvGraphicFramePr>
        <p:xfrm>
          <a:off x="670722" y="953900"/>
          <a:ext cx="21602399" cy="120800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8300"/>
                <a:gridCol w="3520330"/>
                <a:gridCol w="7344816"/>
                <a:gridCol w="4176464"/>
                <a:gridCol w="4392489"/>
              </a:tblGrid>
              <a:tr h="10649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2400" b="1" i="1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Asse prioritario</a:t>
                      </a:r>
                      <a:endParaRPr lang="it-IT" sz="2400" b="1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2400" b="1" i="1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Tipo di indicatore </a:t>
                      </a:r>
                      <a:endParaRPr lang="it-IT" sz="2400" b="1" i="1" dirty="0" smtClean="0">
                        <a:solidFill>
                          <a:schemeClr val="accent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it-IT" sz="2400" b="1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2438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1" i="1" dirty="0" smtClean="0">
                        <a:solidFill>
                          <a:schemeClr val="accent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2438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i="1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Indicatore o fase di attuazione principale</a:t>
                      </a:r>
                      <a:endParaRPr lang="it-IT" sz="2400" b="1" dirty="0" smtClean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it-IT" sz="2400" b="1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2400" b="1" i="1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it-IT" sz="2400" b="1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 defTabSz="2438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i="1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Target %</a:t>
                      </a:r>
                      <a:endParaRPr lang="it-IT" sz="2400" b="1" dirty="0" smtClean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2400" b="1" i="1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it-IT" sz="2400" b="1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2438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1" i="1" dirty="0" smtClean="0">
                        <a:solidFill>
                          <a:schemeClr val="accent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2438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i="1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Azioni che concorrono al target</a:t>
                      </a:r>
                      <a:endParaRPr lang="it-IT" sz="2400" b="1" dirty="0" smtClean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it-IT" sz="2400" b="1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8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Indicatore finanziario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Spesa certificata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100,11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5654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it-IT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Indicatore di output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Numero di imprese che ricevono sovvenzioni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effectLst/>
                          <a:latin typeface="Calibri"/>
                          <a:ea typeface="Times New Roman"/>
                        </a:rPr>
                        <a:t>102,14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Azione 1.1.1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2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it-IT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Indicatore di output</a:t>
                      </a:r>
                      <a:endParaRPr lang="it-IT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Numero di imprese che cooperano con istituti di ricerca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Calibri"/>
                          <a:ea typeface="Times New Roman"/>
                          <a:cs typeface="Calibri"/>
                        </a:rPr>
                        <a:t>Azione 1.2.2</a:t>
                      </a:r>
                      <a:endParaRPr lang="it-IT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8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Indicatore finanziario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Spesa certificata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98,60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11537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 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Indicatore di output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Numero di luoghi di accesso assistito ad internet e per lo sviluppo competenze digitali attivati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133,33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Azione 2.2.1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23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Calibri"/>
                          <a:ea typeface="Times New Roman"/>
                          <a:cs typeface="Calibri"/>
                        </a:rPr>
                        <a:t>2 </a:t>
                      </a:r>
                      <a:endParaRPr lang="it-IT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Indicatore di output</a:t>
                      </a:r>
                      <a:endParaRPr lang="it-IT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Calibri"/>
                          <a:ea typeface="Times New Roman"/>
                          <a:cs typeface="Calibri"/>
                        </a:rPr>
                        <a:t>Unità immobiliari aggiuntive coperte dalla banda larga ad almeno 30mbps</a:t>
                      </a:r>
                      <a:endParaRPr lang="it-IT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298,83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Azione 2.1.1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8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 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DD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Indicatore finanziario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D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Spesa certificata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D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97,79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D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DDA"/>
                    </a:solidFill>
                  </a:tcPr>
                </a:tc>
              </a:tr>
              <a:tr h="5654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it-IT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Indicatore di output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Numero di imprese che ricevono sovvenzioni 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162,64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Azioni 3.2.1, 3.2.2, 3.3.1,3.4.1 e 3.5.1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8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4 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Indicatore finanziario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Calibri"/>
                          <a:ea typeface="Times New Roman"/>
                          <a:cs typeface="Calibri"/>
                        </a:rPr>
                        <a:t>Spesa certificata</a:t>
                      </a:r>
                      <a:endParaRPr lang="it-IT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94,51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92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it-IT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Indicatore di output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Numero di edifici pubblici o strutture  oggetto di intervento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433,33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Calibri"/>
                          <a:ea typeface="Times New Roman"/>
                          <a:cs typeface="Calibri"/>
                        </a:rPr>
                        <a:t>Azione 4.2.1</a:t>
                      </a:r>
                      <a:endParaRPr lang="it-IT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8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356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Indicatore finanziario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35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Spesa certificata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35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132,90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356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356E8"/>
                    </a:solidFill>
                  </a:tcPr>
                </a:tc>
              </a:tr>
              <a:tr h="5654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it-IT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Indicatore di output</a:t>
                      </a:r>
                      <a:endParaRPr lang="it-IT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Beni o risorse o patrimoni culturali valorizzati 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80,00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Azione 5.2.1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537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it-IT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Indicatore di output</a:t>
                      </a:r>
                      <a:endParaRPr lang="it-IT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Estensione delle aree di valore naturale beneficiarie di un intervento di valorizzazione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202,78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Azione 5.1.1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8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111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Indicatore finanziario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111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Spesa certificata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111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105,05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111A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111AB"/>
                    </a:solidFill>
                  </a:tcPr>
                </a:tc>
              </a:tr>
              <a:tr h="923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it-IT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Indicatore di output</a:t>
                      </a:r>
                      <a:endParaRPr lang="it-IT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Calibri"/>
                          <a:ea typeface="Times New Roman"/>
                          <a:cs typeface="Calibri"/>
                        </a:rPr>
                        <a:t>Riduzione dei consumi annui di energia elettrica per illuminazione pubblica</a:t>
                      </a:r>
                      <a:endParaRPr lang="it-IT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162,00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Azione 6.2.1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8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it-IT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Indicatore di output</a:t>
                      </a:r>
                      <a:endParaRPr lang="it-IT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Calibri"/>
                          <a:ea typeface="Times New Roman"/>
                          <a:cs typeface="Calibri"/>
                        </a:rPr>
                        <a:t>Superficie oggetto di intervento</a:t>
                      </a:r>
                      <a:endParaRPr lang="it-IT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128,08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Azione 6.3.1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5475133" y="-116507"/>
            <a:ext cx="11233248" cy="92332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400" b="1" kern="1200" dirty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  <a:t>Report Performance Framework </a:t>
            </a:r>
          </a:p>
        </p:txBody>
      </p:sp>
    </p:spTree>
    <p:extLst>
      <p:ext uri="{BB962C8B-B14F-4D97-AF65-F5344CB8AC3E}">
        <p14:creationId xmlns:p14="http://schemas.microsoft.com/office/powerpoint/2010/main" val="32748392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245712"/>
              </p:ext>
            </p:extLst>
          </p:nvPr>
        </p:nvGraphicFramePr>
        <p:xfrm>
          <a:off x="742728" y="4553744"/>
          <a:ext cx="21746416" cy="4741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2756"/>
                <a:gridCol w="4157636"/>
                <a:gridCol w="7090752"/>
                <a:gridCol w="4157636"/>
                <a:gridCol w="4157636"/>
              </a:tblGrid>
              <a:tr h="10649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2400" b="1" i="1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Asse prioritario</a:t>
                      </a:r>
                      <a:endParaRPr lang="it-IT" sz="2400" b="1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2400" b="1" i="1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Tipo di indicatore </a:t>
                      </a:r>
                      <a:endParaRPr lang="it-IT" sz="2400" b="1" i="1" dirty="0" smtClean="0">
                        <a:solidFill>
                          <a:schemeClr val="accent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it-IT" sz="2400" b="1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2438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1" i="1" dirty="0" smtClean="0">
                        <a:solidFill>
                          <a:schemeClr val="accent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2438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i="1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Indicatore o fase di attuazione principale</a:t>
                      </a:r>
                      <a:endParaRPr lang="it-IT" sz="2400" b="1" dirty="0" smtClean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it-IT" sz="2400" b="1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2400" b="1" i="1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it-IT" sz="2400" b="1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 defTabSz="2438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i="1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Target %</a:t>
                      </a:r>
                      <a:endParaRPr lang="it-IT" sz="2400" b="1" dirty="0" smtClean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2400" b="1" i="1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it-IT" sz="2400" b="1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2438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1" i="1" dirty="0" smtClean="0">
                        <a:solidFill>
                          <a:schemeClr val="accent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2438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i="1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Azioni che concorrono al target</a:t>
                      </a:r>
                      <a:endParaRPr lang="it-IT" sz="2400" b="1" dirty="0" smtClean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it-IT" sz="2400" b="1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8187">
                <a:tc>
                  <a:txBody>
                    <a:bodyPr/>
                    <a:lstStyle/>
                    <a:p>
                      <a:pPr marL="0" marR="0" indent="0" algn="just" defTabSz="2438400" rtl="0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/>
                          <a:ea typeface="Times New Roman"/>
                          <a:cs typeface="Calibri"/>
                          <a:sym typeface="Calibri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rgbClr val="F580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2438400" rtl="0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/>
                          <a:ea typeface="Times New Roman"/>
                          <a:cs typeface="Calibri"/>
                          <a:sym typeface="Calibri"/>
                        </a:rPr>
                        <a:t>Indicatore finanziario</a:t>
                      </a:r>
                    </a:p>
                  </a:txBody>
                  <a:tcPr marL="68580" marR="68580" marT="0" marB="0" anchor="ctr">
                    <a:solidFill>
                      <a:srgbClr val="F580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2438400" rtl="0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/>
                          <a:ea typeface="Times New Roman"/>
                          <a:cs typeface="Calibri"/>
                          <a:sym typeface="Calibri"/>
                        </a:rPr>
                        <a:t>Spesa certificata</a:t>
                      </a:r>
                    </a:p>
                  </a:txBody>
                  <a:tcPr marL="68580" marR="68580" marT="0" marB="0" anchor="ctr">
                    <a:solidFill>
                      <a:srgbClr val="F580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438400" rtl="0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/>
                          <a:ea typeface="Times New Roman"/>
                          <a:cs typeface="Calibri"/>
                          <a:sym typeface="Calibri"/>
                        </a:rPr>
                        <a:t>90,20</a:t>
                      </a:r>
                    </a:p>
                  </a:txBody>
                  <a:tcPr marL="68580" marR="68580" marT="0" marB="0" anchor="ctr">
                    <a:solidFill>
                      <a:srgbClr val="F580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2438400" rtl="0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/>
                          <a:ea typeface="Times New Roman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rgbClr val="F5801F"/>
                    </a:solidFill>
                  </a:tcPr>
                </a:tc>
              </a:tr>
              <a:tr h="565477">
                <a:tc>
                  <a:txBody>
                    <a:bodyPr/>
                    <a:lstStyle/>
                    <a:p>
                      <a:pPr marL="0" marR="0" indent="0" algn="just" defTabSz="2438400" rtl="0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/>
                          <a:ea typeface="Times New Roman"/>
                          <a:cs typeface="Calibri"/>
                          <a:sym typeface="Calibri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2438400" rtl="0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/>
                          <a:ea typeface="Times New Roman"/>
                          <a:cs typeface="Calibri"/>
                          <a:sym typeface="Calibri"/>
                        </a:rPr>
                        <a:t>Edifici strategici/rilevanti adeguati dal punto di vista sismico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2438400" rtl="0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/>
                          <a:ea typeface="Times New Roman"/>
                          <a:cs typeface="Calibri"/>
                          <a:sym typeface="Calibri"/>
                        </a:rPr>
                        <a:t>Numero edifici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2438400" rtl="0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/>
                          <a:ea typeface="Times New Roman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2438400" rtl="0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/>
                          <a:ea typeface="Times New Roman"/>
                          <a:cs typeface="Calibri"/>
                          <a:sym typeface="Calibri"/>
                        </a:rPr>
                        <a:t>Azione 8.4.1</a:t>
                      </a:r>
                    </a:p>
                  </a:txBody>
                  <a:tcPr marL="68580" marR="68580" marT="0" marB="0" anchor="ctr"/>
                </a:tc>
              </a:tr>
              <a:tr h="692279">
                <a:tc>
                  <a:txBody>
                    <a:bodyPr/>
                    <a:lstStyle/>
                    <a:p>
                      <a:pPr marL="0" marR="0" indent="0" algn="just" defTabSz="2438400" rtl="0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/>
                          <a:ea typeface="Times New Roman"/>
                          <a:cs typeface="Calibri"/>
                          <a:sym typeface="Calibri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2438400" rtl="0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/>
                          <a:ea typeface="Times New Roman"/>
                          <a:cs typeface="Calibri"/>
                          <a:sym typeface="Calibri"/>
                        </a:rPr>
                        <a:t>Key implementation –Indicatore procedurale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2438400" rtl="0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/>
                          <a:ea typeface="Times New Roman"/>
                          <a:cs typeface="Calibri"/>
                          <a:sym typeface="Calibri"/>
                        </a:rPr>
                        <a:t>Numero di operazioni avviate collegate all’indicatore IS28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2438400" rtl="0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/>
                          <a:ea typeface="Times New Roman"/>
                          <a:cs typeface="Calibri"/>
                          <a:sym typeface="Calibri"/>
                        </a:rPr>
                        <a:t>100,00</a:t>
                      </a:r>
                      <a:endParaRPr lang="it-IT" sz="2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libri"/>
                        <a:ea typeface="Times New Roman"/>
                        <a:cs typeface="Calibri"/>
                        <a:sym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2438400" rtl="0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/>
                          <a:ea typeface="Times New Roman"/>
                          <a:cs typeface="Calibri"/>
                          <a:sym typeface="Calibri"/>
                        </a:rPr>
                        <a:t>Azione 8.4.1</a:t>
                      </a:r>
                    </a:p>
                  </a:txBody>
                  <a:tcPr marL="68580" marR="68580" marT="0" marB="0" anchor="ctr"/>
                </a:tc>
              </a:tr>
              <a:tr h="528187">
                <a:tc>
                  <a:txBody>
                    <a:bodyPr/>
                    <a:lstStyle/>
                    <a:p>
                      <a:pPr marL="0" marR="0" indent="0" algn="just" defTabSz="2438400" rtl="0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/>
                          <a:ea typeface="Times New Roman"/>
                          <a:cs typeface="Calibri"/>
                          <a:sym typeface="Calibri"/>
                        </a:rPr>
                        <a:t>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2438400" rtl="0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/>
                          <a:ea typeface="Times New Roman"/>
                          <a:cs typeface="Calibri"/>
                          <a:sym typeface="Calibri"/>
                        </a:rPr>
                        <a:t>Edifici strategici/rilevanti migliorati dal punto di vista sismico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2438400" rtl="0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/>
                          <a:ea typeface="Times New Roman"/>
                          <a:cs typeface="Calibri"/>
                          <a:sym typeface="Calibri"/>
                        </a:rPr>
                        <a:t>Numero edifici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2438400" rtl="0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/>
                          <a:ea typeface="Times New Roman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2438400" rtl="0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/>
                          <a:ea typeface="Times New Roman"/>
                          <a:cs typeface="Calibri"/>
                          <a:sym typeface="Calibri"/>
                        </a:rPr>
                        <a:t>Azione 8.4.1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1153798">
                <a:tc>
                  <a:txBody>
                    <a:bodyPr/>
                    <a:lstStyle/>
                    <a:p>
                      <a:pPr marL="0" marR="0" indent="0" algn="just" defTabSz="2438400" rtl="0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/>
                          <a:ea typeface="Times New Roman"/>
                          <a:cs typeface="Calibri"/>
                          <a:sym typeface="Calibri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2438400" rtl="0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/>
                          <a:ea typeface="Times New Roman"/>
                          <a:cs typeface="Calibri"/>
                          <a:sym typeface="Calibri"/>
                        </a:rPr>
                        <a:t>Key implementation –Indicatore procedurale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2438400" rtl="0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/>
                          <a:ea typeface="Times New Roman"/>
                          <a:cs typeface="Calibri"/>
                          <a:sym typeface="Calibri"/>
                        </a:rPr>
                        <a:t>Numero di operazioni avviate collegate all’indicatore IS29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2438400" rtl="0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/>
                          <a:ea typeface="Times New Roman"/>
                          <a:cs typeface="Calibri"/>
                          <a:sym typeface="Calibri"/>
                        </a:rPr>
                        <a:t>100,00</a:t>
                      </a:r>
                      <a:endParaRPr lang="it-IT" sz="2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libri"/>
                        <a:ea typeface="Times New Roman"/>
                        <a:cs typeface="Calibri"/>
                        <a:sym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2438400" rtl="0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/>
                          <a:ea typeface="Times New Roman"/>
                          <a:cs typeface="Calibri"/>
                          <a:sym typeface="Calibri"/>
                        </a:rPr>
                        <a:t>Azione 8.4.1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5567264" y="944346"/>
            <a:ext cx="11233248" cy="92332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400" b="1" kern="1200" dirty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  <a:t>Report Performance Framework </a:t>
            </a:r>
          </a:p>
        </p:txBody>
      </p:sp>
    </p:spTree>
    <p:extLst>
      <p:ext uri="{BB962C8B-B14F-4D97-AF65-F5344CB8AC3E}">
        <p14:creationId xmlns:p14="http://schemas.microsoft.com/office/powerpoint/2010/main" val="18296504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966505277"/>
              </p:ext>
            </p:extLst>
          </p:nvPr>
        </p:nvGraphicFramePr>
        <p:xfrm>
          <a:off x="886744" y="2177480"/>
          <a:ext cx="22970552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losione 2 3"/>
          <p:cNvSpPr/>
          <p:nvPr/>
        </p:nvSpPr>
        <p:spPr>
          <a:xfrm>
            <a:off x="17462170" y="2681536"/>
            <a:ext cx="6912768" cy="3873813"/>
          </a:xfrm>
          <a:prstGeom prst="irregularSeal2">
            <a:avLst/>
          </a:prstGeom>
          <a:solidFill>
            <a:srgbClr val="FFFF00"/>
          </a:solidFill>
          <a:ln w="63500" cap="flat">
            <a:solidFill>
              <a:schemeClr val="accent1"/>
            </a:solidFill>
            <a:prstDash val="solid"/>
            <a:round/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algn="ctr"/>
            <a:r>
              <a:rPr kumimoji="0" lang="it-IT" sz="3200" b="1" i="0" u="none" strike="noStrike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sym typeface="Calibri"/>
              </a:rPr>
              <a:t>Performance da </a:t>
            </a:r>
            <a:r>
              <a:rPr lang="it-IT" sz="3200" b="1" dirty="0">
                <a:solidFill>
                  <a:schemeClr val="accent1"/>
                </a:solidFill>
              </a:rPr>
              <a:t>raggiungere 63.502.285,00 </a:t>
            </a:r>
            <a:r>
              <a:rPr lang="it-IT" sz="3200" b="1" dirty="0" smtClean="0">
                <a:solidFill>
                  <a:schemeClr val="accent1"/>
                </a:solidFill>
              </a:rPr>
              <a:t>€</a:t>
            </a:r>
            <a:endParaRPr lang="it-IT" sz="32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824" y="7434064"/>
            <a:ext cx="4680520" cy="405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637494" y="1961456"/>
            <a:ext cx="5940660" cy="115313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it-IT" sz="4400" b="1" kern="1200" dirty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  <a:t>Attuazione finanziaria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573010"/>
              </p:ext>
            </p:extLst>
          </p:nvPr>
        </p:nvGraphicFramePr>
        <p:xfrm>
          <a:off x="18312680" y="8802216"/>
          <a:ext cx="4270890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186"/>
                <a:gridCol w="271670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sz="2400" dirty="0" err="1" smtClean="0"/>
                        <a:t>Premialità</a:t>
                      </a:r>
                      <a:r>
                        <a:rPr lang="it-IT" sz="2400" baseline="0" dirty="0" smtClean="0"/>
                        <a:t> da assegnare(€)</a:t>
                      </a:r>
                      <a:endParaRPr lang="it-IT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Asse 1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6.364.620,00</a:t>
                      </a:r>
                      <a:endParaRPr lang="it-I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Asse 2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1.996.978,00</a:t>
                      </a:r>
                      <a:endParaRPr lang="it-I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Asse 3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5.344.200,00</a:t>
                      </a:r>
                      <a:endParaRPr lang="it-I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Asse 4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3.497.508,00</a:t>
                      </a:r>
                      <a:endParaRPr lang="it-I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Asse 5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2.248.262,00</a:t>
                      </a:r>
                      <a:endParaRPr lang="it-I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Asse 6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1.926.024,00</a:t>
                      </a:r>
                      <a:endParaRPr lang="it-I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Asse 8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3.360.000,00</a:t>
                      </a:r>
                      <a:endParaRPr lang="it-I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Totale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24.737.592,00</a:t>
                      </a:r>
                      <a:endParaRPr lang="it-IT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8526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858</Words>
  <Application>Microsoft Office PowerPoint</Application>
  <PresentationFormat>Personalizzato</PresentationFormat>
  <Paragraphs>206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Alessandra Broccatelli</dc:creator>
  <cp:lastModifiedBy>Alessandra Broccatelli</cp:lastModifiedBy>
  <cp:revision>60</cp:revision>
  <cp:lastPrinted>2019-06-12T11:23:59Z</cp:lastPrinted>
  <dcterms:modified xsi:type="dcterms:W3CDTF">2019-06-13T06:52:37Z</dcterms:modified>
</cp:coreProperties>
</file>