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259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D8A"/>
    <a:srgbClr val="007DDA"/>
    <a:srgbClr val="D356E8"/>
    <a:srgbClr val="9433BB"/>
    <a:srgbClr val="E111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9" d="100"/>
          <a:sy n="39" d="100"/>
        </p:scale>
        <p:origin x="-132" y="-5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523341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200">
        <a:latin typeface="+mj-lt"/>
        <a:ea typeface="+mj-ea"/>
        <a:cs typeface="+mj-cs"/>
        <a:sym typeface="Calibri"/>
      </a:defRPr>
    </a:lvl1pPr>
    <a:lvl2pPr indent="228600" defTabSz="2438400" latinLnBrk="0">
      <a:defRPr sz="3200">
        <a:latin typeface="+mj-lt"/>
        <a:ea typeface="+mj-ea"/>
        <a:cs typeface="+mj-cs"/>
        <a:sym typeface="Calibri"/>
      </a:defRPr>
    </a:lvl2pPr>
    <a:lvl3pPr indent="457200" defTabSz="2438400" latinLnBrk="0">
      <a:defRPr sz="3200">
        <a:latin typeface="+mj-lt"/>
        <a:ea typeface="+mj-ea"/>
        <a:cs typeface="+mj-cs"/>
        <a:sym typeface="Calibri"/>
      </a:defRPr>
    </a:lvl3pPr>
    <a:lvl4pPr indent="685800" defTabSz="2438400" latinLnBrk="0">
      <a:defRPr sz="3200">
        <a:latin typeface="+mj-lt"/>
        <a:ea typeface="+mj-ea"/>
        <a:cs typeface="+mj-cs"/>
        <a:sym typeface="Calibri"/>
      </a:defRPr>
    </a:lvl4pPr>
    <a:lvl5pPr indent="914400" defTabSz="2438400" latinLnBrk="0">
      <a:defRPr sz="3200">
        <a:latin typeface="+mj-lt"/>
        <a:ea typeface="+mj-ea"/>
        <a:cs typeface="+mj-cs"/>
        <a:sym typeface="Calibri"/>
      </a:defRPr>
    </a:lvl5pPr>
    <a:lvl6pPr indent="1143000" defTabSz="2438400" latinLnBrk="0">
      <a:defRPr sz="3200">
        <a:latin typeface="+mj-lt"/>
        <a:ea typeface="+mj-ea"/>
        <a:cs typeface="+mj-cs"/>
        <a:sym typeface="Calibri"/>
      </a:defRPr>
    </a:lvl6pPr>
    <a:lvl7pPr indent="1371600" defTabSz="2438400" latinLnBrk="0">
      <a:defRPr sz="3200">
        <a:latin typeface="+mj-lt"/>
        <a:ea typeface="+mj-ea"/>
        <a:cs typeface="+mj-cs"/>
        <a:sym typeface="Calibri"/>
      </a:defRPr>
    </a:lvl7pPr>
    <a:lvl8pPr indent="1600200" defTabSz="2438400" latinLnBrk="0">
      <a:defRPr sz="3200">
        <a:latin typeface="+mj-lt"/>
        <a:ea typeface="+mj-ea"/>
        <a:cs typeface="+mj-cs"/>
        <a:sym typeface="Calibri"/>
      </a:defRPr>
    </a:lvl8pPr>
    <a:lvl9pPr indent="1828800" defTabSz="2438400" latinLnBrk="0">
      <a:defRPr sz="3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828799" y="4260850"/>
            <a:ext cx="20726401" cy="2940052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3657599" y="7772400"/>
            <a:ext cx="17068801" cy="35052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olo Testo"/>
          <p:cNvSpPr txBox="1">
            <a:spLocks noGrp="1"/>
          </p:cNvSpPr>
          <p:nvPr>
            <p:ph type="title"/>
          </p:nvPr>
        </p:nvSpPr>
        <p:spPr>
          <a:xfrm>
            <a:off x="4779434" y="9601200"/>
            <a:ext cx="14630401" cy="1133478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92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4779434" y="1225549"/>
            <a:ext cx="14630401" cy="8229601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779434" y="10734675"/>
            <a:ext cx="14630401" cy="16097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SzTx/>
              <a:buFontTx/>
              <a:buNone/>
              <a:defRPr sz="3600"/>
            </a:lvl1pPr>
            <a:lvl2pPr marL="0" indent="457200">
              <a:spcBef>
                <a:spcPts val="800"/>
              </a:spcBef>
              <a:buSzTx/>
              <a:buFontTx/>
              <a:buNone/>
              <a:defRPr sz="3600"/>
            </a:lvl2pPr>
            <a:lvl3pPr marL="0" indent="914400">
              <a:spcBef>
                <a:spcPts val="800"/>
              </a:spcBef>
              <a:buSzTx/>
              <a:buFontTx/>
              <a:buNone/>
              <a:defRPr sz="3600"/>
            </a:lvl3pPr>
            <a:lvl4pPr marL="0" indent="1371600">
              <a:spcBef>
                <a:spcPts val="800"/>
              </a:spcBef>
              <a:buSzTx/>
              <a:buFontTx/>
              <a:buNone/>
              <a:defRPr sz="3600"/>
            </a:lvl4pPr>
            <a:lvl5pPr marL="0" indent="1828800">
              <a:spcBef>
                <a:spcPts val="800"/>
              </a:spcBef>
              <a:buSzTx/>
              <a:buFontTx/>
              <a:buNone/>
              <a:defRPr sz="36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 0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xfrm>
            <a:off x="1926167" y="8813803"/>
            <a:ext cx="20726401" cy="2724150"/>
          </a:xfrm>
          <a:prstGeom prst="rect">
            <a:avLst/>
          </a:prstGeom>
        </p:spPr>
        <p:txBody>
          <a:bodyPr anchor="t"/>
          <a:lstStyle>
            <a:lvl1pPr algn="l">
              <a:defRPr sz="10600" b="1" cap="all"/>
            </a:lvl1pPr>
          </a:lstStyle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926167" y="5813426"/>
            <a:ext cx="20726401" cy="300037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1pPr>
            <a:lvl2pPr marL="0" indent="4572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2pPr>
            <a:lvl3pPr marL="0" indent="9144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3pPr>
            <a:lvl4pPr marL="0" indent="13716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4pPr>
            <a:lvl5pPr marL="0" indent="1828800">
              <a:spcBef>
                <a:spcPts val="1200"/>
              </a:spcBef>
              <a:buSzTx/>
              <a:buFontTx/>
              <a:buNone/>
              <a:defRPr sz="52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219199" y="2400301"/>
            <a:ext cx="10769601" cy="6788151"/>
          </a:xfrm>
          <a:prstGeom prst="rect">
            <a:avLst/>
          </a:prstGeom>
        </p:spPr>
        <p:txBody>
          <a:bodyPr/>
          <a:lstStyle>
            <a:lvl1pPr marL="906235" indent="-906235">
              <a:spcBef>
                <a:spcPts val="1700"/>
              </a:spcBef>
              <a:defRPr sz="7400"/>
            </a:lvl1pPr>
            <a:lvl2pPr marL="1338262" indent="-881062">
              <a:spcBef>
                <a:spcPts val="1700"/>
              </a:spcBef>
              <a:defRPr sz="7400"/>
            </a:lvl2pPr>
            <a:lvl3pPr marL="1760220" indent="-845820">
              <a:spcBef>
                <a:spcPts val="1700"/>
              </a:spcBef>
              <a:defRPr sz="7400"/>
            </a:lvl3pPr>
            <a:lvl4pPr marL="2311400" indent="-939800">
              <a:spcBef>
                <a:spcPts val="1700"/>
              </a:spcBef>
              <a:defRPr sz="7400"/>
            </a:lvl4pPr>
            <a:lvl5pPr marL="2768600" indent="-939800">
              <a:spcBef>
                <a:spcPts val="1700"/>
              </a:spcBef>
              <a:defRPr sz="7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219199" y="3070226"/>
            <a:ext cx="10773836" cy="1279526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1500"/>
              </a:spcBef>
              <a:buSzTx/>
              <a:buFontTx/>
              <a:buNone/>
              <a:defRPr sz="6400" b="1"/>
            </a:lvl1pPr>
            <a:lvl2pPr marL="0" indent="457200">
              <a:spcBef>
                <a:spcPts val="1500"/>
              </a:spcBef>
              <a:buSzTx/>
              <a:buFontTx/>
              <a:buNone/>
              <a:defRPr sz="6400" b="1"/>
            </a:lvl2pPr>
            <a:lvl3pPr marL="0" indent="914400">
              <a:spcBef>
                <a:spcPts val="1500"/>
              </a:spcBef>
              <a:buSzTx/>
              <a:buFontTx/>
              <a:buNone/>
              <a:defRPr sz="6400" b="1"/>
            </a:lvl3pPr>
            <a:lvl4pPr marL="0" indent="1371600">
              <a:spcBef>
                <a:spcPts val="1500"/>
              </a:spcBef>
              <a:buSzTx/>
              <a:buFontTx/>
              <a:buNone/>
              <a:defRPr sz="6400" b="1"/>
            </a:lvl4pPr>
            <a:lvl5pPr marL="0" indent="1828800">
              <a:spcBef>
                <a:spcPts val="1500"/>
              </a:spcBef>
              <a:buSzTx/>
              <a:buFontTx/>
              <a:buNone/>
              <a:defRPr sz="6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12386736" y="3070226"/>
            <a:ext cx="10778068" cy="1279526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spcBef>
                <a:spcPts val="1500"/>
              </a:spcBef>
              <a:buSzTx/>
              <a:buFontTx/>
              <a:buNone/>
              <a:defRPr sz="6400" b="1"/>
            </a:pPr>
            <a:endParaRPr/>
          </a:p>
        </p:txBody>
      </p:sp>
      <p:sp>
        <p:nvSpPr>
          <p:cNvPr id="5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olo Testo"/>
          <p:cNvSpPr txBox="1">
            <a:spLocks noGrp="1"/>
          </p:cNvSpPr>
          <p:nvPr>
            <p:ph type="title"/>
          </p:nvPr>
        </p:nvSpPr>
        <p:spPr>
          <a:xfrm>
            <a:off x="1219202" y="546098"/>
            <a:ext cx="8022169" cy="2324102"/>
          </a:xfrm>
          <a:prstGeom prst="rect">
            <a:avLst/>
          </a:prstGeom>
        </p:spPr>
        <p:txBody>
          <a:bodyPr anchor="b"/>
          <a:lstStyle>
            <a:lvl1pPr algn="l">
              <a:defRPr sz="5200" b="1"/>
            </a:lvl1pPr>
          </a:lstStyle>
          <a:p>
            <a:r>
              <a:t>Titolo Testo</a:t>
            </a:r>
          </a:p>
        </p:txBody>
      </p:sp>
      <p:sp>
        <p:nvSpPr>
          <p:cNvPr id="82" name="Corpo livello uno…"/>
          <p:cNvSpPr txBox="1">
            <a:spLocks noGrp="1"/>
          </p:cNvSpPr>
          <p:nvPr>
            <p:ph type="body" idx="1"/>
          </p:nvPr>
        </p:nvSpPr>
        <p:spPr>
          <a:xfrm>
            <a:off x="9533466" y="546101"/>
            <a:ext cx="13631335" cy="11706228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egnaposto testo 3"/>
          <p:cNvSpPr>
            <a:spLocks noGrp="1"/>
          </p:cNvSpPr>
          <p:nvPr>
            <p:ph type="body" sz="half" idx="13"/>
          </p:nvPr>
        </p:nvSpPr>
        <p:spPr>
          <a:xfrm>
            <a:off x="1219202" y="2870202"/>
            <a:ext cx="8022169" cy="938212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spcBef>
                <a:spcPts val="800"/>
              </a:spcBef>
              <a:buSzTx/>
              <a:buFontTx/>
              <a:buNone/>
              <a:defRPr sz="3600"/>
            </a:pPr>
            <a:endParaRPr/>
          </a:p>
        </p:txBody>
      </p:sp>
      <p:sp>
        <p:nvSpPr>
          <p:cNvPr id="8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1219199" y="549277"/>
            <a:ext cx="21945601" cy="2286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219199" y="3200402"/>
            <a:ext cx="21945601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  <a:ln w="25400">
            <a:miter lim="400000"/>
          </a:ln>
        </p:spPr>
        <p:txBody>
          <a:bodyPr wrap="none" lIns="121919" tIns="121919" rIns="121919" bIns="121919" anchor="ctr">
            <a:spAutoFit/>
          </a:bodyPr>
          <a:lstStyle>
            <a:lvl1pPr algn="r">
              <a:defRPr sz="3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900112" marR="0" indent="-900112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1314450" marR="0" indent="-85725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714500" marR="0" indent="-80010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331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–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7889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»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2461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7033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1605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617720" marR="0" indent="-960120" algn="l" defTabSz="2438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8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olo 1"/>
          <p:cNvSpPr txBox="1"/>
          <p:nvPr/>
        </p:nvSpPr>
        <p:spPr>
          <a:xfrm>
            <a:off x="1168202" y="9013626"/>
            <a:ext cx="13249474" cy="48005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smtClean="0"/>
              <a:t>POR FESR 14-20 </a:t>
            </a:r>
          </a:p>
          <a:p>
            <a:pPr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7400" smtClean="0"/>
              <a:t>Criteri </a:t>
            </a:r>
            <a:r>
              <a:rPr lang="it-IT" sz="7400" dirty="0" smtClean="0"/>
              <a:t>selezione nuova azione 3.7.1 </a:t>
            </a:r>
            <a:endParaRPr sz="5600" dirty="0">
              <a:latin typeface="Abadi MT Condensed Light"/>
              <a:ea typeface="Abadi MT Condensed Light"/>
              <a:cs typeface="Abadi MT Condensed Light"/>
              <a:sym typeface="Abadi MT Condensed Light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8800" dirty="0">
                <a:cs typeface="Times New Roman"/>
              </a:rPr>
              <a:t>Le modifiche </a:t>
            </a:r>
            <a:r>
              <a:rPr lang="it-IT" sz="8800" dirty="0" smtClean="0">
                <a:cs typeface="Times New Roman"/>
              </a:rPr>
              <a:t> al POR FESR 14-20 proposte riguardano</a:t>
            </a:r>
            <a:r>
              <a:rPr lang="it-IT" sz="8800" dirty="0">
                <a:cs typeface="Times New Roman"/>
              </a:rPr>
              <a:t>:</a:t>
            </a:r>
            <a:endParaRPr lang="it-IT" sz="9600" dirty="0"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it-IT" sz="8800" dirty="0" smtClean="0">
                <a:ea typeface="Times New Roman"/>
              </a:rPr>
              <a:t> L’introduzione </a:t>
            </a:r>
            <a:r>
              <a:rPr lang="it-IT" sz="8800" dirty="0">
                <a:ea typeface="Times New Roman"/>
              </a:rPr>
              <a:t>di una nuova azione nell’Asse 3 “Competitività delle PMI” </a:t>
            </a:r>
            <a:r>
              <a:rPr lang="it-IT" sz="8800" dirty="0" smtClean="0">
                <a:ea typeface="Times New Roman"/>
              </a:rPr>
              <a:t> (Priorità </a:t>
            </a:r>
            <a:r>
              <a:rPr lang="it-IT" sz="8800" dirty="0">
                <a:ea typeface="Times New Roman"/>
              </a:rPr>
              <a:t>d’investimento 3.apromuovere l'imprenditorialità, in particolare facilitando lo </a:t>
            </a:r>
            <a:r>
              <a:rPr lang="it-IT" sz="8800" dirty="0" smtClean="0">
                <a:ea typeface="Times New Roman"/>
              </a:rPr>
              <a:t>sfruttamento economico </a:t>
            </a:r>
            <a:r>
              <a:rPr lang="it-IT" sz="8800" dirty="0">
                <a:ea typeface="Times New Roman"/>
              </a:rPr>
              <a:t>di nuove idee e promuovendo la creazione di nuove aziende, anche attraverso incubatrici di </a:t>
            </a:r>
            <a:r>
              <a:rPr lang="it-IT" sz="8800" dirty="0" smtClean="0">
                <a:ea typeface="Times New Roman"/>
              </a:rPr>
              <a:t>imprese</a:t>
            </a:r>
            <a:endParaRPr lang="it-IT" sz="9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it-IT" sz="8800" dirty="0" smtClean="0">
                <a:ea typeface="Times New Roman"/>
              </a:rPr>
              <a:t> La </a:t>
            </a:r>
            <a:r>
              <a:rPr lang="it-IT" sz="8800" dirty="0">
                <a:ea typeface="Times New Roman"/>
              </a:rPr>
              <a:t>modifica della tabella 10 “Dimensione 4 – Meccanismi territoriali di attuazione” per l’Asse 3 e l’Asse 5  </a:t>
            </a:r>
            <a:endParaRPr lang="it-IT" sz="96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it-IT" sz="8800" dirty="0" smtClean="0">
                <a:ea typeface="Times New Roman"/>
              </a:rPr>
              <a:t> La </a:t>
            </a:r>
            <a:r>
              <a:rPr lang="it-IT" sz="8800" dirty="0">
                <a:ea typeface="Times New Roman"/>
              </a:rPr>
              <a:t>modifica dell’azione 3.4.1 –Asse 3 - per quanto riguarda l’eliminazione della previsione della legge 12/95.</a:t>
            </a:r>
            <a:endParaRPr lang="it-IT" sz="9600" dirty="0">
              <a:latin typeface="Times New Roman"/>
              <a:ea typeface="Times New Roman"/>
            </a:endParaRPr>
          </a:p>
          <a:p>
            <a:pPr marL="144145" indent="-144145" algn="just">
              <a:lnSpc>
                <a:spcPts val="1300"/>
              </a:lnSpc>
              <a:spcBef>
                <a:spcPts val="600"/>
              </a:spcBef>
              <a:spcAft>
                <a:spcPts val="600"/>
              </a:spcAft>
            </a:pPr>
            <a:endParaRPr lang="it-IT" sz="8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41996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88" y="2825552"/>
            <a:ext cx="19226136" cy="1042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2552040" y="233264"/>
            <a:ext cx="6984776" cy="1723547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4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Criteri selezione nuova azione 3.7.1</a:t>
            </a:r>
            <a:endParaRPr kumimoji="0" lang="it-IT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78778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103</Words>
  <Application>Microsoft Office PowerPoint</Application>
  <PresentationFormat>Personalizzato</PresentationFormat>
  <Paragraphs>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Alessandra Broccatelli</cp:lastModifiedBy>
  <cp:revision>45</cp:revision>
  <dcterms:modified xsi:type="dcterms:W3CDTF">2019-06-13T07:40:00Z</dcterms:modified>
</cp:coreProperties>
</file>