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7" d="100"/>
          <a:sy n="47" d="100"/>
        </p:scale>
        <p:origin x="-384" y="174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1" name="Shape 10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234132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2438400" latinLnBrk="0">
      <a:defRPr sz="3200">
        <a:latin typeface="+mj-lt"/>
        <a:ea typeface="+mj-ea"/>
        <a:cs typeface="+mj-cs"/>
        <a:sym typeface="Calibri"/>
      </a:defRPr>
    </a:lvl1pPr>
    <a:lvl2pPr indent="228600" defTabSz="2438400" latinLnBrk="0">
      <a:defRPr sz="3200">
        <a:latin typeface="+mj-lt"/>
        <a:ea typeface="+mj-ea"/>
        <a:cs typeface="+mj-cs"/>
        <a:sym typeface="Calibri"/>
      </a:defRPr>
    </a:lvl2pPr>
    <a:lvl3pPr indent="457200" defTabSz="2438400" latinLnBrk="0">
      <a:defRPr sz="3200">
        <a:latin typeface="+mj-lt"/>
        <a:ea typeface="+mj-ea"/>
        <a:cs typeface="+mj-cs"/>
        <a:sym typeface="Calibri"/>
      </a:defRPr>
    </a:lvl3pPr>
    <a:lvl4pPr indent="685800" defTabSz="2438400" latinLnBrk="0">
      <a:defRPr sz="3200">
        <a:latin typeface="+mj-lt"/>
        <a:ea typeface="+mj-ea"/>
        <a:cs typeface="+mj-cs"/>
        <a:sym typeface="Calibri"/>
      </a:defRPr>
    </a:lvl4pPr>
    <a:lvl5pPr indent="914400" defTabSz="2438400" latinLnBrk="0">
      <a:defRPr sz="3200">
        <a:latin typeface="+mj-lt"/>
        <a:ea typeface="+mj-ea"/>
        <a:cs typeface="+mj-cs"/>
        <a:sym typeface="Calibri"/>
      </a:defRPr>
    </a:lvl5pPr>
    <a:lvl6pPr indent="1143000" defTabSz="2438400" latinLnBrk="0">
      <a:defRPr sz="3200">
        <a:latin typeface="+mj-lt"/>
        <a:ea typeface="+mj-ea"/>
        <a:cs typeface="+mj-cs"/>
        <a:sym typeface="Calibri"/>
      </a:defRPr>
    </a:lvl6pPr>
    <a:lvl7pPr indent="1371600" defTabSz="2438400" latinLnBrk="0">
      <a:defRPr sz="3200">
        <a:latin typeface="+mj-lt"/>
        <a:ea typeface="+mj-ea"/>
        <a:cs typeface="+mj-cs"/>
        <a:sym typeface="Calibri"/>
      </a:defRPr>
    </a:lvl7pPr>
    <a:lvl8pPr indent="1600200" defTabSz="2438400" latinLnBrk="0">
      <a:defRPr sz="3200">
        <a:latin typeface="+mj-lt"/>
        <a:ea typeface="+mj-ea"/>
        <a:cs typeface="+mj-cs"/>
        <a:sym typeface="Calibri"/>
      </a:defRPr>
    </a:lvl8pPr>
    <a:lvl9pPr indent="1828800" defTabSz="2438400" latinLnBrk="0">
      <a:defRPr sz="3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>
            <a:spLocks noGrp="1"/>
          </p:cNvSpPr>
          <p:nvPr>
            <p:ph type="title"/>
          </p:nvPr>
        </p:nvSpPr>
        <p:spPr>
          <a:xfrm>
            <a:off x="1828799" y="4260850"/>
            <a:ext cx="20726401" cy="2940052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3657599" y="7772400"/>
            <a:ext cx="17068801" cy="35052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olo Testo"/>
          <p:cNvSpPr txBox="1">
            <a:spLocks noGrp="1"/>
          </p:cNvSpPr>
          <p:nvPr>
            <p:ph type="title"/>
          </p:nvPr>
        </p:nvSpPr>
        <p:spPr>
          <a:xfrm>
            <a:off x="4779434" y="9601200"/>
            <a:ext cx="14630401" cy="1133478"/>
          </a:xfrm>
          <a:prstGeom prst="rect">
            <a:avLst/>
          </a:prstGeom>
        </p:spPr>
        <p:txBody>
          <a:bodyPr anchor="b"/>
          <a:lstStyle>
            <a:lvl1pPr algn="l">
              <a:defRPr sz="5200" b="1"/>
            </a:lvl1pPr>
          </a:lstStyle>
          <a:p>
            <a:r>
              <a:t>Titolo Testo</a:t>
            </a:r>
          </a:p>
        </p:txBody>
      </p:sp>
      <p:sp>
        <p:nvSpPr>
          <p:cNvPr id="92" name="Segnaposto immagine 2"/>
          <p:cNvSpPr>
            <a:spLocks noGrp="1"/>
          </p:cNvSpPr>
          <p:nvPr>
            <p:ph type="pic" sz="half" idx="13"/>
          </p:nvPr>
        </p:nvSpPr>
        <p:spPr>
          <a:xfrm>
            <a:off x="4779434" y="1225549"/>
            <a:ext cx="14630401" cy="8229601"/>
          </a:xfrm>
          <a:prstGeom prst="rect">
            <a:avLst/>
          </a:prstGeom>
          <a:ln w="12700"/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3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4779434" y="10734675"/>
            <a:ext cx="14630401" cy="16097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800"/>
              </a:spcBef>
              <a:buSzTx/>
              <a:buFontTx/>
              <a:buNone/>
              <a:defRPr sz="3600"/>
            </a:lvl1pPr>
            <a:lvl2pPr marL="0" indent="457200">
              <a:spcBef>
                <a:spcPts val="800"/>
              </a:spcBef>
              <a:buSzTx/>
              <a:buFontTx/>
              <a:buNone/>
              <a:defRPr sz="3600"/>
            </a:lvl2pPr>
            <a:lvl3pPr marL="0" indent="914400">
              <a:spcBef>
                <a:spcPts val="800"/>
              </a:spcBef>
              <a:buSzTx/>
              <a:buFontTx/>
              <a:buNone/>
              <a:defRPr sz="3600"/>
            </a:lvl3pPr>
            <a:lvl4pPr marL="0" indent="1371600">
              <a:spcBef>
                <a:spcPts val="800"/>
              </a:spcBef>
              <a:buSzTx/>
              <a:buFontTx/>
              <a:buNone/>
              <a:defRPr sz="3600"/>
            </a:lvl4pPr>
            <a:lvl5pPr marL="0" indent="1828800">
              <a:spcBef>
                <a:spcPts val="800"/>
              </a:spcBef>
              <a:buSzTx/>
              <a:buFontTx/>
              <a:buNone/>
              <a:defRPr sz="36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 0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0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olo Testo"/>
          <p:cNvSpPr txBox="1">
            <a:spLocks noGrp="1"/>
          </p:cNvSpPr>
          <p:nvPr>
            <p:ph type="title"/>
          </p:nvPr>
        </p:nvSpPr>
        <p:spPr>
          <a:xfrm>
            <a:off x="1926167" y="8813803"/>
            <a:ext cx="20726401" cy="2724150"/>
          </a:xfrm>
          <a:prstGeom prst="rect">
            <a:avLst/>
          </a:prstGeom>
        </p:spPr>
        <p:txBody>
          <a:bodyPr anchor="t"/>
          <a:lstStyle>
            <a:lvl1pPr algn="l">
              <a:defRPr sz="10600" b="1" cap="all"/>
            </a:lvl1pPr>
          </a:lstStyle>
          <a:p>
            <a:r>
              <a:t>Titolo Testo</a:t>
            </a:r>
          </a:p>
        </p:txBody>
      </p:sp>
      <p:sp>
        <p:nvSpPr>
          <p:cNvPr id="39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926167" y="5813426"/>
            <a:ext cx="20726401" cy="300037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1200"/>
              </a:spcBef>
              <a:buSzTx/>
              <a:buFontTx/>
              <a:buNone/>
              <a:defRPr sz="5200">
                <a:solidFill>
                  <a:srgbClr val="888888"/>
                </a:solidFill>
              </a:defRPr>
            </a:lvl1pPr>
            <a:lvl2pPr marL="0" indent="457200">
              <a:spcBef>
                <a:spcPts val="1200"/>
              </a:spcBef>
              <a:buSzTx/>
              <a:buFontTx/>
              <a:buNone/>
              <a:defRPr sz="5200">
                <a:solidFill>
                  <a:srgbClr val="888888"/>
                </a:solidFill>
              </a:defRPr>
            </a:lvl2pPr>
            <a:lvl3pPr marL="0" indent="914400">
              <a:spcBef>
                <a:spcPts val="1200"/>
              </a:spcBef>
              <a:buSzTx/>
              <a:buFontTx/>
              <a:buNone/>
              <a:defRPr sz="5200">
                <a:solidFill>
                  <a:srgbClr val="888888"/>
                </a:solidFill>
              </a:defRPr>
            </a:lvl3pPr>
            <a:lvl4pPr marL="0" indent="1371600">
              <a:spcBef>
                <a:spcPts val="1200"/>
              </a:spcBef>
              <a:buSzTx/>
              <a:buFontTx/>
              <a:buNone/>
              <a:defRPr sz="5200">
                <a:solidFill>
                  <a:srgbClr val="888888"/>
                </a:solidFill>
              </a:defRPr>
            </a:lvl4pPr>
            <a:lvl5pPr marL="0" indent="1828800">
              <a:spcBef>
                <a:spcPts val="1200"/>
              </a:spcBef>
              <a:buSzTx/>
              <a:buFontTx/>
              <a:buNone/>
              <a:defRPr sz="5200">
                <a:solidFill>
                  <a:srgbClr val="888888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48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1219199" y="2400301"/>
            <a:ext cx="10769601" cy="6788151"/>
          </a:xfrm>
          <a:prstGeom prst="rect">
            <a:avLst/>
          </a:prstGeom>
        </p:spPr>
        <p:txBody>
          <a:bodyPr/>
          <a:lstStyle>
            <a:lvl1pPr marL="906235" indent="-906235">
              <a:spcBef>
                <a:spcPts val="1700"/>
              </a:spcBef>
              <a:defRPr sz="7400"/>
            </a:lvl1pPr>
            <a:lvl2pPr marL="1338262" indent="-881062">
              <a:spcBef>
                <a:spcPts val="1700"/>
              </a:spcBef>
              <a:defRPr sz="7400"/>
            </a:lvl2pPr>
            <a:lvl3pPr marL="1760220" indent="-845820">
              <a:spcBef>
                <a:spcPts val="1700"/>
              </a:spcBef>
              <a:defRPr sz="7400"/>
            </a:lvl3pPr>
            <a:lvl4pPr marL="2311400" indent="-939800">
              <a:spcBef>
                <a:spcPts val="1700"/>
              </a:spcBef>
              <a:defRPr sz="7400"/>
            </a:lvl4pPr>
            <a:lvl5pPr marL="2768600" indent="-939800">
              <a:spcBef>
                <a:spcPts val="1700"/>
              </a:spcBef>
              <a:defRPr sz="7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7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219199" y="3070226"/>
            <a:ext cx="10773836" cy="1279526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1500"/>
              </a:spcBef>
              <a:buSzTx/>
              <a:buFontTx/>
              <a:buNone/>
              <a:defRPr sz="6400" b="1"/>
            </a:lvl1pPr>
            <a:lvl2pPr marL="0" indent="457200">
              <a:spcBef>
                <a:spcPts val="1500"/>
              </a:spcBef>
              <a:buSzTx/>
              <a:buFontTx/>
              <a:buNone/>
              <a:defRPr sz="6400" b="1"/>
            </a:lvl2pPr>
            <a:lvl3pPr marL="0" indent="914400">
              <a:spcBef>
                <a:spcPts val="1500"/>
              </a:spcBef>
              <a:buSzTx/>
              <a:buFontTx/>
              <a:buNone/>
              <a:defRPr sz="6400" b="1"/>
            </a:lvl3pPr>
            <a:lvl4pPr marL="0" indent="1371600">
              <a:spcBef>
                <a:spcPts val="1500"/>
              </a:spcBef>
              <a:buSzTx/>
              <a:buFontTx/>
              <a:buNone/>
              <a:defRPr sz="6400" b="1"/>
            </a:lvl4pPr>
            <a:lvl5pPr marL="0" indent="1828800">
              <a:spcBef>
                <a:spcPts val="1500"/>
              </a:spcBef>
              <a:buSzTx/>
              <a:buFontTx/>
              <a:buNone/>
              <a:defRPr sz="6400" b="1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8" name="Segnaposto testo 4"/>
          <p:cNvSpPr>
            <a:spLocks noGrp="1"/>
          </p:cNvSpPr>
          <p:nvPr>
            <p:ph type="body" sz="quarter" idx="13"/>
          </p:nvPr>
        </p:nvSpPr>
        <p:spPr>
          <a:xfrm>
            <a:off x="12386736" y="3070226"/>
            <a:ext cx="10778068" cy="1279526"/>
          </a:xfrm>
          <a:prstGeom prst="rect">
            <a:avLst/>
          </a:prstGeom>
          <a:ln w="12700"/>
        </p:spPr>
        <p:txBody>
          <a:bodyPr anchor="b"/>
          <a:lstStyle/>
          <a:p>
            <a:pPr marL="0" indent="0">
              <a:spcBef>
                <a:spcPts val="1500"/>
              </a:spcBef>
              <a:buSzTx/>
              <a:buFontTx/>
              <a:buNone/>
              <a:defRPr sz="6400" b="1"/>
            </a:pPr>
            <a:endParaRPr/>
          </a:p>
        </p:txBody>
      </p:sp>
      <p:sp>
        <p:nvSpPr>
          <p:cNvPr id="5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6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olo Testo"/>
          <p:cNvSpPr txBox="1">
            <a:spLocks noGrp="1"/>
          </p:cNvSpPr>
          <p:nvPr>
            <p:ph type="title"/>
          </p:nvPr>
        </p:nvSpPr>
        <p:spPr>
          <a:xfrm>
            <a:off x="1219202" y="546098"/>
            <a:ext cx="8022169" cy="2324102"/>
          </a:xfrm>
          <a:prstGeom prst="rect">
            <a:avLst/>
          </a:prstGeom>
        </p:spPr>
        <p:txBody>
          <a:bodyPr anchor="b"/>
          <a:lstStyle>
            <a:lvl1pPr algn="l">
              <a:defRPr sz="5200" b="1"/>
            </a:lvl1pPr>
          </a:lstStyle>
          <a:p>
            <a:r>
              <a:t>Titolo Testo</a:t>
            </a:r>
          </a:p>
        </p:txBody>
      </p:sp>
      <p:sp>
        <p:nvSpPr>
          <p:cNvPr id="82" name="Corpo livello uno…"/>
          <p:cNvSpPr txBox="1">
            <a:spLocks noGrp="1"/>
          </p:cNvSpPr>
          <p:nvPr>
            <p:ph type="body" idx="1"/>
          </p:nvPr>
        </p:nvSpPr>
        <p:spPr>
          <a:xfrm>
            <a:off x="9533466" y="546101"/>
            <a:ext cx="13631335" cy="11706228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3" name="Segnaposto testo 3"/>
          <p:cNvSpPr>
            <a:spLocks noGrp="1"/>
          </p:cNvSpPr>
          <p:nvPr>
            <p:ph type="body" sz="half" idx="13"/>
          </p:nvPr>
        </p:nvSpPr>
        <p:spPr>
          <a:xfrm>
            <a:off x="1219202" y="2870202"/>
            <a:ext cx="8022169" cy="9382126"/>
          </a:xfrm>
          <a:prstGeom prst="rect">
            <a:avLst/>
          </a:prstGeom>
          <a:ln w="12700"/>
        </p:spPr>
        <p:txBody>
          <a:bodyPr/>
          <a:lstStyle/>
          <a:p>
            <a:pPr marL="0" indent="0">
              <a:spcBef>
                <a:spcPts val="800"/>
              </a:spcBef>
              <a:buSzTx/>
              <a:buFontTx/>
              <a:buNone/>
              <a:defRPr sz="3600"/>
            </a:pPr>
            <a:endParaRPr/>
          </a:p>
        </p:txBody>
      </p:sp>
      <p:sp>
        <p:nvSpPr>
          <p:cNvPr id="8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>
            <a:spLocks noGrp="1"/>
          </p:cNvSpPr>
          <p:nvPr>
            <p:ph type="title"/>
          </p:nvPr>
        </p:nvSpPr>
        <p:spPr>
          <a:xfrm>
            <a:off x="1219199" y="549277"/>
            <a:ext cx="21945601" cy="22860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1219199" y="3200402"/>
            <a:ext cx="21945601" cy="905192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919" tIns="121919" rIns="121919" bIns="121919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2496303" y="12753103"/>
            <a:ext cx="668497" cy="649447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>
              <a:defRPr sz="3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/>
  <p:txStyles>
    <p:titleStyle>
      <a:lvl1pPr marL="0" marR="0" indent="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900112" marR="0" indent="-900112" algn="l" defTabSz="2438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1314450" marR="0" indent="-857250" algn="l" defTabSz="2438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–"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714500" marR="0" indent="-800100" algn="l" defTabSz="2438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2331720" marR="0" indent="-960120" algn="l" defTabSz="2438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–"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788920" marR="0" indent="-960120" algn="l" defTabSz="2438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»"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3246120" marR="0" indent="-960120" algn="l" defTabSz="2438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703320" marR="0" indent="-960120" algn="l" defTabSz="2438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4160520" marR="0" indent="-960120" algn="l" defTabSz="2438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617720" marR="0" indent="-960120" algn="l" defTabSz="2438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egione.umbria.it/programmazione-fes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itolo 1"/>
          <p:cNvSpPr txBox="1"/>
          <p:nvPr/>
        </p:nvSpPr>
        <p:spPr>
          <a:xfrm>
            <a:off x="1168202" y="9013626"/>
            <a:ext cx="13249474" cy="480053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pPr>
              <a:defRPr sz="92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pPr>
            <a:r>
              <a:rPr lang="it-IT" sz="7400" dirty="0" smtClean="0"/>
              <a:t>Punto 10. Attuazione Strategia di Comunicazione – Parte FESR</a:t>
            </a:r>
            <a:r>
              <a:rPr dirty="0"/>
              <a:t/>
            </a:r>
            <a:br>
              <a:rPr dirty="0"/>
            </a:br>
            <a:r>
              <a:rPr lang="it-IT" sz="5600" dirty="0" smtClean="0">
                <a:latin typeface="Abadi MT Condensed Light"/>
                <a:ea typeface="Abadi MT Condensed Light"/>
                <a:cs typeface="Abadi MT Condensed Light"/>
                <a:sym typeface="Abadi MT Condensed Light"/>
              </a:rPr>
              <a:t>Valeria Covarelli</a:t>
            </a:r>
            <a:endParaRPr sz="5600" dirty="0">
              <a:latin typeface="Abadi MT Condensed Light"/>
              <a:ea typeface="Abadi MT Condensed Light"/>
              <a:cs typeface="Abadi MT Condensed Light"/>
              <a:sym typeface="Abadi MT Condensed Light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440" y="4769768"/>
            <a:ext cx="9649072" cy="7757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894856" y="2825552"/>
            <a:ext cx="21098344" cy="1169549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6000" b="1" dirty="0" smtClean="0">
                <a:solidFill>
                  <a:srgbClr val="FF0000"/>
                </a:solidFill>
              </a:rPr>
              <a:t>Giugno 2019 – Giugno 2020</a:t>
            </a:r>
            <a:endParaRPr kumimoji="0" lang="it-IT" sz="60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e 12"/>
          <p:cNvSpPr/>
          <p:nvPr/>
        </p:nvSpPr>
        <p:spPr>
          <a:xfrm>
            <a:off x="3046984" y="10530408"/>
            <a:ext cx="1944216" cy="648072"/>
          </a:xfrm>
          <a:prstGeom prst="ellipse">
            <a:avLst/>
          </a:prstGeom>
          <a:solidFill>
            <a:srgbClr val="FFFFFF"/>
          </a:solidFill>
          <a:ln w="63500" cap="flat">
            <a:solidFill>
              <a:srgbClr val="FF0000"/>
            </a:solidFill>
            <a:prstDash val="solid"/>
            <a:round/>
          </a:ln>
          <a:effectLst>
            <a:outerShdw blurRad="101600" dist="508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2" name="Ovale 11"/>
          <p:cNvSpPr/>
          <p:nvPr/>
        </p:nvSpPr>
        <p:spPr>
          <a:xfrm>
            <a:off x="382688" y="7074024"/>
            <a:ext cx="7308812" cy="1010384"/>
          </a:xfrm>
          <a:prstGeom prst="ellipse">
            <a:avLst/>
          </a:prstGeom>
          <a:solidFill>
            <a:srgbClr val="FFFFFF"/>
          </a:solidFill>
          <a:ln w="63500" cap="flat">
            <a:solidFill>
              <a:srgbClr val="FF0000"/>
            </a:solidFill>
            <a:prstDash val="solid"/>
            <a:round/>
          </a:ln>
          <a:effectLst>
            <a:outerShdw blurRad="101600" dist="508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1" name="Ovale 10"/>
          <p:cNvSpPr/>
          <p:nvPr/>
        </p:nvSpPr>
        <p:spPr>
          <a:xfrm>
            <a:off x="2398912" y="4005784"/>
            <a:ext cx="3096344" cy="432048"/>
          </a:xfrm>
          <a:prstGeom prst="ellipse">
            <a:avLst/>
          </a:prstGeom>
          <a:solidFill>
            <a:srgbClr val="FFFFFF"/>
          </a:solidFill>
          <a:ln w="63500" cap="flat">
            <a:solidFill>
              <a:srgbClr val="FF0000"/>
            </a:solidFill>
            <a:prstDash val="solid"/>
            <a:round/>
          </a:ln>
          <a:effectLst>
            <a:outerShdw blurRad="101600" dist="508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0" name="Ovale 9"/>
          <p:cNvSpPr/>
          <p:nvPr/>
        </p:nvSpPr>
        <p:spPr>
          <a:xfrm>
            <a:off x="1246784" y="3185592"/>
            <a:ext cx="5400600" cy="648072"/>
          </a:xfrm>
          <a:prstGeom prst="ellipse">
            <a:avLst/>
          </a:prstGeom>
          <a:solidFill>
            <a:srgbClr val="FFFFFF"/>
          </a:solidFill>
          <a:ln w="63500" cap="flat">
            <a:solidFill>
              <a:srgbClr val="FF0000"/>
            </a:solidFill>
            <a:prstDash val="solid"/>
            <a:round/>
          </a:ln>
          <a:effectLst>
            <a:outerShdw blurRad="101600" dist="508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656386"/>
              </p:ext>
            </p:extLst>
          </p:nvPr>
        </p:nvGraphicFramePr>
        <p:xfrm>
          <a:off x="310680" y="2033460"/>
          <a:ext cx="23618624" cy="11187045"/>
        </p:xfrm>
        <a:graphic>
          <a:graphicData uri="http://schemas.openxmlformats.org/drawingml/2006/table">
            <a:tbl>
              <a:tblPr firstRow="1" firstCol="1" bandRow="1"/>
              <a:tblGrid>
                <a:gridCol w="7344816"/>
                <a:gridCol w="9721080"/>
                <a:gridCol w="1080120"/>
                <a:gridCol w="3024336"/>
                <a:gridCol w="2448272"/>
              </a:tblGrid>
              <a:tr h="5361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STRUMENTI DI COMUNICAZIONE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9" marR="6682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81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BREVE DESCRIZIONE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9" marR="6682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81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NUMERO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9" marR="6682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81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PERIODO DI ATTUAZIONE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9" marR="6682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81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GRUPPI DI DESTINATARI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9" marR="6682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81D8"/>
                    </a:solidFill>
                  </a:tcPr>
                </a:tc>
              </a:tr>
              <a:tr h="4165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Elenco delle operazioni in formato elettronico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9" marR="6682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Par. 1) </a:t>
                      </a:r>
                      <a:r>
                        <a:rPr lang="it-IT" sz="1800" dirty="0" err="1">
                          <a:effectLst/>
                          <a:latin typeface="Calibri"/>
                          <a:ea typeface="Times New Roman"/>
                          <a:cs typeface="Arial"/>
                        </a:rPr>
                        <a:t>All</a:t>
                      </a:r>
                      <a:r>
                        <a:rPr lang="it-IT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. XII del Reg. UE 1303/2013 – 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9" marR="6682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it-IT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9" marR="6682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Times New Roman"/>
                          <a:cs typeface="Arial"/>
                        </a:rPr>
                        <a:t>Costante tutto l’anno</a:t>
                      </a:r>
                      <a:endParaRPr lang="it-IT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9" marR="6682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GP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9" marR="6682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23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Attività informativa principale dell’anno 2020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9" marR="6682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Par. 2.1.2 b) All. XII del Reg. </a:t>
                      </a:r>
                      <a:r>
                        <a:rPr lang="it-IT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UE 1303/2013 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Azione di informazione realizzata sul territorio per informare la cittadinanza circa i contenuti del Programma Operativo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9" marR="6682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9" marR="6682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Gennaio – dicembre 2020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9" marR="6682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PB/MI/GP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9" marR="6682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5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Workshop sul post 2020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9" marR="6682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Per informare e sensibilizzare il partenariato economico e sociale 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9" marR="6682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Times New Roman"/>
                          <a:cs typeface="Arial"/>
                        </a:rPr>
                        <a:t>3</a:t>
                      </a:r>
                      <a:endParaRPr lang="it-IT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9" marR="6682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Giugno 2019 – Giugno 2020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9" marR="6682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PB/MI/BF/GP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9" marR="6682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13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Seminari tematici per priorità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9" marR="6682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Times New Roman"/>
                          <a:cs typeface="Arial"/>
                        </a:rPr>
                        <a:t>Si prevede la realizzazione di seminari per dare visibilità agli interventi a valere sulle varie azioni del POR FESR</a:t>
                      </a:r>
                      <a:endParaRPr lang="it-IT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9" marR="6682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Times New Roman"/>
                          <a:cs typeface="Arial"/>
                        </a:rPr>
                        <a:t>2</a:t>
                      </a:r>
                      <a:endParaRPr lang="it-IT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9" marR="6682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Times New Roman"/>
                          <a:cs typeface="Arial"/>
                        </a:rPr>
                        <a:t>Giugno 2019 – Giugno 2020</a:t>
                      </a:r>
                      <a:endParaRPr lang="it-IT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9" marR="6682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PB/BF/GP/MI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9" marR="6682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23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Partecipazione a Workshop/eventi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9" marR="6682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Times New Roman"/>
                          <a:cs typeface="Arial"/>
                        </a:rPr>
                        <a:t>Con l’obiettivo di aumentare “il partenariato (anche in base alla proposta emersa dal Consiglio “Affari Generali” del 25 aprile 2017) e di condividere gli scenari dei fondi comunitari post 2020</a:t>
                      </a:r>
                      <a:endParaRPr lang="it-IT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9" marR="6682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Times New Roman"/>
                          <a:cs typeface="Arial"/>
                        </a:rPr>
                        <a:t>2</a:t>
                      </a:r>
                      <a:endParaRPr lang="it-IT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9" marR="6682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Times New Roman"/>
                          <a:cs typeface="Arial"/>
                        </a:rPr>
                        <a:t>Giugno 2019 – Giugno 2020</a:t>
                      </a:r>
                      <a:endParaRPr lang="it-IT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9" marR="6682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GP/PB/</a:t>
                      </a:r>
                      <a:r>
                        <a:rPr lang="it-IT" sz="1800" dirty="0" err="1">
                          <a:effectLst/>
                          <a:latin typeface="Calibri"/>
                          <a:ea typeface="Times New Roman"/>
                          <a:cs typeface="Arial"/>
                        </a:rPr>
                        <a:t>RdA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9" marR="6682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23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Festa dell’Europa: apertura di progetti cofinanziati dal POR FESR con ampia partecipazione della cittadinanza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9" marR="6682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Calibri"/>
                          <a:cs typeface="Arial"/>
                        </a:rPr>
                        <a:t>Partecipazione ad eventi lanciati dalla Commissione Europea</a:t>
                      </a:r>
                      <a:r>
                        <a:rPr lang="it-IT" sz="1800" i="1">
                          <a:effectLst/>
                          <a:latin typeface="Calibri"/>
                          <a:ea typeface="Calibri"/>
                          <a:cs typeface="Arial"/>
                        </a:rPr>
                        <a:t> (es. Europe in my region)</a:t>
                      </a:r>
                      <a:r>
                        <a:rPr lang="it-IT" sz="1800">
                          <a:effectLst/>
                          <a:latin typeface="Calibri"/>
                          <a:ea typeface="Calibri"/>
                          <a:cs typeface="Arial"/>
                        </a:rPr>
                        <a:t>, dall’Agenzia per la Coesione Territoriale o organizzati in proprio</a:t>
                      </a:r>
                      <a:endParaRPr lang="it-IT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9" marR="6682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it-IT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9" marR="6682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Times New Roman"/>
                          <a:cs typeface="Arial"/>
                        </a:rPr>
                        <a:t>Aprile- ottobre  2020</a:t>
                      </a:r>
                      <a:endParaRPr lang="it-IT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9" marR="6682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GP/MI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9" marR="6682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30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Consultazione partenariato economico e sociale  per la predisposizione dei bandi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9" marR="6682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Consultazione on line dei principali </a:t>
                      </a:r>
                      <a:r>
                        <a:rPr lang="it-IT" sz="1800" dirty="0" err="1">
                          <a:effectLst/>
                          <a:latin typeface="Calibri"/>
                          <a:ea typeface="Times New Roman"/>
                          <a:cs typeface="Arial"/>
                        </a:rPr>
                        <a:t>stakeholders</a:t>
                      </a:r>
                      <a:r>
                        <a:rPr lang="it-IT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 regionali sulla RIS3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9" marR="6682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it-IT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9" marR="6682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Times New Roman"/>
                          <a:cs typeface="Arial"/>
                        </a:rPr>
                        <a:t>Giugno 2019</a:t>
                      </a:r>
                      <a:endParaRPr lang="it-IT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9" marR="6682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PB/BF/MI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9" marR="6682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5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Help Desk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9" marR="6682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Times New Roman"/>
                          <a:cs typeface="Arial"/>
                        </a:rPr>
                        <a:t>Per fornire informazioni sul POR FESR</a:t>
                      </a:r>
                      <a:endParaRPr lang="it-IT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9" marR="6682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it-IT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9" marR="6682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Times New Roman"/>
                          <a:cs typeface="Arial"/>
                        </a:rPr>
                        <a:t>Costante tutto l’anno</a:t>
                      </a:r>
                      <a:endParaRPr lang="it-IT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9" marR="6682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GP/PB/BF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9" marR="6682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32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Video e tutorial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9" marR="6682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Times New Roman"/>
                          <a:cs typeface="Arial"/>
                        </a:rPr>
                        <a:t>Realizzazione di micro-video/power point - in fase di presentazione dei bandi - finalizzati a fornire indirizzi/ linee guida operativa per la progettazione e presentazione delle proposte progettuali/domande di ammissione a finanziamento</a:t>
                      </a:r>
                      <a:endParaRPr lang="it-IT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9" marR="6682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it-IT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9" marR="6682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Times New Roman"/>
                          <a:cs typeface="Arial"/>
                        </a:rPr>
                        <a:t>Giugno 2019 – Giugno 2020</a:t>
                      </a:r>
                      <a:endParaRPr lang="it-IT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9" marR="6682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GP/PB/BF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9" marR="6682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13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Sito internet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9" marR="6682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Times New Roman"/>
                          <a:cs typeface="Arial"/>
                        </a:rPr>
                        <a:t>Aggiornamento costante anche con eventi, news e schede descrittive di progetti realizzati </a:t>
                      </a:r>
                      <a:endParaRPr lang="it-IT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9" marR="6682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it-IT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9" marR="6682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Times New Roman"/>
                          <a:cs typeface="Arial"/>
                        </a:rPr>
                        <a:t>Costante tutto l’anno</a:t>
                      </a:r>
                      <a:endParaRPr lang="it-IT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9" marR="6682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tutti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9" marR="6682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13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Social media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9" marR="6682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Maggiore condivisione dei video disponibili sul canale </a:t>
                      </a:r>
                      <a:r>
                        <a:rPr lang="it-IT" sz="1800" dirty="0" err="1">
                          <a:effectLst/>
                          <a:latin typeface="Calibri"/>
                          <a:ea typeface="Times New Roman"/>
                          <a:cs typeface="Arial"/>
                        </a:rPr>
                        <a:t>YouTube</a:t>
                      </a:r>
                      <a:r>
                        <a:rPr lang="it-IT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 del POR FESR sui social network a disposizione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9" marR="6682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Times New Roman"/>
                          <a:cs typeface="Arial"/>
                        </a:rPr>
                        <a:t>2</a:t>
                      </a:r>
                      <a:endParaRPr lang="it-IT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9" marR="6682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Times New Roman"/>
                          <a:cs typeface="Arial"/>
                        </a:rPr>
                        <a:t>Costante tutto l’anno</a:t>
                      </a:r>
                      <a:endParaRPr lang="it-IT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9" marR="6682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tutti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9" marR="6682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13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Strategia di Comunicazione per Agenda Urbana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9" marR="6682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Times New Roman"/>
                          <a:cs typeface="Arial"/>
                        </a:rPr>
                        <a:t>Attività di comunicazione messe in campo dai Comuni di Agenda Urbana sulla base di un format predisposto dalla Regione </a:t>
                      </a:r>
                      <a:endParaRPr lang="it-IT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9" marR="6682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it-IT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9" marR="6682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Times New Roman"/>
                          <a:cs typeface="Arial"/>
                        </a:rPr>
                        <a:t>Giugno 2019 – Giugno 2020</a:t>
                      </a:r>
                      <a:endParaRPr lang="it-IT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9" marR="6682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 err="1">
                          <a:effectLst/>
                          <a:latin typeface="Calibri"/>
                          <a:ea typeface="Times New Roman"/>
                          <a:cs typeface="Arial"/>
                        </a:rPr>
                        <a:t>RdA</a:t>
                      </a:r>
                      <a:r>
                        <a:rPr lang="it-IT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/GP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9" marR="6682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13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Coinvolgimento centri di informazione sull’Europa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9" marR="6682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Times New Roman"/>
                          <a:cs typeface="Arial"/>
                        </a:rPr>
                        <a:t>Costante coinvolgimento dei tre Europe Direct presenti in Umbria</a:t>
                      </a:r>
                      <a:endParaRPr lang="it-IT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9" marR="6682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Times New Roman"/>
                          <a:cs typeface="Arial"/>
                        </a:rPr>
                        <a:t>3</a:t>
                      </a:r>
                      <a:endParaRPr lang="it-IT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9" marR="6682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Times New Roman"/>
                          <a:cs typeface="Arial"/>
                        </a:rPr>
                        <a:t>Costante tutto l’anno</a:t>
                      </a:r>
                      <a:endParaRPr lang="it-IT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9" marR="6682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MI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9" marR="6682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13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Azione di comunicazione congiunta POR FESR, POR FSE e PSR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9" marR="6682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Times New Roman"/>
                          <a:cs typeface="Arial"/>
                        </a:rPr>
                        <a:t>Continua la Programmazione radiofonica “Europa InfoSound”</a:t>
                      </a:r>
                      <a:endParaRPr lang="it-IT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9" marR="6682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it-IT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9" marR="6682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Times New Roman"/>
                          <a:cs typeface="Arial"/>
                        </a:rPr>
                        <a:t>Giugno- dicembre 2019</a:t>
                      </a:r>
                      <a:endParaRPr lang="it-IT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9" marR="6682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GP/PB/MI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9" marR="6682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1234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943528" y="4426416"/>
            <a:ext cx="10513168" cy="1261882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/>
          <a:p>
            <a:pPr algn="ctr"/>
            <a:r>
              <a:rPr lang="it-IT" sz="6600" b="1" kern="1200" dirty="0">
                <a:solidFill>
                  <a:srgbClr val="469A44"/>
                </a:solidFill>
              </a:rPr>
              <a:t>Grazie per l’attenzione</a:t>
            </a:r>
            <a:endParaRPr kumimoji="0" lang="it-IT" sz="6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24" y="2628880"/>
            <a:ext cx="5112568" cy="10178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7151440" y="7122089"/>
            <a:ext cx="16417824" cy="1261882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6600" b="1" kern="1200" dirty="0">
                <a:solidFill>
                  <a:srgbClr val="469A44"/>
                </a:solidFill>
              </a:rPr>
              <a:t>Valeria Covarelli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7151440" y="8442176"/>
            <a:ext cx="13321480" cy="1261882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</a:lstStyle>
          <a:p>
            <a:pPr algn="ctr"/>
            <a:r>
              <a:rPr lang="it-IT" sz="6600" b="1" kern="1200" dirty="0">
                <a:solidFill>
                  <a:srgbClr val="469A44"/>
                </a:solidFill>
              </a:rPr>
              <a:t>vcovarelli@regione.umbria.it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7151440" y="10386392"/>
            <a:ext cx="9937104" cy="677106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/>
          <a:p>
            <a:pPr algn="ctr"/>
            <a:r>
              <a:rPr lang="it-IT" sz="2800" kern="1200" dirty="0">
                <a:solidFill>
                  <a:prstClr val="black"/>
                </a:solidFill>
                <a:ea typeface="+mn-ea"/>
                <a:cs typeface="+mn-cs"/>
                <a:hlinkClick r:id="rId4"/>
              </a:rPr>
              <a:t>http://www.regione.umbria.it/programmazione-fesr</a:t>
            </a:r>
            <a:endParaRPr kumimoji="0" lang="it-IT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26782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i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508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01600" dist="508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01600" dist="508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blurRad="101600" dist="508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>
        <a:spAutoFit/>
      </a:bodyPr>
      <a:lstStyle>
        <a:defPPr marL="0" marR="0" indent="0" algn="l" defTabSz="2438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blurRad="101600" dist="508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>
        <a:spAutoFit/>
      </a:bodyPr>
      <a:lstStyle>
        <a:defPPr marL="0" marR="0" indent="0" algn="l" defTabSz="2438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i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508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01600" dist="508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01600" dist="508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blurRad="101600" dist="508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>
        <a:spAutoFit/>
      </a:bodyPr>
      <a:lstStyle>
        <a:defPPr marL="0" marR="0" indent="0" algn="l" defTabSz="2438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blurRad="101600" dist="508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>
        <a:spAutoFit/>
      </a:bodyPr>
      <a:lstStyle>
        <a:defPPr marL="0" marR="0" indent="0" algn="l" defTabSz="2438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435</Words>
  <Application>Microsoft Office PowerPoint</Application>
  <PresentationFormat>Personalizzato</PresentationFormat>
  <Paragraphs>82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Valeria Covarelli</cp:lastModifiedBy>
  <cp:revision>8</cp:revision>
  <dcterms:modified xsi:type="dcterms:W3CDTF">2019-06-11T14:58:40Z</dcterms:modified>
</cp:coreProperties>
</file>