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 id="2147483653" r:id="rId3"/>
  </p:sldMasterIdLst>
  <p:notesMasterIdLst>
    <p:notesMasterId r:id="rId24"/>
  </p:notesMasterIdLst>
  <p:sldIdLst>
    <p:sldId id="316" r:id="rId4"/>
    <p:sldId id="337" r:id="rId5"/>
    <p:sldId id="345" r:id="rId6"/>
    <p:sldId id="352" r:id="rId7"/>
    <p:sldId id="349" r:id="rId8"/>
    <p:sldId id="350" r:id="rId9"/>
    <p:sldId id="343" r:id="rId10"/>
    <p:sldId id="353" r:id="rId11"/>
    <p:sldId id="365" r:id="rId12"/>
    <p:sldId id="366" r:id="rId13"/>
    <p:sldId id="354" r:id="rId14"/>
    <p:sldId id="355" r:id="rId15"/>
    <p:sldId id="356" r:id="rId16"/>
    <p:sldId id="362" r:id="rId17"/>
    <p:sldId id="363" r:id="rId18"/>
    <p:sldId id="364" r:id="rId19"/>
    <p:sldId id="358" r:id="rId20"/>
    <p:sldId id="325" r:id="rId21"/>
    <p:sldId id="361" r:id="rId22"/>
    <p:sldId id="307" r:id="rId23"/>
  </p:sldIdLst>
  <p:sldSz cx="9144000" cy="6858000" type="screen4x3"/>
  <p:notesSz cx="6797675" cy="9926638"/>
  <p:embeddedFontLst>
    <p:embeddedFont>
      <p:font typeface="Bodoni MT" panose="02070603080606020203" pitchFamily="18" charset="0"/>
      <p:regular r:id="rId25"/>
      <p:bold r:id="rId26"/>
      <p:italic r:id="rId27"/>
      <p:boldItalic r:id="rId28"/>
    </p:embeddedFont>
    <p:embeddedFont>
      <p:font typeface="Book Antiqua" panose="02040602050305030304" pitchFamily="18" charset="0"/>
      <p:regular r:id="rId29"/>
      <p:bold r:id="rId30"/>
      <p:italic r:id="rId31"/>
      <p:boldItalic r:id="rId32"/>
    </p:embeddedFont>
    <p:embeddedFont>
      <p:font typeface="Broadway" panose="04040905080B02020502" pitchFamily="82" charset="0"/>
      <p:regular r:id="rId33"/>
    </p:embeddedFont>
    <p:embeddedFont>
      <p:font typeface="Calibri" panose="020F0502020204030204" pitchFamily="34" charset="0"/>
      <p:regular r:id="rId34"/>
      <p:bold r:id="rId35"/>
      <p:italic r:id="rId36"/>
      <p:boldItalic r:id="rId37"/>
    </p:embeddedFont>
    <p:embeddedFont>
      <p:font typeface="Calisto MT" panose="020406030505050303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27" userDrawn="1">
          <p15:clr>
            <a:srgbClr val="000000"/>
          </p15:clr>
        </p15:guide>
        <p15:guide id="2" pos="2141" userDrawn="1">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na Marini" initials="RM" lastIdx="1" clrIdx="0">
    <p:extLst>
      <p:ext uri="{19B8F6BF-5375-455C-9EA6-DF929625EA0E}">
        <p15:presenceInfo xmlns:p15="http://schemas.microsoft.com/office/powerpoint/2012/main" userId="S-1-5-21-2025429265-1580436667-682003330-3940" providerId="AD"/>
      </p:ext>
    </p:extLst>
  </p:cmAuthor>
  <p:cmAuthor id="2" name="Emanuela Bossi" initials="EB" lastIdx="2" clrIdx="1">
    <p:extLst>
      <p:ext uri="{19B8F6BF-5375-455C-9EA6-DF929625EA0E}">
        <p15:presenceInfo xmlns:p15="http://schemas.microsoft.com/office/powerpoint/2012/main" userId="S-1-5-21-2025429265-1580436667-682003330-6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99FF"/>
    <a:srgbClr val="0000CC"/>
    <a:srgbClr val="009900"/>
    <a:srgbClr val="6600FF"/>
    <a:srgbClr val="00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96120" autoAdjust="0"/>
  </p:normalViewPr>
  <p:slideViewPr>
    <p:cSldViewPr snapToGrid="0">
      <p:cViewPr varScale="1">
        <p:scale>
          <a:sx n="103" d="100"/>
          <a:sy n="103" d="100"/>
        </p:scale>
        <p:origin x="2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it-IT" sz="1800" b="1" i="0" dirty="0">
                <a:effectLst/>
              </a:rPr>
              <a:t>INNOVATION PRIORITY</a:t>
            </a:r>
            <a:endParaRPr lang="it-IT" sz="1800" dirty="0">
              <a:effectLst/>
            </a:endParaRPr>
          </a:p>
        </c:rich>
      </c:tx>
      <c:layout>
        <c:manualLayout>
          <c:xMode val="edge"/>
          <c:yMode val="edge"/>
          <c:x val="0.21239796692581445"/>
          <c:y val="2.4071813752094286E-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it-IT"/>
        </a:p>
      </c:txPr>
    </c:title>
    <c:autoTitleDeleted val="0"/>
    <c:plotArea>
      <c:layout>
        <c:manualLayout>
          <c:layoutTarget val="inner"/>
          <c:xMode val="edge"/>
          <c:yMode val="edge"/>
          <c:x val="0.18173803856599105"/>
          <c:y val="0.13767153143206576"/>
          <c:w val="0.65749773600853278"/>
          <c:h val="0.85722126951276079"/>
        </c:manualLayout>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A60-4A1C-AFD8-A508008AEF04}"/>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A60-4A1C-AFD8-A508008AEF04}"/>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A60-4A1C-AFD8-A508008AEF04}"/>
              </c:ext>
            </c:extLst>
          </c:dPt>
          <c:dLbls>
            <c:dLbl>
              <c:idx val="0"/>
              <c:layout>
                <c:manualLayout>
                  <c:x val="-0.21450860313819237"/>
                  <c:y val="4.837733084935844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29392280718316616"/>
                      <c:h val="0.18322973789758587"/>
                    </c:manualLayout>
                  </c15:layout>
                </c:ext>
                <c:ext xmlns:c16="http://schemas.microsoft.com/office/drawing/2014/chart" uri="{C3380CC4-5D6E-409C-BE32-E72D297353CC}">
                  <c16:uniqueId val="{00000001-FA60-4A1C-AFD8-A508008AEF04}"/>
                </c:ext>
              </c:extLst>
            </c:dLbl>
            <c:dLbl>
              <c:idx val="1"/>
              <c:layout>
                <c:manualLayout>
                  <c:x val="0.216211327728976"/>
                  <c:y val="-8.4399123024148037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fld id="{5BA7E917-F1F4-4B88-9B51-B5D1C937B666}" type="CATEGORYNAME">
                      <a:rPr lang="en-US" sz="1400"/>
                      <a:pPr>
                        <a:defRPr sz="1400"/>
                      </a:pPr>
                      <a:t>[NOME CATEGORIA]</a:t>
                    </a:fld>
                    <a:r>
                      <a:rPr lang="en-US" sz="1400" baseline="0"/>
                      <a:t>
</a:t>
                    </a:r>
                    <a:fld id="{71C0D465-BB5A-4600-B6A5-5BD06E8D671C}" type="PERCENTAGE">
                      <a:rPr lang="en-US" sz="1400" baseline="0"/>
                      <a:pPr>
                        <a:defRPr sz="1400"/>
                      </a:pPr>
                      <a:t>[PERCENTUALE]</a:t>
                    </a:fld>
                    <a:endParaRPr lang="en-US" sz="1400"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34975380155810398"/>
                      <c:h val="0.30178042813862122"/>
                    </c:manualLayout>
                  </c15:layout>
                  <c15:dlblFieldTable/>
                  <c15:showDataLabelsRange val="0"/>
                </c:ext>
                <c:ext xmlns:c16="http://schemas.microsoft.com/office/drawing/2014/chart" uri="{C3380CC4-5D6E-409C-BE32-E72D297353CC}">
                  <c16:uniqueId val="{00000003-FA60-4A1C-AFD8-A508008AEF04}"/>
                </c:ext>
              </c:extLst>
            </c:dLbl>
            <c:dLbl>
              <c:idx val="2"/>
              <c:layout>
                <c:manualLayout>
                  <c:x val="0.19237704189070673"/>
                  <c:y val="0.2642575527185401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32054726136070549"/>
                      <c:h val="0.29016614720283307"/>
                    </c:manualLayout>
                  </c15:layout>
                </c:ext>
                <c:ext xmlns:c16="http://schemas.microsoft.com/office/drawing/2014/chart" uri="{C3380CC4-5D6E-409C-BE32-E72D297353CC}">
                  <c16:uniqueId val="{00000005-FA60-4A1C-AFD8-A508008AEF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'INNOVATION NEEDS - COMPARAZIONE'!$F$4:$F$6</c:f>
              <c:strCache>
                <c:ptCount val="3"/>
                <c:pt idx="0">
                  <c:v>Marketing </c:v>
                </c:pt>
                <c:pt idx="1">
                  <c:v>Product Innovation</c:v>
                </c:pt>
                <c:pt idx="2">
                  <c:v>Process Innovation</c:v>
                </c:pt>
              </c:strCache>
            </c:strRef>
          </c:cat>
          <c:val>
            <c:numRef>
              <c:f>'INNOVATION NEEDS - COMPARAZIONE'!$G$4:$G$6</c:f>
              <c:numCache>
                <c:formatCode>General</c:formatCode>
                <c:ptCount val="3"/>
                <c:pt idx="0">
                  <c:v>3</c:v>
                </c:pt>
                <c:pt idx="1">
                  <c:v>2</c:v>
                </c:pt>
                <c:pt idx="2">
                  <c:v>2</c:v>
                </c:pt>
              </c:numCache>
            </c:numRef>
          </c:val>
          <c:extLst>
            <c:ext xmlns:c16="http://schemas.microsoft.com/office/drawing/2014/chart" uri="{C3380CC4-5D6E-409C-BE32-E72D297353CC}">
              <c16:uniqueId val="{00000006-FA60-4A1C-AFD8-A508008AEF0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800" b="1" i="0" dirty="0">
                <a:effectLst/>
              </a:rPr>
              <a:t>MEASURES TO BOOST INNOVATION</a:t>
            </a:r>
            <a:endParaRPr lang="it-IT" dirty="0">
              <a:effectLst/>
            </a:endParaRPr>
          </a:p>
        </c:rich>
      </c:tx>
      <c:layout>
        <c:manualLayout>
          <c:xMode val="edge"/>
          <c:yMode val="edge"/>
          <c:x val="0.24436811813598777"/>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it-IT"/>
        </a:p>
      </c:txPr>
    </c:title>
    <c:autoTitleDeleted val="0"/>
    <c:plotArea>
      <c:layout>
        <c:manualLayout>
          <c:layoutTarget val="inner"/>
          <c:xMode val="edge"/>
          <c:yMode val="edge"/>
          <c:x val="0.22751174647605718"/>
          <c:y val="0.17557646713245631"/>
          <c:w val="0.56009102031295377"/>
          <c:h val="0.82285586398383026"/>
        </c:manualLayout>
      </c:layout>
      <c:pieChart>
        <c:varyColors val="1"/>
        <c:ser>
          <c:idx val="0"/>
          <c:order val="0"/>
          <c:dPt>
            <c:idx val="0"/>
            <c:bubble3D val="0"/>
            <c:spPr>
              <a:solidFill>
                <a:schemeClr val="accent2">
                  <a:tint val="6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A1E-4647-97E9-759A1883BA4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A1E-4647-97E9-759A1883BA4F}"/>
              </c:ext>
            </c:extLst>
          </c:dPt>
          <c:dPt>
            <c:idx val="2"/>
            <c:bubble3D val="0"/>
            <c:spPr>
              <a:solidFill>
                <a:schemeClr val="accent2">
                  <a:shade val="6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A1E-4647-97E9-759A1883BA4F}"/>
              </c:ext>
            </c:extLst>
          </c:dPt>
          <c:dLbls>
            <c:dLbl>
              <c:idx val="0"/>
              <c:layout>
                <c:manualLayout>
                  <c:x val="-0.22368087504736867"/>
                  <c:y val="9.107068853649247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27751205055436956"/>
                      <c:h val="0.32735981132437703"/>
                    </c:manualLayout>
                  </c15:layout>
                </c:ext>
                <c:ext xmlns:c16="http://schemas.microsoft.com/office/drawing/2014/chart" uri="{C3380CC4-5D6E-409C-BE32-E72D297353CC}">
                  <c16:uniqueId val="{00000001-7A1E-4647-97E9-759A1883BA4F}"/>
                </c:ext>
              </c:extLst>
            </c:dLbl>
            <c:dLbl>
              <c:idx val="1"/>
              <c:layout>
                <c:manualLayout>
                  <c:x val="0.19034443314504287"/>
                  <c:y val="-0.12091771459761194"/>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24304179150021865"/>
                      <c:h val="0.26728123835548379"/>
                    </c:manualLayout>
                  </c15:layout>
                </c:ext>
                <c:ext xmlns:c16="http://schemas.microsoft.com/office/drawing/2014/chart" uri="{C3380CC4-5D6E-409C-BE32-E72D297353CC}">
                  <c16:uniqueId val="{00000003-7A1E-4647-97E9-759A1883BA4F}"/>
                </c:ext>
              </c:extLst>
            </c:dLbl>
            <c:dLbl>
              <c:idx val="2"/>
              <c:layout>
                <c:manualLayout>
                  <c:x val="0.22721439102106303"/>
                  <c:y val="0.2051911274153240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24778643982994647"/>
                      <c:h val="0.2689995885912681"/>
                    </c:manualLayout>
                  </c15:layout>
                </c:ext>
                <c:ext xmlns:c16="http://schemas.microsoft.com/office/drawing/2014/chart" uri="{C3380CC4-5D6E-409C-BE32-E72D297353CC}">
                  <c16:uniqueId val="{00000005-7A1E-4647-97E9-759A1883BA4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'INNOVATION NEEDS - COMPARAZIONE'!$A$36:$A$38</c:f>
              <c:strCache>
                <c:ptCount val="3"/>
                <c:pt idx="0">
                  <c:v>Economic and financial aids</c:v>
                </c:pt>
                <c:pt idx="1">
                  <c:v>Cross-sector initiatives</c:v>
                </c:pt>
                <c:pt idx="2">
                  <c:v>Network activities</c:v>
                </c:pt>
              </c:strCache>
            </c:strRef>
          </c:cat>
          <c:val>
            <c:numRef>
              <c:f>'INNOVATION NEEDS - COMPARAZIONE'!$B$36:$B$38</c:f>
              <c:numCache>
                <c:formatCode>General</c:formatCode>
                <c:ptCount val="3"/>
                <c:pt idx="0">
                  <c:v>3</c:v>
                </c:pt>
                <c:pt idx="1">
                  <c:v>2</c:v>
                </c:pt>
                <c:pt idx="2">
                  <c:v>2</c:v>
                </c:pt>
              </c:numCache>
            </c:numRef>
          </c:val>
          <c:extLst>
            <c:ext xmlns:c16="http://schemas.microsoft.com/office/drawing/2014/chart" uri="{C3380CC4-5D6E-409C-BE32-E72D297353CC}">
              <c16:uniqueId val="{00000006-7A1E-4647-97E9-759A1883BA4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800" b="1" i="0" u="none" strike="noStrike" baseline="0" dirty="0">
                <a:effectLst/>
              </a:rPr>
              <a:t>MAIN BARRIES TO INNOVATION </a:t>
            </a:r>
            <a:endParaRPr lang="it-IT" dirty="0"/>
          </a:p>
        </c:rich>
      </c:tx>
      <c:layout>
        <c:manualLayout>
          <c:xMode val="edge"/>
          <c:yMode val="edge"/>
          <c:x val="0.13361658169215901"/>
          <c:y val="1.221194161217501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it-IT"/>
        </a:p>
      </c:txPr>
    </c:title>
    <c:autoTitleDeleted val="0"/>
    <c:plotArea>
      <c:layout>
        <c:manualLayout>
          <c:layoutTarget val="inner"/>
          <c:xMode val="edge"/>
          <c:yMode val="edge"/>
          <c:x val="0.18584424672598221"/>
          <c:y val="9.1153650264736305E-2"/>
          <c:w val="0.66760924103721264"/>
          <c:h val="0.89900403763329362"/>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9E5-48D4-86AC-315E6E996B8C}"/>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9E5-48D4-86AC-315E6E996B8C}"/>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9E5-48D4-86AC-315E6E996B8C}"/>
              </c:ext>
            </c:extLst>
          </c:dPt>
          <c:dLbls>
            <c:dLbl>
              <c:idx val="0"/>
              <c:layout>
                <c:manualLayout>
                  <c:x val="-0.14207618666780919"/>
                  <c:y val="0.2051926714247297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30278868720336283"/>
                      <c:h val="0.41155909954719661"/>
                    </c:manualLayout>
                  </c15:layout>
                </c:ext>
                <c:ext xmlns:c16="http://schemas.microsoft.com/office/drawing/2014/chart" uri="{C3380CC4-5D6E-409C-BE32-E72D297353CC}">
                  <c16:uniqueId val="{00000001-09E5-48D4-86AC-315E6E996B8C}"/>
                </c:ext>
              </c:extLst>
            </c:dLbl>
            <c:dLbl>
              <c:idx val="1"/>
              <c:layout>
                <c:manualLayout>
                  <c:x val="0.21323356352790657"/>
                  <c:y val="-9.548337164378062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32795382390390154"/>
                      <c:h val="0.29047543252785823"/>
                    </c:manualLayout>
                  </c15:layout>
                </c:ext>
                <c:ext xmlns:c16="http://schemas.microsoft.com/office/drawing/2014/chart" uri="{C3380CC4-5D6E-409C-BE32-E72D297353CC}">
                  <c16:uniqueId val="{00000003-09E5-48D4-86AC-315E6E996B8C}"/>
                </c:ext>
              </c:extLst>
            </c:dLbl>
            <c:dLbl>
              <c:idx val="2"/>
              <c:layout>
                <c:manualLayout>
                  <c:x val="0.25392394469626245"/>
                  <c:y val="0.2491915966318874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27139535491932792"/>
                      <c:h val="0.3326919233419332"/>
                    </c:manualLayout>
                  </c15:layout>
                </c:ext>
                <c:ext xmlns:c16="http://schemas.microsoft.com/office/drawing/2014/chart" uri="{C3380CC4-5D6E-409C-BE32-E72D297353CC}">
                  <c16:uniqueId val="{00000005-09E5-48D4-86AC-315E6E996B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'INNOVATION NEEDS - COMPARAZIONE'!$A$88:$A$90</c:f>
              <c:strCache>
                <c:ptCount val="3"/>
                <c:pt idx="0">
                  <c:v>Low level resources to invest in  SMEs </c:v>
                </c:pt>
                <c:pt idx="1">
                  <c:v>Low knowledge potential  innovations      </c:v>
                </c:pt>
                <c:pt idx="2">
                  <c:v>Mindset  link to tradictional products and processes</c:v>
                </c:pt>
              </c:strCache>
            </c:strRef>
          </c:cat>
          <c:val>
            <c:numRef>
              <c:f>'INNOVATION NEEDS - COMPARAZIONE'!$B$88:$B$90</c:f>
              <c:numCache>
                <c:formatCode>General</c:formatCode>
                <c:ptCount val="3"/>
                <c:pt idx="0">
                  <c:v>3</c:v>
                </c:pt>
                <c:pt idx="1">
                  <c:v>3</c:v>
                </c:pt>
                <c:pt idx="2">
                  <c:v>2</c:v>
                </c:pt>
              </c:numCache>
            </c:numRef>
          </c:val>
          <c:extLst>
            <c:ext xmlns:c16="http://schemas.microsoft.com/office/drawing/2014/chart" uri="{C3380CC4-5D6E-409C-BE32-E72D297353CC}">
              <c16:uniqueId val="{00000006-09E5-48D4-86AC-315E6E996B8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sldNum" idx="12"/>
          </p:nvPr>
        </p:nvSpPr>
        <p:spPr>
          <a:xfrm>
            <a:off x="3850442" y="9428583"/>
            <a:ext cx="2942512" cy="492885"/>
          </a:xfrm>
          <a:prstGeom prst="rect">
            <a:avLst/>
          </a:prstGeom>
          <a:noFill/>
          <a:ln>
            <a:noFill/>
          </a:ln>
        </p:spPr>
        <p:txBody>
          <a:bodyPr spcFirstLastPara="1" wrap="square" lIns="90000" tIns="46800" rIns="90000" bIns="46800" anchor="b" anchorCtr="0">
            <a:noAutofit/>
          </a:bodyPr>
          <a:lstStyle/>
          <a:p>
            <a:pPr marL="0" marR="0" lvl="0" indent="0" algn="l" rtl="0">
              <a:lnSpc>
                <a:spcPct val="100000"/>
              </a:lnSpc>
              <a:spcBef>
                <a:spcPts val="0"/>
              </a:spcBef>
              <a:spcAft>
                <a:spcPts val="0"/>
              </a:spcAft>
              <a:buNone/>
            </a:pPr>
            <a:fld id="{00000000-1234-1234-1234-123412341234}" type="slidenum">
              <a:rPr lang="en-US" sz="18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None/>
              </a:pPr>
              <a:t>‹N›</a:t>
            </a:fld>
            <a:endParaRPr/>
          </a:p>
        </p:txBody>
      </p:sp>
      <p:sp>
        <p:nvSpPr>
          <p:cNvPr id="4" name="Google Shape;4;n"/>
          <p:cNvSpPr/>
          <p:nvPr/>
        </p:nvSpPr>
        <p:spPr>
          <a:xfrm>
            <a:off x="0" y="0"/>
            <a:ext cx="6797675" cy="9926638"/>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FFFFFF"/>
              </a:solidFill>
              <a:latin typeface="Arial"/>
              <a:ea typeface="Arial"/>
              <a:cs typeface="Arial"/>
              <a:sym typeface="Arial"/>
            </a:endParaRPr>
          </a:p>
        </p:txBody>
      </p:sp>
      <p:sp>
        <p:nvSpPr>
          <p:cNvPr id="5" name="Google Shape;5;n"/>
          <p:cNvSpPr/>
          <p:nvPr/>
        </p:nvSpPr>
        <p:spPr>
          <a:xfrm>
            <a:off x="0" y="0"/>
            <a:ext cx="6797675" cy="9926638"/>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FFFFFF"/>
              </a:solidFill>
              <a:latin typeface="Arial"/>
              <a:ea typeface="Arial"/>
              <a:cs typeface="Arial"/>
              <a:sym typeface="Arial"/>
            </a:endParaRPr>
          </a:p>
        </p:txBody>
      </p:sp>
      <p:sp>
        <p:nvSpPr>
          <p:cNvPr id="6" name="Google Shape;6;n"/>
          <p:cNvSpPr/>
          <p:nvPr/>
        </p:nvSpPr>
        <p:spPr>
          <a:xfrm>
            <a:off x="0" y="0"/>
            <a:ext cx="2945659" cy="496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FFFFFF"/>
              </a:solidFill>
              <a:latin typeface="Arial"/>
              <a:ea typeface="Arial"/>
              <a:cs typeface="Arial"/>
              <a:sym typeface="Arial"/>
            </a:endParaRPr>
          </a:p>
        </p:txBody>
      </p:sp>
      <p:sp>
        <p:nvSpPr>
          <p:cNvPr id="7" name="Google Shape;7;n"/>
          <p:cNvSpPr/>
          <p:nvPr/>
        </p:nvSpPr>
        <p:spPr>
          <a:xfrm>
            <a:off x="3850442" y="0"/>
            <a:ext cx="2944085" cy="49460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FFFFFF"/>
              </a:solidFill>
              <a:latin typeface="Arial"/>
              <a:ea typeface="Arial"/>
              <a:cs typeface="Arial"/>
              <a:sym typeface="Arial"/>
            </a:endParaRPr>
          </a:p>
        </p:txBody>
      </p:sp>
      <p:sp>
        <p:nvSpPr>
          <p:cNvPr id="8" name="Google Shape;8;n"/>
          <p:cNvSpPr>
            <a:spLocks noGrp="1" noRot="1" noChangeAspect="1"/>
          </p:cNvSpPr>
          <p:nvPr>
            <p:ph type="sldImg" idx="2"/>
          </p:nvPr>
        </p:nvSpPr>
        <p:spPr>
          <a:xfrm>
            <a:off x="917575" y="744538"/>
            <a:ext cx="4959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00"/>
            <a:headEnd type="none" w="sm" len="sm"/>
            <a:tailEnd type="none" w="sm" len="sm"/>
          </a:ln>
        </p:spPr>
      </p:sp>
      <p:sp>
        <p:nvSpPr>
          <p:cNvPr id="9" name="Google Shape;9;n"/>
          <p:cNvSpPr txBox="1">
            <a:spLocks noGrp="1"/>
          </p:cNvSpPr>
          <p:nvPr>
            <p:ph type="body" idx="1"/>
          </p:nvPr>
        </p:nvSpPr>
        <p:spPr>
          <a:xfrm>
            <a:off x="679768" y="4715154"/>
            <a:ext cx="5434993" cy="4463540"/>
          </a:xfrm>
          <a:prstGeom prst="rect">
            <a:avLst/>
          </a:prstGeom>
          <a:noFill/>
          <a:ln>
            <a:noFill/>
          </a:ln>
        </p:spPr>
        <p:txBody>
          <a:bodyPr spcFirstLastPara="1" wrap="square" lIns="90000" tIns="46800" rIns="90000" bIns="468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 name="Google Shape;10;n"/>
          <p:cNvSpPr/>
          <p:nvPr/>
        </p:nvSpPr>
        <p:spPr>
          <a:xfrm>
            <a:off x="0" y="9428582"/>
            <a:ext cx="2945659" cy="496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FFFFFF"/>
              </a:solidFill>
              <a:latin typeface="Arial"/>
              <a:ea typeface="Arial"/>
              <a:cs typeface="Arial"/>
              <a:sym typeface="Arial"/>
            </a:endParaRPr>
          </a:p>
        </p:txBody>
      </p:sp>
      <p:sp>
        <p:nvSpPr>
          <p:cNvPr id="11" name="Google Shape;11;n"/>
          <p:cNvSpPr txBox="1">
            <a:spLocks noGrp="1"/>
          </p:cNvSpPr>
          <p:nvPr>
            <p:ph type="sldNum" idx="3"/>
          </p:nvPr>
        </p:nvSpPr>
        <p:spPr>
          <a:xfrm>
            <a:off x="3850442" y="9428583"/>
            <a:ext cx="2942512" cy="49288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‹N›</a:t>
            </a:fld>
            <a:endParaRPr/>
          </a:p>
        </p:txBody>
      </p:sp>
    </p:spTree>
    <p:extLst>
      <p:ext uri="{BB962C8B-B14F-4D97-AF65-F5344CB8AC3E}">
        <p14:creationId xmlns:p14="http://schemas.microsoft.com/office/powerpoint/2010/main" val="34710120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p:nvPr/>
        </p:nvSpPr>
        <p:spPr>
          <a:xfrm>
            <a:off x="3850442" y="9428582"/>
            <a:ext cx="2944085" cy="494608"/>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a:p>
        </p:txBody>
      </p:sp>
      <p:sp>
        <p:nvSpPr>
          <p:cNvPr id="42" name="Google Shape;42;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 name="Google Shape;43;p1:notes"/>
          <p:cNvSpPr txBox="1">
            <a:spLocks noGrp="1"/>
          </p:cNvSpPr>
          <p:nvPr>
            <p:ph type="body" idx="1"/>
          </p:nvPr>
        </p:nvSpPr>
        <p:spPr>
          <a:xfrm>
            <a:off x="679768" y="4715153"/>
            <a:ext cx="5438140" cy="4466987"/>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b="0" i="0" u="none" strike="noStrike" cap="none" dirty="0"/>
          </a:p>
        </p:txBody>
      </p:sp>
    </p:spTree>
    <p:extLst>
      <p:ext uri="{BB962C8B-B14F-4D97-AF65-F5344CB8AC3E}">
        <p14:creationId xmlns:p14="http://schemas.microsoft.com/office/powerpoint/2010/main" val="138141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l" rtl="0">
              <a:lnSpc>
                <a:spcPct val="100000"/>
              </a:lnSpc>
              <a:spcBef>
                <a:spcPts val="0"/>
              </a:spcBef>
              <a:spcAft>
                <a:spcPts val="0"/>
              </a:spcAft>
              <a:buNone/>
            </a:pPr>
            <a:fld id="{00000000-1234-1234-1234-123412341234}" type="slidenum">
              <a:rPr lang="en-US" sz="1800" b="0" i="0" u="none" strike="noStrike" cap="none" smtClean="0">
                <a:solidFill>
                  <a:srgbClr val="FFFFFF"/>
                </a:solidFill>
                <a:latin typeface="Arial"/>
                <a:ea typeface="Arial"/>
                <a:cs typeface="Arial"/>
                <a:sym typeface="Arial"/>
              </a:rPr>
              <a:pPr marL="0" marR="0" lvl="0" indent="0" algn="l" rtl="0">
                <a:lnSpc>
                  <a:spcPct val="100000"/>
                </a:lnSpc>
                <a:spcBef>
                  <a:spcPts val="0"/>
                </a:spcBef>
                <a:spcAft>
                  <a:spcPts val="0"/>
                </a:spcAft>
                <a:buNone/>
              </a:pPr>
              <a:t>13</a:t>
            </a:fld>
            <a:endParaRPr lang="en-US"/>
          </a:p>
        </p:txBody>
      </p:sp>
      <p:sp>
        <p:nvSpPr>
          <p:cNvPr id="5" name="Segnaposto numero diapositiva 4"/>
          <p:cNvSpPr>
            <a:spLocks noGrp="1"/>
          </p:cNvSpPr>
          <p:nvPr>
            <p:ph type="sldNum" idx="3"/>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13</a:t>
            </a:fld>
            <a:endParaRPr lang="en-US"/>
          </a:p>
        </p:txBody>
      </p:sp>
    </p:spTree>
    <p:extLst>
      <p:ext uri="{BB962C8B-B14F-4D97-AF65-F5344CB8AC3E}">
        <p14:creationId xmlns:p14="http://schemas.microsoft.com/office/powerpoint/2010/main" val="427458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df2e53bb2_0_3:notes"/>
          <p:cNvSpPr txBox="1"/>
          <p:nvPr/>
        </p:nvSpPr>
        <p:spPr>
          <a:xfrm>
            <a:off x="3850442" y="9428582"/>
            <a:ext cx="2944172" cy="494704"/>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18</a:t>
            </a:fld>
            <a:endParaRPr/>
          </a:p>
        </p:txBody>
      </p:sp>
      <p:sp>
        <p:nvSpPr>
          <p:cNvPr id="138" name="Google Shape;138;g4df2e53bb2_0_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39" name="Google Shape;139;g4df2e53bb2_0_3:notes"/>
          <p:cNvSpPr txBox="1">
            <a:spLocks noGrp="1"/>
          </p:cNvSpPr>
          <p:nvPr>
            <p:ph type="body" idx="1"/>
          </p:nvPr>
        </p:nvSpPr>
        <p:spPr>
          <a:xfrm>
            <a:off x="679768" y="4715153"/>
            <a:ext cx="5438140" cy="4466987"/>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b="0" i="0" u="none" strike="noStrike" cap="none" dirty="0"/>
          </a:p>
        </p:txBody>
      </p:sp>
    </p:spTree>
    <p:extLst>
      <p:ext uri="{BB962C8B-B14F-4D97-AF65-F5344CB8AC3E}">
        <p14:creationId xmlns:p14="http://schemas.microsoft.com/office/powerpoint/2010/main" val="217919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notes"/>
          <p:cNvSpPr txBox="1"/>
          <p:nvPr/>
        </p:nvSpPr>
        <p:spPr>
          <a:xfrm>
            <a:off x="3850442" y="9428582"/>
            <a:ext cx="2944085" cy="494608"/>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20</a:t>
            </a:fld>
            <a:endParaRPr/>
          </a:p>
        </p:txBody>
      </p:sp>
      <p:sp>
        <p:nvSpPr>
          <p:cNvPr id="717" name="Google Shape;717;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18" name="Google Shape;718;p4:notes"/>
          <p:cNvSpPr txBox="1">
            <a:spLocks noGrp="1"/>
          </p:cNvSpPr>
          <p:nvPr>
            <p:ph type="body" idx="1"/>
          </p:nvPr>
        </p:nvSpPr>
        <p:spPr>
          <a:xfrm>
            <a:off x="679768" y="4715153"/>
            <a:ext cx="5438140" cy="4466987"/>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b="0" i="0" u="none" strike="noStrike" cap="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18" name="Google Shape;18;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00" b="0"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None/>
              <a:defRPr sz="1800" b="0"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None/>
              <a:defRPr sz="1800" b="0"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None/>
              <a:defRPr sz="1800" b="0"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None/>
              <a:defRPr sz="1800" b="0"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None/>
              <a:defRPr sz="1800" b="0"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None/>
              <a:defRPr sz="1800" b="0"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None/>
              <a:defRPr sz="1800" b="0"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None/>
              <a:defRPr sz="1800" b="0"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a:t>
            </a:fld>
            <a:endParaRPr sz="14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28" name="Google Shape;28;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29" name="Google Shape;29;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00" b="0"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None/>
              <a:defRPr sz="1800" b="0"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None/>
              <a:defRPr sz="1800" b="0"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None/>
              <a:defRPr sz="1800" b="0"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None/>
              <a:defRPr sz="1800" b="0"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None/>
              <a:defRPr sz="1800" b="0"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None/>
              <a:defRPr sz="1800" b="0"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None/>
              <a:defRPr sz="1800" b="0"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None/>
              <a:defRPr sz="1800" b="0"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a:t>
            </a:fld>
            <a:endParaRPr sz="14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38" name="Google Shape;38;p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39" name="Google Shape;39;p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00" b="0"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None/>
              <a:defRPr sz="1800" b="0"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None/>
              <a:defRPr sz="1800" b="0"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None/>
              <a:defRPr sz="1800" b="0"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None/>
              <a:defRPr sz="1800" b="0"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None/>
              <a:defRPr sz="1800" b="0"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None/>
              <a:defRPr sz="1800" b="0"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None/>
              <a:defRPr sz="1800" b="0"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None/>
              <a:defRPr sz="1800" b="0"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a:t>
            </a:fld>
            <a:endParaRPr sz="14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
        <p:cNvGrpSpPr/>
        <p:nvPr/>
      </p:nvGrpSpPr>
      <p:grpSpPr>
        <a:xfrm>
          <a:off x="0" y="0"/>
          <a:ext cx="0" cy="0"/>
          <a:chOff x="0" y="0"/>
          <a:chExt cx="0" cy="0"/>
        </a:xfrm>
      </p:grpSpPr>
      <p:pic>
        <p:nvPicPr>
          <p:cNvPr id="13" name="Google Shape;13;p1"/>
          <p:cNvPicPr preferRelativeResize="0"/>
          <p:nvPr/>
        </p:nvPicPr>
        <p:blipFill rotWithShape="1">
          <a:blip r:embed="rId3">
            <a:alphaModFix/>
          </a:blip>
          <a:srcRect/>
          <a:stretch/>
        </p:blipFill>
        <p:spPr>
          <a:xfrm>
            <a:off x="-73025" y="6735762"/>
            <a:ext cx="9290050" cy="512762"/>
          </a:xfrm>
          <a:prstGeom prst="rect">
            <a:avLst/>
          </a:prstGeom>
          <a:noFill/>
          <a:ln>
            <a:noFill/>
          </a:ln>
        </p:spPr>
      </p:pic>
      <p:pic>
        <p:nvPicPr>
          <p:cNvPr id="14" name="Google Shape;14;p1"/>
          <p:cNvPicPr preferRelativeResize="0"/>
          <p:nvPr/>
        </p:nvPicPr>
        <p:blipFill rotWithShape="1">
          <a:blip r:embed="rId4">
            <a:alphaModFix/>
          </a:blip>
          <a:srcRect/>
          <a:stretch/>
        </p:blipFill>
        <p:spPr>
          <a:xfrm>
            <a:off x="-1981200" y="1093787"/>
            <a:ext cx="6154737" cy="5648325"/>
          </a:xfrm>
          <a:prstGeom prst="rect">
            <a:avLst/>
          </a:prstGeom>
          <a:noFill/>
          <a:ln>
            <a:noFill/>
          </a:ln>
        </p:spPr>
      </p:pic>
      <p:pic>
        <p:nvPicPr>
          <p:cNvPr id="15" name="Google Shape;15;p1"/>
          <p:cNvPicPr preferRelativeResize="0"/>
          <p:nvPr/>
        </p:nvPicPr>
        <p:blipFill rotWithShape="1">
          <a:blip r:embed="rId5">
            <a:alphaModFix/>
          </a:blip>
          <a:srcRect/>
          <a:stretch/>
        </p:blipFill>
        <p:spPr>
          <a:xfrm>
            <a:off x="4716462" y="44450"/>
            <a:ext cx="4381500" cy="3057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7200" y="1368425"/>
            <a:ext cx="8226425" cy="4522787"/>
          </a:xfrm>
          <a:prstGeom prst="rect">
            <a:avLst/>
          </a:prstGeom>
          <a:noFill/>
          <a:ln>
            <a:noFill/>
          </a:ln>
        </p:spPr>
        <p:txBody>
          <a:bodyPr spcFirstLastPara="1" wrap="square" lIns="90000" tIns="46800" rIns="90000" bIns="46800" anchor="t" anchorCtr="0"/>
          <a:lstStyle>
            <a:lvl1pPr marL="457200" marR="0" lvl="0" indent="-228600" algn="l" rtl="0">
              <a:lnSpc>
                <a:spcPct val="100000"/>
              </a:lnSpc>
              <a:spcBef>
                <a:spcPts val="600"/>
              </a:spcBef>
              <a:spcAft>
                <a:spcPts val="0"/>
              </a:spcAft>
              <a:buSzPts val="1400"/>
              <a:buNone/>
              <a:defRPr sz="2400" b="1" i="0" u="none" strike="noStrike" cap="none">
                <a:solidFill>
                  <a:srgbClr val="1F497D"/>
                </a:solidFill>
                <a:latin typeface="Arial"/>
                <a:ea typeface="Arial"/>
                <a:cs typeface="Arial"/>
                <a:sym typeface="Arial"/>
              </a:defRPr>
            </a:lvl1pPr>
            <a:lvl2pPr marL="914400" marR="0" lvl="1" indent="-228600" algn="l" rtl="0">
              <a:lnSpc>
                <a:spcPct val="100000"/>
              </a:lnSpc>
              <a:spcBef>
                <a:spcPts val="60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500"/>
              </a:spcBef>
              <a:spcAft>
                <a:spcPts val="0"/>
              </a:spcAft>
              <a:buSzPts val="1400"/>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pic>
        <p:nvPicPr>
          <p:cNvPr id="22" name="Google Shape;22;p3"/>
          <p:cNvPicPr preferRelativeResize="0"/>
          <p:nvPr/>
        </p:nvPicPr>
        <p:blipFill rotWithShape="1">
          <a:blip r:embed="rId3">
            <a:alphaModFix/>
          </a:blip>
          <a:srcRect/>
          <a:stretch/>
        </p:blipFill>
        <p:spPr>
          <a:xfrm>
            <a:off x="-73025" y="6735762"/>
            <a:ext cx="9290050" cy="512762"/>
          </a:xfrm>
          <a:prstGeom prst="rect">
            <a:avLst/>
          </a:prstGeom>
          <a:noFill/>
          <a:ln>
            <a:noFill/>
          </a:ln>
        </p:spPr>
      </p:pic>
      <p:sp>
        <p:nvSpPr>
          <p:cNvPr id="23" name="Google Shape;23;p3"/>
          <p:cNvSpPr txBox="1">
            <a:spLocks noGrp="1"/>
          </p:cNvSpPr>
          <p:nvPr>
            <p:ph type="title"/>
          </p:nvPr>
        </p:nvSpPr>
        <p:spPr>
          <a:xfrm>
            <a:off x="468312" y="431800"/>
            <a:ext cx="8226425" cy="558800"/>
          </a:xfrm>
          <a:prstGeom prst="rect">
            <a:avLst/>
          </a:prstGeom>
          <a:noFill/>
          <a:ln>
            <a:noFill/>
          </a:ln>
        </p:spPr>
        <p:txBody>
          <a:bodyPr spcFirstLastPara="1" wrap="square" lIns="90000" tIns="46800" rIns="90000" bIns="46800" anchor="ctr" anchorCtr="0"/>
          <a:lstStyle>
            <a:lvl1pPr marR="0" lvl="0"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rgbClr val="1F497D"/>
                </a:solidFill>
                <a:latin typeface="Arial"/>
                <a:ea typeface="Arial"/>
                <a:cs typeface="Arial"/>
                <a:sym typeface="Arial"/>
              </a:defRPr>
            </a:lvl9pPr>
          </a:lstStyle>
          <a:p>
            <a:endParaRPr/>
          </a:p>
        </p:txBody>
      </p:sp>
      <p:sp>
        <p:nvSpPr>
          <p:cNvPr id="24" name="Google Shape;24;p3"/>
          <p:cNvSpPr txBox="1"/>
          <p:nvPr/>
        </p:nvSpPr>
        <p:spPr>
          <a:xfrm>
            <a:off x="7235825" y="6529387"/>
            <a:ext cx="1800225" cy="284162"/>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900"/>
                <a:buFont typeface="Arial"/>
                <a:buNone/>
              </a:pPr>
              <a:t>‹N›</a:t>
            </a:fld>
            <a:endParaRPr/>
          </a:p>
        </p:txBody>
      </p:sp>
      <p:pic>
        <p:nvPicPr>
          <p:cNvPr id="25" name="Google Shape;25;p3"/>
          <p:cNvPicPr preferRelativeResize="0"/>
          <p:nvPr/>
        </p:nvPicPr>
        <p:blipFill rotWithShape="1">
          <a:blip r:embed="rId4">
            <a:alphaModFix/>
          </a:blip>
          <a:srcRect/>
          <a:stretch/>
        </p:blipFill>
        <p:spPr>
          <a:xfrm>
            <a:off x="7380287" y="44450"/>
            <a:ext cx="1728787" cy="919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3">
            <a:alphaModFix/>
          </a:blip>
          <a:srcRect/>
          <a:stretch/>
        </p:blipFill>
        <p:spPr>
          <a:xfrm>
            <a:off x="-73025" y="6735762"/>
            <a:ext cx="9290050" cy="512762"/>
          </a:xfrm>
          <a:prstGeom prst="rect">
            <a:avLst/>
          </a:prstGeom>
          <a:noFill/>
          <a:ln>
            <a:noFill/>
          </a:ln>
        </p:spPr>
      </p:pic>
      <p:pic>
        <p:nvPicPr>
          <p:cNvPr id="32" name="Google Shape;32;p5"/>
          <p:cNvPicPr preferRelativeResize="0"/>
          <p:nvPr/>
        </p:nvPicPr>
        <p:blipFill rotWithShape="1">
          <a:blip r:embed="rId4">
            <a:alphaModFix/>
          </a:blip>
          <a:srcRect/>
          <a:stretch/>
        </p:blipFill>
        <p:spPr>
          <a:xfrm>
            <a:off x="-1981200" y="1093787"/>
            <a:ext cx="6154737" cy="5648325"/>
          </a:xfrm>
          <a:prstGeom prst="rect">
            <a:avLst/>
          </a:prstGeom>
          <a:noFill/>
          <a:ln>
            <a:noFill/>
          </a:ln>
        </p:spPr>
      </p:pic>
      <p:sp>
        <p:nvSpPr>
          <p:cNvPr id="33" name="Google Shape;33;p5"/>
          <p:cNvSpPr txBox="1"/>
          <p:nvPr/>
        </p:nvSpPr>
        <p:spPr>
          <a:xfrm>
            <a:off x="5724525" y="6165850"/>
            <a:ext cx="2808287" cy="4318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595959"/>
              </a:buClr>
              <a:buSzPts val="1600"/>
              <a:buFont typeface="Arial"/>
              <a:buNone/>
            </a:pPr>
            <a:r>
              <a:rPr lang="en-US" sz="1600" b="1" i="1" u="none">
                <a:solidFill>
                  <a:srgbClr val="595959"/>
                </a:solidFill>
                <a:latin typeface="Arial"/>
                <a:ea typeface="Arial"/>
                <a:cs typeface="Arial"/>
                <a:sym typeface="Arial"/>
              </a:rPr>
              <a:t>Project smedia</a:t>
            </a:r>
            <a:endParaRPr/>
          </a:p>
        </p:txBody>
      </p:sp>
      <p:pic>
        <p:nvPicPr>
          <p:cNvPr id="34" name="Google Shape;34;p5"/>
          <p:cNvPicPr preferRelativeResize="0"/>
          <p:nvPr/>
        </p:nvPicPr>
        <p:blipFill rotWithShape="1">
          <a:blip r:embed="rId5">
            <a:alphaModFix/>
          </a:blip>
          <a:srcRect/>
          <a:stretch/>
        </p:blipFill>
        <p:spPr>
          <a:xfrm>
            <a:off x="5508625" y="6165850"/>
            <a:ext cx="1311275" cy="344487"/>
          </a:xfrm>
          <a:prstGeom prst="rect">
            <a:avLst/>
          </a:prstGeom>
          <a:noFill/>
          <a:ln>
            <a:noFill/>
          </a:ln>
        </p:spPr>
      </p:pic>
      <p:pic>
        <p:nvPicPr>
          <p:cNvPr id="35" name="Google Shape;35;p5"/>
          <p:cNvPicPr preferRelativeResize="0"/>
          <p:nvPr/>
        </p:nvPicPr>
        <p:blipFill rotWithShape="1">
          <a:blip r:embed="rId6">
            <a:alphaModFix/>
          </a:blip>
          <a:srcRect/>
          <a:stretch/>
        </p:blipFill>
        <p:spPr>
          <a:xfrm>
            <a:off x="4727575" y="44450"/>
            <a:ext cx="4381500" cy="3057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p:nvPr/>
        </p:nvSpPr>
        <p:spPr>
          <a:xfrm>
            <a:off x="1341436" y="5081588"/>
            <a:ext cx="6873875" cy="433387"/>
          </a:xfrm>
          <a:prstGeom prst="rect">
            <a:avLst/>
          </a:prstGeom>
          <a:noFill/>
          <a:ln>
            <a:noFill/>
          </a:ln>
        </p:spPr>
        <p:txBody>
          <a:bodyPr spcFirstLastPara="1" wrap="square" lIns="90000" tIns="0" rIns="90000" bIns="468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1" u="none" dirty="0">
                <a:solidFill>
                  <a:srgbClr val="000066"/>
                </a:solidFill>
                <a:latin typeface="+mn-lt"/>
                <a:sym typeface="Arial"/>
              </a:rPr>
              <a:t>                                           E</a:t>
            </a:r>
            <a:r>
              <a:rPr lang="en-US" sz="2400" b="1" i="1" dirty="0">
                <a:solidFill>
                  <a:srgbClr val="000066"/>
                </a:solidFill>
                <a:latin typeface="+mn-lt"/>
              </a:rPr>
              <a:t>manuela Bossi</a:t>
            </a:r>
            <a:endParaRPr sz="2400" b="1" i="1" dirty="0">
              <a:solidFill>
                <a:srgbClr val="000066"/>
              </a:solidFill>
              <a:latin typeface="+mn-lt"/>
            </a:endParaRPr>
          </a:p>
        </p:txBody>
      </p:sp>
      <p:sp>
        <p:nvSpPr>
          <p:cNvPr id="47" name="Google Shape;47;p7"/>
          <p:cNvSpPr txBox="1"/>
          <p:nvPr/>
        </p:nvSpPr>
        <p:spPr>
          <a:xfrm>
            <a:off x="3370897" y="5613971"/>
            <a:ext cx="5505450" cy="287337"/>
          </a:xfrm>
          <a:prstGeom prst="rect">
            <a:avLst/>
          </a:prstGeom>
          <a:noFill/>
          <a:ln>
            <a:noFill/>
          </a:ln>
        </p:spPr>
        <p:txBody>
          <a:bodyPr spcFirstLastPara="1" wrap="square" lIns="90000" tIns="0" rIns="90000" bIns="46800" anchor="t" anchorCtr="0">
            <a:noAutofit/>
          </a:bodyPr>
          <a:lstStyle/>
          <a:p>
            <a:pPr marL="0" marR="0" lvl="0" indent="0" algn="r" rtl="0">
              <a:lnSpc>
                <a:spcPct val="100000"/>
              </a:lnSpc>
              <a:spcBef>
                <a:spcPts val="0"/>
              </a:spcBef>
              <a:spcAft>
                <a:spcPts val="0"/>
              </a:spcAft>
              <a:buClr>
                <a:srgbClr val="1F497D"/>
              </a:buClr>
              <a:buSzPts val="2000"/>
              <a:buFont typeface="Calibri"/>
              <a:buNone/>
            </a:pPr>
            <a:r>
              <a:rPr lang="en-US" sz="1800" b="1" i="1" dirty="0">
                <a:solidFill>
                  <a:schemeClr val="accent5">
                    <a:lumMod val="75000"/>
                  </a:schemeClr>
                </a:solidFill>
                <a:latin typeface="Book Antiqua" pitchFamily="18" charset="0"/>
                <a:ea typeface="Calibri"/>
                <a:cs typeface="Calibri"/>
                <a:sym typeface="Calibri"/>
              </a:rPr>
              <a:t>ebossi@regione.umbria.it</a:t>
            </a:r>
            <a:endParaRPr sz="1800" b="1" i="1" dirty="0">
              <a:solidFill>
                <a:schemeClr val="accent5">
                  <a:lumMod val="75000"/>
                </a:schemeClr>
              </a:solidFill>
              <a:latin typeface="Book Antiqua" pitchFamily="18" charset="0"/>
            </a:endParaRPr>
          </a:p>
        </p:txBody>
      </p:sp>
      <p:sp>
        <p:nvSpPr>
          <p:cNvPr id="48" name="Google Shape;48;p7"/>
          <p:cNvSpPr txBox="1"/>
          <p:nvPr/>
        </p:nvSpPr>
        <p:spPr>
          <a:xfrm>
            <a:off x="3305175" y="3352800"/>
            <a:ext cx="5657849" cy="1409700"/>
          </a:xfrm>
          <a:prstGeom prst="rect">
            <a:avLst/>
          </a:prstGeom>
          <a:noFill/>
          <a:ln>
            <a:noFill/>
          </a:ln>
        </p:spPr>
        <p:txBody>
          <a:bodyPr spcFirstLastPara="1" wrap="square" lIns="90000" tIns="46800" rIns="90000" bIns="46800" anchor="t" anchorCtr="0">
            <a:noAutofit/>
          </a:bodyPr>
          <a:lstStyle/>
          <a:p>
            <a:pPr algn="ctr">
              <a:buClr>
                <a:srgbClr val="1F497D"/>
              </a:buClr>
              <a:buSzPts val="1000"/>
            </a:pPr>
            <a:r>
              <a:rPr lang="en-US" sz="2800" b="1" dirty="0">
                <a:solidFill>
                  <a:srgbClr val="0000FF"/>
                </a:solidFill>
                <a:latin typeface="Calisto MT" pitchFamily="18" charset="0"/>
              </a:rPr>
              <a:t>ACTION PLAN </a:t>
            </a:r>
          </a:p>
          <a:p>
            <a:pPr algn="ctr">
              <a:buClr>
                <a:srgbClr val="1F497D"/>
              </a:buClr>
              <a:buSzPts val="1000"/>
            </a:pPr>
            <a:endParaRPr lang="en-US" sz="2800" b="1" dirty="0">
              <a:solidFill>
                <a:srgbClr val="0000FF"/>
              </a:solidFill>
              <a:latin typeface="Calisto MT" pitchFamily="18" charset="0"/>
            </a:endParaRPr>
          </a:p>
          <a:p>
            <a:pPr algn="ctr">
              <a:buClr>
                <a:srgbClr val="1F497D"/>
              </a:buClr>
              <a:buSzPts val="1000"/>
            </a:pPr>
            <a:r>
              <a:rPr lang="en-US" sz="2800" b="1" dirty="0">
                <a:solidFill>
                  <a:srgbClr val="0000FF"/>
                </a:solidFill>
                <a:latin typeface="Calisto MT" pitchFamily="18" charset="0"/>
              </a:rPr>
              <a:t>UMBRIA REGION</a:t>
            </a:r>
            <a:endParaRPr lang="en-US" sz="2800" b="1" i="0" u="none" dirty="0">
              <a:solidFill>
                <a:srgbClr val="0000FF"/>
              </a:solidFill>
              <a:latin typeface="Calisto MT" pitchFamily="18" charset="0"/>
              <a:sym typeface="Arial"/>
            </a:endParaRPr>
          </a:p>
        </p:txBody>
      </p:sp>
      <p:sp>
        <p:nvSpPr>
          <p:cNvPr id="49" name="Google Shape;49;p7"/>
          <p:cNvSpPr txBox="1"/>
          <p:nvPr/>
        </p:nvSpPr>
        <p:spPr>
          <a:xfrm>
            <a:off x="3922278" y="5760069"/>
            <a:ext cx="4954069" cy="613390"/>
          </a:xfrm>
          <a:prstGeom prst="rect">
            <a:avLst/>
          </a:prstGeom>
          <a:noFill/>
          <a:ln>
            <a:noFill/>
          </a:ln>
        </p:spPr>
        <p:txBody>
          <a:bodyPr spcFirstLastPara="1" wrap="square" lIns="90000" tIns="46800" rIns="90000" bIns="46800" anchor="t" anchorCtr="0">
            <a:noAutofit/>
          </a:bodyPr>
          <a:lstStyle/>
          <a:p>
            <a:pPr algn="ctr">
              <a:buClr>
                <a:srgbClr val="7F7F7F"/>
              </a:buClr>
              <a:buSzPts val="1800"/>
            </a:pPr>
            <a:endParaRPr lang="en-US" sz="1800" dirty="0">
              <a:solidFill>
                <a:schemeClr val="bg1">
                  <a:lumMod val="50000"/>
                </a:schemeClr>
              </a:solidFill>
              <a:latin typeface="Book Antiqua" panose="02040602050305030304" pitchFamily="18" charset="0"/>
            </a:endParaRPr>
          </a:p>
          <a:p>
            <a:pPr marL="0" marR="0" lvl="0" indent="0" rtl="0">
              <a:lnSpc>
                <a:spcPct val="100000"/>
              </a:lnSpc>
              <a:spcBef>
                <a:spcPts val="0"/>
              </a:spcBef>
              <a:spcAft>
                <a:spcPts val="0"/>
              </a:spcAft>
              <a:buClr>
                <a:srgbClr val="7F7F7F"/>
              </a:buClr>
              <a:buSzPts val="1800"/>
              <a:buFont typeface="Arial"/>
              <a:buNone/>
            </a:pPr>
            <a:r>
              <a:rPr lang="en-GB" sz="1800" b="1" i="1" dirty="0">
                <a:solidFill>
                  <a:srgbClr val="17365D"/>
                </a:solidFill>
                <a:effectLst/>
                <a:latin typeface="Calibri" panose="020F0502020204030204" pitchFamily="34" charset="0"/>
                <a:ea typeface="Times New Roman" panose="02020603050405020304" pitchFamily="18" charset="0"/>
                <a:cs typeface="Times New Roman" panose="02020603050405020304" pitchFamily="18" charset="0"/>
              </a:rPr>
              <a:t>                 Virtual meeting  - Exchange Session</a:t>
            </a:r>
          </a:p>
          <a:p>
            <a:pPr marL="0" marR="0" lvl="0" indent="0" rtl="0">
              <a:lnSpc>
                <a:spcPct val="100000"/>
              </a:lnSpc>
              <a:spcBef>
                <a:spcPts val="0"/>
              </a:spcBef>
              <a:spcAft>
                <a:spcPts val="0"/>
              </a:spcAft>
              <a:buClr>
                <a:srgbClr val="7F7F7F"/>
              </a:buClr>
              <a:buSzPts val="1800"/>
              <a:buFont typeface="Arial"/>
              <a:buNone/>
            </a:pPr>
            <a:r>
              <a:rPr lang="en-GB" sz="1800" b="1" i="1"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                              </a:t>
            </a:r>
            <a:r>
              <a:rPr lang="en-GB" sz="1800" b="1" i="1" dirty="0">
                <a:solidFill>
                  <a:srgbClr val="17365D"/>
                </a:solidFill>
                <a:effectLst/>
                <a:latin typeface="Calibri" panose="020F0502020204030204" pitchFamily="34" charset="0"/>
                <a:ea typeface="Times New Roman" panose="02020603050405020304" pitchFamily="18" charset="0"/>
                <a:cs typeface="Times New Roman" panose="02020603050405020304" pitchFamily="18" charset="0"/>
              </a:rPr>
              <a:t>24 </a:t>
            </a:r>
            <a:r>
              <a:rPr lang="en-GB" sz="1800" b="1" i="1" dirty="0" err="1">
                <a:solidFill>
                  <a:srgbClr val="17365D"/>
                </a:solidFill>
                <a:effectLst/>
                <a:latin typeface="Calibri" panose="020F0502020204030204" pitchFamily="34" charset="0"/>
                <a:ea typeface="Times New Roman" panose="02020603050405020304" pitchFamily="18" charset="0"/>
                <a:cs typeface="Times New Roman" panose="02020603050405020304" pitchFamily="18" charset="0"/>
              </a:rPr>
              <a:t>Febbraio</a:t>
            </a:r>
            <a:r>
              <a:rPr lang="en-GB" sz="1800" b="1" i="1" dirty="0">
                <a:solidFill>
                  <a:srgbClr val="17365D"/>
                </a:solidFill>
                <a:effectLst/>
                <a:latin typeface="Calibri" panose="020F0502020204030204" pitchFamily="34" charset="0"/>
                <a:ea typeface="Times New Roman" panose="02020603050405020304" pitchFamily="18" charset="0"/>
                <a:cs typeface="Times New Roman" panose="02020603050405020304" pitchFamily="18" charset="0"/>
              </a:rPr>
              <a:t> 2021</a:t>
            </a:r>
            <a:endParaRPr i="1" dirty="0">
              <a:latin typeface="Book Antiqua" pitchFamily="18" charset="0"/>
            </a:endParaRPr>
          </a:p>
        </p:txBody>
      </p:sp>
      <p:pic>
        <p:nvPicPr>
          <p:cNvPr id="50" name="Google Shape;50;p7"/>
          <p:cNvPicPr preferRelativeResize="0"/>
          <p:nvPr/>
        </p:nvPicPr>
        <p:blipFill rotWithShape="1">
          <a:blip r:embed="rId3">
            <a:alphaModFix/>
          </a:blip>
          <a:srcRect/>
          <a:stretch/>
        </p:blipFill>
        <p:spPr>
          <a:xfrm>
            <a:off x="322262" y="3481387"/>
            <a:ext cx="720725" cy="668337"/>
          </a:xfrm>
          <a:prstGeom prst="rect">
            <a:avLst/>
          </a:prstGeom>
          <a:noFill/>
          <a:ln>
            <a:noFill/>
          </a:ln>
        </p:spPr>
      </p:pic>
      <p:pic>
        <p:nvPicPr>
          <p:cNvPr id="51" name="Google Shape;51;p7"/>
          <p:cNvPicPr preferRelativeResize="0"/>
          <p:nvPr/>
        </p:nvPicPr>
        <p:blipFill rotWithShape="1">
          <a:blip r:embed="rId4">
            <a:alphaModFix/>
          </a:blip>
          <a:srcRect/>
          <a:stretch/>
        </p:blipFill>
        <p:spPr>
          <a:xfrm>
            <a:off x="179387" y="4322762"/>
            <a:ext cx="1008062" cy="401637"/>
          </a:xfrm>
          <a:prstGeom prst="rect">
            <a:avLst/>
          </a:prstGeom>
          <a:noFill/>
          <a:ln>
            <a:noFill/>
          </a:ln>
        </p:spPr>
      </p:pic>
      <p:pic>
        <p:nvPicPr>
          <p:cNvPr id="52" name="Google Shape;52;p7"/>
          <p:cNvPicPr preferRelativeResize="0"/>
          <p:nvPr/>
        </p:nvPicPr>
        <p:blipFill rotWithShape="1">
          <a:blip r:embed="rId5">
            <a:alphaModFix/>
          </a:blip>
          <a:srcRect/>
          <a:stretch/>
        </p:blipFill>
        <p:spPr>
          <a:xfrm>
            <a:off x="468312" y="4941887"/>
            <a:ext cx="454025" cy="647700"/>
          </a:xfrm>
          <a:prstGeom prst="rect">
            <a:avLst/>
          </a:prstGeom>
          <a:noFill/>
          <a:ln>
            <a:noFill/>
          </a:ln>
        </p:spPr>
      </p:pic>
      <p:pic>
        <p:nvPicPr>
          <p:cNvPr id="53" name="Google Shape;53;p7"/>
          <p:cNvPicPr preferRelativeResize="0"/>
          <p:nvPr/>
        </p:nvPicPr>
        <p:blipFill rotWithShape="1">
          <a:blip r:embed="rId6">
            <a:alphaModFix/>
          </a:blip>
          <a:srcRect/>
          <a:stretch/>
        </p:blipFill>
        <p:spPr>
          <a:xfrm>
            <a:off x="13500" y="5772937"/>
            <a:ext cx="1223962" cy="306387"/>
          </a:xfrm>
          <a:prstGeom prst="rect">
            <a:avLst/>
          </a:prstGeom>
          <a:noFill/>
          <a:ln>
            <a:noFill/>
          </a:ln>
        </p:spPr>
      </p:pic>
      <p:pic>
        <p:nvPicPr>
          <p:cNvPr id="54" name="Google Shape;54;p7"/>
          <p:cNvPicPr preferRelativeResize="0"/>
          <p:nvPr/>
        </p:nvPicPr>
        <p:blipFill rotWithShape="1">
          <a:blip r:embed="rId7">
            <a:alphaModFix/>
          </a:blip>
          <a:srcRect/>
          <a:stretch/>
        </p:blipFill>
        <p:spPr>
          <a:xfrm>
            <a:off x="101600" y="260350"/>
            <a:ext cx="1878012" cy="920750"/>
          </a:xfrm>
          <a:prstGeom prst="rect">
            <a:avLst/>
          </a:prstGeom>
          <a:noFill/>
          <a:ln>
            <a:noFill/>
          </a:ln>
        </p:spPr>
      </p:pic>
      <p:pic>
        <p:nvPicPr>
          <p:cNvPr id="55" name="Google Shape;55;p7"/>
          <p:cNvPicPr preferRelativeResize="0"/>
          <p:nvPr/>
        </p:nvPicPr>
        <p:blipFill rotWithShape="1">
          <a:blip r:embed="rId8">
            <a:alphaModFix/>
          </a:blip>
          <a:srcRect/>
          <a:stretch/>
        </p:blipFill>
        <p:spPr>
          <a:xfrm>
            <a:off x="63500" y="6262687"/>
            <a:ext cx="1123950" cy="500062"/>
          </a:xfrm>
          <a:prstGeom prst="rect">
            <a:avLst/>
          </a:prstGeom>
          <a:noFill/>
          <a:ln>
            <a:noFill/>
          </a:ln>
        </p:spPr>
      </p:pic>
    </p:spTree>
    <p:extLst>
      <p:ext uri="{BB962C8B-B14F-4D97-AF65-F5344CB8AC3E}">
        <p14:creationId xmlns:p14="http://schemas.microsoft.com/office/powerpoint/2010/main" val="4196396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880FEFE-B3FF-4DA7-9245-858F4C2E4AF7}"/>
              </a:ext>
            </a:extLst>
          </p:cNvPr>
          <p:cNvSpPr txBox="1"/>
          <p:nvPr/>
        </p:nvSpPr>
        <p:spPr>
          <a:xfrm>
            <a:off x="3830782" y="312199"/>
            <a:ext cx="4641668" cy="396455"/>
          </a:xfrm>
          <a:prstGeom prst="rect">
            <a:avLst/>
          </a:prstGeom>
          <a:noFill/>
        </p:spPr>
        <p:txBody>
          <a:bodyPr wrap="square">
            <a:spAutoFit/>
          </a:bodyPr>
          <a:lstStyle/>
          <a:p>
            <a:pPr algn="just">
              <a:lnSpc>
                <a:spcPct val="120000"/>
              </a:lnSpc>
              <a:spcBef>
                <a:spcPts val="200"/>
              </a:spcBef>
            </a:pPr>
            <a:r>
              <a:rPr lang="en-GB" sz="1800" b="1" dirty="0">
                <a:solidFill>
                  <a:srgbClr val="FF0000"/>
                </a:solidFill>
                <a:latin typeface="Calisto MT" pitchFamily="18" charset="0"/>
              </a:rPr>
              <a:t>5.1 Policy Need addressed</a:t>
            </a:r>
            <a:endParaRPr lang="it-IT" sz="1800" b="1" dirty="0">
              <a:solidFill>
                <a:srgbClr val="FF0000"/>
              </a:solidFill>
              <a:latin typeface="Calisto MT" pitchFamily="18" charset="0"/>
            </a:endParaRPr>
          </a:p>
        </p:txBody>
      </p:sp>
      <p:sp>
        <p:nvSpPr>
          <p:cNvPr id="6" name="CasellaDiTesto 5">
            <a:extLst>
              <a:ext uri="{FF2B5EF4-FFF2-40B4-BE49-F238E27FC236}">
                <a16:creationId xmlns:a16="http://schemas.microsoft.com/office/drawing/2014/main" id="{2692F541-43B9-433D-9673-2989FC7559C9}"/>
              </a:ext>
            </a:extLst>
          </p:cNvPr>
          <p:cNvSpPr txBox="1"/>
          <p:nvPr/>
        </p:nvSpPr>
        <p:spPr>
          <a:xfrm>
            <a:off x="5473689" y="2034431"/>
            <a:ext cx="3601038" cy="923330"/>
          </a:xfrm>
          <a:prstGeom prst="rect">
            <a:avLst/>
          </a:prstGeom>
          <a:noFill/>
        </p:spPr>
        <p:txBody>
          <a:bodyPr wrap="square">
            <a:spAutoFit/>
          </a:bodyPr>
          <a:lstStyle/>
          <a:p>
            <a:pPr algn="ctr"/>
            <a:r>
              <a:rPr lang="en-US" sz="1800" b="1" dirty="0">
                <a:solidFill>
                  <a:srgbClr val="0000CC"/>
                </a:solidFill>
              </a:rPr>
              <a:t>Grants and financial incentives are the most requested support measures</a:t>
            </a:r>
            <a:endParaRPr lang="it-IT" sz="1800" b="1" dirty="0">
              <a:solidFill>
                <a:srgbClr val="0000CC"/>
              </a:solidFill>
            </a:endParaRPr>
          </a:p>
        </p:txBody>
      </p:sp>
      <p:sp>
        <p:nvSpPr>
          <p:cNvPr id="8" name="CasellaDiTesto 7">
            <a:extLst>
              <a:ext uri="{FF2B5EF4-FFF2-40B4-BE49-F238E27FC236}">
                <a16:creationId xmlns:a16="http://schemas.microsoft.com/office/drawing/2014/main" id="{DD350E84-30C9-471C-8399-81C5ED9A863C}"/>
              </a:ext>
            </a:extLst>
          </p:cNvPr>
          <p:cNvSpPr txBox="1"/>
          <p:nvPr/>
        </p:nvSpPr>
        <p:spPr>
          <a:xfrm>
            <a:off x="10914" y="52712"/>
            <a:ext cx="4648200" cy="307777"/>
          </a:xfrm>
          <a:prstGeom prst="rect">
            <a:avLst/>
          </a:prstGeom>
          <a:noFill/>
        </p:spPr>
        <p:txBody>
          <a:bodyPr wrap="square">
            <a:spAutoFit/>
          </a:bodyPr>
          <a:lstStyle/>
          <a:p>
            <a:r>
              <a:rPr lang="en-GB" sz="1400" b="1" dirty="0">
                <a:solidFill>
                  <a:srgbClr val="FF0000"/>
                </a:solidFill>
                <a:latin typeface="Calisto MT" pitchFamily="18" charset="0"/>
              </a:rPr>
              <a:t>5. DETAILS OF THE ACTION ENVISAGED</a:t>
            </a:r>
            <a:endParaRPr lang="it-IT" dirty="0"/>
          </a:p>
        </p:txBody>
      </p:sp>
      <p:graphicFrame>
        <p:nvGraphicFramePr>
          <p:cNvPr id="7" name="Grafico 6">
            <a:extLst>
              <a:ext uri="{FF2B5EF4-FFF2-40B4-BE49-F238E27FC236}">
                <a16:creationId xmlns:a16="http://schemas.microsoft.com/office/drawing/2014/main" id="{5D9F2B9B-3386-48B9-BBA8-DD07DDFC5BF1}"/>
              </a:ext>
            </a:extLst>
          </p:cNvPr>
          <p:cNvGraphicFramePr>
            <a:graphicFrameLocks/>
          </p:cNvGraphicFramePr>
          <p:nvPr>
            <p:extLst>
              <p:ext uri="{D42A27DB-BD31-4B8C-83A1-F6EECF244321}">
                <p14:modId xmlns:p14="http://schemas.microsoft.com/office/powerpoint/2010/main" val="3852494885"/>
              </p:ext>
            </p:extLst>
          </p:nvPr>
        </p:nvGraphicFramePr>
        <p:xfrm>
          <a:off x="69273" y="968140"/>
          <a:ext cx="5404416" cy="4649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12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505B3F4-7E52-4922-9D01-C35036B9F4A1}"/>
              </a:ext>
            </a:extLst>
          </p:cNvPr>
          <p:cNvSpPr txBox="1"/>
          <p:nvPr/>
        </p:nvSpPr>
        <p:spPr>
          <a:xfrm>
            <a:off x="5262154" y="2521151"/>
            <a:ext cx="3669673" cy="1569660"/>
          </a:xfrm>
          <a:prstGeom prst="rect">
            <a:avLst/>
          </a:prstGeom>
          <a:noFill/>
        </p:spPr>
        <p:txBody>
          <a:bodyPr wrap="square">
            <a:spAutoFit/>
          </a:bodyPr>
          <a:lstStyle/>
          <a:p>
            <a:pPr algn="ctr"/>
            <a:r>
              <a:rPr lang="en-US" sz="1600" b="1" dirty="0">
                <a:solidFill>
                  <a:srgbClr val="0000CC"/>
                </a:solidFill>
              </a:rPr>
              <a:t>The lack of knowledge of possible innovations and the lack of human / financial resources shows that financial incentives alone cannot effectively meet the needs of Umbrian Ceramics SMEs</a:t>
            </a:r>
            <a:endParaRPr lang="it-IT" sz="1600" b="1" dirty="0">
              <a:solidFill>
                <a:srgbClr val="0000CC"/>
              </a:solidFill>
            </a:endParaRPr>
          </a:p>
        </p:txBody>
      </p:sp>
      <p:sp>
        <p:nvSpPr>
          <p:cNvPr id="8" name="CasellaDiTesto 7">
            <a:extLst>
              <a:ext uri="{FF2B5EF4-FFF2-40B4-BE49-F238E27FC236}">
                <a16:creationId xmlns:a16="http://schemas.microsoft.com/office/drawing/2014/main" id="{1175288A-A6C2-44E7-A398-EB13F1833F24}"/>
              </a:ext>
            </a:extLst>
          </p:cNvPr>
          <p:cNvSpPr txBox="1"/>
          <p:nvPr/>
        </p:nvSpPr>
        <p:spPr>
          <a:xfrm>
            <a:off x="2247900" y="172120"/>
            <a:ext cx="4648200" cy="307777"/>
          </a:xfrm>
          <a:prstGeom prst="rect">
            <a:avLst/>
          </a:prstGeom>
          <a:noFill/>
        </p:spPr>
        <p:txBody>
          <a:bodyPr wrap="square">
            <a:spAutoFit/>
          </a:bodyPr>
          <a:lstStyle/>
          <a:p>
            <a:r>
              <a:rPr lang="en-GB" sz="1400" b="1" dirty="0">
                <a:solidFill>
                  <a:srgbClr val="FF0000"/>
                </a:solidFill>
                <a:latin typeface="Calisto MT" pitchFamily="18" charset="0"/>
              </a:rPr>
              <a:t>5. DETAILS OF THE ACTION ENVISAGED</a:t>
            </a:r>
            <a:endParaRPr lang="it-IT" dirty="0"/>
          </a:p>
        </p:txBody>
      </p:sp>
      <p:sp>
        <p:nvSpPr>
          <p:cNvPr id="9" name="CasellaDiTesto 8">
            <a:extLst>
              <a:ext uri="{FF2B5EF4-FFF2-40B4-BE49-F238E27FC236}">
                <a16:creationId xmlns:a16="http://schemas.microsoft.com/office/drawing/2014/main" id="{E32EE519-1FAE-48AA-9667-6FE0CD77B4C4}"/>
              </a:ext>
            </a:extLst>
          </p:cNvPr>
          <p:cNvSpPr txBox="1"/>
          <p:nvPr/>
        </p:nvSpPr>
        <p:spPr>
          <a:xfrm>
            <a:off x="2530866" y="327300"/>
            <a:ext cx="4210593" cy="430246"/>
          </a:xfrm>
          <a:prstGeom prst="rect">
            <a:avLst/>
          </a:prstGeom>
          <a:noFill/>
        </p:spPr>
        <p:txBody>
          <a:bodyPr wrap="square">
            <a:spAutoFit/>
          </a:bodyPr>
          <a:lstStyle/>
          <a:p>
            <a:pPr algn="just">
              <a:lnSpc>
                <a:spcPct val="120000"/>
              </a:lnSpc>
              <a:spcBef>
                <a:spcPts val="200"/>
              </a:spcBef>
            </a:pPr>
            <a:r>
              <a:rPr lang="en-GB" sz="1800" b="1" dirty="0">
                <a:solidFill>
                  <a:srgbClr val="FF0000"/>
                </a:solidFill>
                <a:latin typeface="Calisto MT" pitchFamily="18" charset="0"/>
              </a:rPr>
              <a:t>5.1 </a:t>
            </a:r>
            <a:r>
              <a:rPr lang="en-GB" sz="2000" b="1" dirty="0">
                <a:solidFill>
                  <a:srgbClr val="FF0000"/>
                </a:solidFill>
                <a:latin typeface="Calisto MT" pitchFamily="18" charset="0"/>
              </a:rPr>
              <a:t>Policy Need addressed</a:t>
            </a:r>
            <a:endParaRPr lang="it-IT" sz="2000" b="1" dirty="0">
              <a:solidFill>
                <a:srgbClr val="FF0000"/>
              </a:solidFill>
              <a:latin typeface="Calisto MT" pitchFamily="18" charset="0"/>
            </a:endParaRPr>
          </a:p>
        </p:txBody>
      </p:sp>
      <p:pic>
        <p:nvPicPr>
          <p:cNvPr id="16" name="Google Shape;54;p7">
            <a:extLst>
              <a:ext uri="{FF2B5EF4-FFF2-40B4-BE49-F238E27FC236}">
                <a16:creationId xmlns:a16="http://schemas.microsoft.com/office/drawing/2014/main" id="{53295728-248D-40DF-8E38-38D182249029}"/>
              </a:ext>
            </a:extLst>
          </p:cNvPr>
          <p:cNvPicPr preferRelativeResize="0"/>
          <p:nvPr/>
        </p:nvPicPr>
        <p:blipFill rotWithShape="1">
          <a:blip r:embed="rId2">
            <a:alphaModFix/>
          </a:blip>
          <a:srcRect/>
          <a:stretch/>
        </p:blipFill>
        <p:spPr>
          <a:xfrm>
            <a:off x="221779" y="177128"/>
            <a:ext cx="1878012" cy="920750"/>
          </a:xfrm>
          <a:prstGeom prst="rect">
            <a:avLst/>
          </a:prstGeom>
          <a:noFill/>
          <a:ln>
            <a:noFill/>
          </a:ln>
        </p:spPr>
      </p:pic>
      <p:graphicFrame>
        <p:nvGraphicFramePr>
          <p:cNvPr id="17" name="Grafico 16">
            <a:extLst>
              <a:ext uri="{FF2B5EF4-FFF2-40B4-BE49-F238E27FC236}">
                <a16:creationId xmlns:a16="http://schemas.microsoft.com/office/drawing/2014/main" id="{C32F3A0F-BD67-4D07-BF13-2BB5282B5C83}"/>
              </a:ext>
            </a:extLst>
          </p:cNvPr>
          <p:cNvGraphicFramePr>
            <a:graphicFrameLocks/>
          </p:cNvGraphicFramePr>
          <p:nvPr>
            <p:extLst>
              <p:ext uri="{D42A27DB-BD31-4B8C-83A1-F6EECF244321}">
                <p14:modId xmlns:p14="http://schemas.microsoft.com/office/powerpoint/2010/main" val="1720206291"/>
              </p:ext>
            </p:extLst>
          </p:nvPr>
        </p:nvGraphicFramePr>
        <p:xfrm>
          <a:off x="290945" y="1253058"/>
          <a:ext cx="4856019" cy="4718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478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C2BA820-46C0-4A43-98FD-E173781EFCE5}"/>
              </a:ext>
            </a:extLst>
          </p:cNvPr>
          <p:cNvSpPr txBox="1"/>
          <p:nvPr/>
        </p:nvSpPr>
        <p:spPr>
          <a:xfrm>
            <a:off x="3183081" y="45965"/>
            <a:ext cx="5108864" cy="646331"/>
          </a:xfrm>
          <a:prstGeom prst="rect">
            <a:avLst/>
          </a:prstGeom>
          <a:noFill/>
        </p:spPr>
        <p:txBody>
          <a:bodyPr wrap="square">
            <a:spAutoFit/>
          </a:bodyPr>
          <a:lstStyle/>
          <a:p>
            <a:pPr algn="ctr"/>
            <a:r>
              <a:rPr lang="en-GB" altLang="it-IT" sz="2000" b="1" dirty="0">
                <a:solidFill>
                  <a:srgbClr val="FF0000"/>
                </a:solidFill>
                <a:latin typeface="Calisto MT" pitchFamily="18" charset="0"/>
              </a:rPr>
              <a:t>5.2. </a:t>
            </a:r>
            <a:r>
              <a:rPr lang="en-GB" altLang="it-IT" sz="1600" b="1" dirty="0">
                <a:solidFill>
                  <a:srgbClr val="FF0000"/>
                </a:solidFill>
                <a:latin typeface="Calisto MT" pitchFamily="18" charset="0"/>
              </a:rPr>
              <a:t>Overview of the policy instrument that this action refers to</a:t>
            </a:r>
            <a:endParaRPr lang="it-IT" sz="1600" b="1" dirty="0">
              <a:solidFill>
                <a:srgbClr val="FF0000"/>
              </a:solidFill>
              <a:latin typeface="Calisto MT" pitchFamily="18" charset="0"/>
            </a:endParaRPr>
          </a:p>
        </p:txBody>
      </p:sp>
      <p:sp>
        <p:nvSpPr>
          <p:cNvPr id="5" name="CasellaDiTesto 4">
            <a:extLst>
              <a:ext uri="{FF2B5EF4-FFF2-40B4-BE49-F238E27FC236}">
                <a16:creationId xmlns:a16="http://schemas.microsoft.com/office/drawing/2014/main" id="{FA531F05-B64F-45CA-A7DB-41960D8AEA06}"/>
              </a:ext>
            </a:extLst>
          </p:cNvPr>
          <p:cNvSpPr txBox="1"/>
          <p:nvPr/>
        </p:nvSpPr>
        <p:spPr>
          <a:xfrm>
            <a:off x="63173" y="121927"/>
            <a:ext cx="4648200" cy="307777"/>
          </a:xfrm>
          <a:prstGeom prst="rect">
            <a:avLst/>
          </a:prstGeom>
          <a:noFill/>
        </p:spPr>
        <p:txBody>
          <a:bodyPr wrap="square">
            <a:spAutoFit/>
          </a:bodyPr>
          <a:lstStyle/>
          <a:p>
            <a:r>
              <a:rPr lang="en-GB" sz="1400" b="1" dirty="0">
                <a:solidFill>
                  <a:srgbClr val="FF0000"/>
                </a:solidFill>
                <a:latin typeface="Calisto MT" pitchFamily="18" charset="0"/>
              </a:rPr>
              <a:t>5</a:t>
            </a:r>
            <a:r>
              <a:rPr lang="en-GB" sz="1200" b="1" dirty="0">
                <a:solidFill>
                  <a:srgbClr val="FF0000"/>
                </a:solidFill>
                <a:latin typeface="Calisto MT" pitchFamily="18" charset="0"/>
              </a:rPr>
              <a:t>. DETAILS OF THE ACTION ENVISAGED</a:t>
            </a:r>
            <a:endParaRPr lang="it-IT" sz="1200" dirty="0"/>
          </a:p>
        </p:txBody>
      </p:sp>
      <p:sp>
        <p:nvSpPr>
          <p:cNvPr id="8" name="CasellaDiTesto 7">
            <a:extLst>
              <a:ext uri="{FF2B5EF4-FFF2-40B4-BE49-F238E27FC236}">
                <a16:creationId xmlns:a16="http://schemas.microsoft.com/office/drawing/2014/main" id="{CE841E20-7A3B-448E-8EA7-0EED3AB43CCC}"/>
              </a:ext>
            </a:extLst>
          </p:cNvPr>
          <p:cNvSpPr txBox="1"/>
          <p:nvPr/>
        </p:nvSpPr>
        <p:spPr>
          <a:xfrm>
            <a:off x="402190" y="5673891"/>
            <a:ext cx="8451272" cy="830997"/>
          </a:xfrm>
          <a:prstGeom prst="rect">
            <a:avLst/>
          </a:prstGeom>
          <a:noFill/>
        </p:spPr>
        <p:txBody>
          <a:bodyPr wrap="square">
            <a:spAutoFit/>
          </a:bodyPr>
          <a:lstStyle/>
          <a:p>
            <a:pPr algn="ctr"/>
            <a:r>
              <a:rPr lang="en-US" sz="1600" b="1" dirty="0">
                <a:solidFill>
                  <a:srgbClr val="0000CC"/>
                </a:solidFill>
              </a:rPr>
              <a:t>Collaboration between University and industry/company is a key component for the effective result exploitation in the R&amp;D</a:t>
            </a:r>
          </a:p>
          <a:p>
            <a:pPr algn="ctr"/>
            <a:r>
              <a:rPr lang="en-US" sz="1600" b="1" dirty="0">
                <a:solidFill>
                  <a:srgbClr val="0000CC"/>
                </a:solidFill>
              </a:rPr>
              <a:t>and for regional competitiveness</a:t>
            </a:r>
            <a:endParaRPr lang="it-IT" sz="1600" b="1" dirty="0">
              <a:solidFill>
                <a:srgbClr val="0000CC"/>
              </a:solidFill>
            </a:endParaRPr>
          </a:p>
        </p:txBody>
      </p:sp>
      <p:pic>
        <p:nvPicPr>
          <p:cNvPr id="3074" name="Picture 2">
            <a:extLst>
              <a:ext uri="{FF2B5EF4-FFF2-40B4-BE49-F238E27FC236}">
                <a16:creationId xmlns:a16="http://schemas.microsoft.com/office/drawing/2014/main" id="{10ED522A-F771-4EA4-9C4D-804B56637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3928"/>
            <a:ext cx="4951685" cy="372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a:extLst>
              <a:ext uri="{FF2B5EF4-FFF2-40B4-BE49-F238E27FC236}">
                <a16:creationId xmlns:a16="http://schemas.microsoft.com/office/drawing/2014/main" id="{A4D13BB9-49FF-4E57-B60D-57C58A6F0DA3}"/>
              </a:ext>
            </a:extLst>
          </p:cNvPr>
          <p:cNvSpPr txBox="1"/>
          <p:nvPr/>
        </p:nvSpPr>
        <p:spPr>
          <a:xfrm>
            <a:off x="4420835" y="2598318"/>
            <a:ext cx="4432627" cy="584775"/>
          </a:xfrm>
          <a:prstGeom prst="rect">
            <a:avLst/>
          </a:prstGeom>
          <a:noFill/>
        </p:spPr>
        <p:txBody>
          <a:bodyPr wrap="square">
            <a:spAutoFit/>
          </a:bodyPr>
          <a:lstStyle/>
          <a:p>
            <a:r>
              <a:rPr lang="en-US" sz="1600" b="1" dirty="0">
                <a:solidFill>
                  <a:srgbClr val="0000CC"/>
                </a:solidFill>
              </a:rPr>
              <a:t>Innovative processes require interactions between tree different actors</a:t>
            </a:r>
            <a:r>
              <a:rPr lang="it-IT" sz="1600" b="1" dirty="0">
                <a:solidFill>
                  <a:srgbClr val="0000CC"/>
                </a:solidFill>
              </a:rPr>
              <a:t> </a:t>
            </a:r>
          </a:p>
        </p:txBody>
      </p:sp>
      <p:sp>
        <p:nvSpPr>
          <p:cNvPr id="17" name="CasellaDiTesto 16">
            <a:extLst>
              <a:ext uri="{FF2B5EF4-FFF2-40B4-BE49-F238E27FC236}">
                <a16:creationId xmlns:a16="http://schemas.microsoft.com/office/drawing/2014/main" id="{E29F9445-F448-488A-8040-88D7EDE10F7C}"/>
              </a:ext>
            </a:extLst>
          </p:cNvPr>
          <p:cNvSpPr txBox="1"/>
          <p:nvPr/>
        </p:nvSpPr>
        <p:spPr>
          <a:xfrm>
            <a:off x="402190" y="862931"/>
            <a:ext cx="7885384" cy="830997"/>
          </a:xfrm>
          <a:prstGeom prst="rect">
            <a:avLst/>
          </a:prstGeom>
          <a:noFill/>
        </p:spPr>
        <p:txBody>
          <a:bodyPr wrap="square">
            <a:spAutoFit/>
          </a:bodyPr>
          <a:lstStyle/>
          <a:p>
            <a:pPr algn="ctr"/>
            <a:r>
              <a:rPr lang="en-US" sz="1600" b="1" dirty="0">
                <a:solidFill>
                  <a:srgbClr val="0000CC"/>
                </a:solidFill>
              </a:rPr>
              <a:t>An effective support program for the Umbrian territory should integrate economic aid in a wider framework of collaboration with research / training institutes that accompany SMEs along the entire innovation path.</a:t>
            </a:r>
            <a:endParaRPr lang="it-IT" sz="1600" b="1" dirty="0">
              <a:solidFill>
                <a:srgbClr val="0000CC"/>
              </a:solidFill>
            </a:endParaRPr>
          </a:p>
        </p:txBody>
      </p:sp>
    </p:spTree>
    <p:extLst>
      <p:ext uri="{BB962C8B-B14F-4D97-AF65-F5344CB8AC3E}">
        <p14:creationId xmlns:p14="http://schemas.microsoft.com/office/powerpoint/2010/main" val="168010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DEBE71-B8C5-4E9B-80A1-431BC83E06AD}"/>
              </a:ext>
            </a:extLst>
          </p:cNvPr>
          <p:cNvSpPr txBox="1"/>
          <p:nvPr/>
        </p:nvSpPr>
        <p:spPr>
          <a:xfrm>
            <a:off x="63173" y="121927"/>
            <a:ext cx="4648200" cy="307777"/>
          </a:xfrm>
          <a:prstGeom prst="rect">
            <a:avLst/>
          </a:prstGeom>
          <a:noFill/>
        </p:spPr>
        <p:txBody>
          <a:bodyPr wrap="square">
            <a:spAutoFit/>
          </a:bodyPr>
          <a:lstStyle/>
          <a:p>
            <a:r>
              <a:rPr lang="en-GB" sz="1400" b="1" dirty="0">
                <a:solidFill>
                  <a:srgbClr val="FF0000"/>
                </a:solidFill>
                <a:latin typeface="Calisto MT" pitchFamily="18" charset="0"/>
              </a:rPr>
              <a:t>5</a:t>
            </a:r>
            <a:r>
              <a:rPr lang="en-GB" sz="1200" b="1" dirty="0">
                <a:solidFill>
                  <a:srgbClr val="FF0000"/>
                </a:solidFill>
                <a:latin typeface="Calisto MT" pitchFamily="18" charset="0"/>
              </a:rPr>
              <a:t>. DETAILS OF THE ACTION ENVISAGED</a:t>
            </a:r>
            <a:endParaRPr lang="it-IT" sz="1200" dirty="0"/>
          </a:p>
        </p:txBody>
      </p:sp>
      <p:sp>
        <p:nvSpPr>
          <p:cNvPr id="3" name="CasellaDiTesto 2">
            <a:extLst>
              <a:ext uri="{FF2B5EF4-FFF2-40B4-BE49-F238E27FC236}">
                <a16:creationId xmlns:a16="http://schemas.microsoft.com/office/drawing/2014/main" id="{D7EED824-AD16-4F7D-BC24-3B044CCB1B12}"/>
              </a:ext>
            </a:extLst>
          </p:cNvPr>
          <p:cNvSpPr txBox="1"/>
          <p:nvPr/>
        </p:nvSpPr>
        <p:spPr>
          <a:xfrm>
            <a:off x="2961408" y="51769"/>
            <a:ext cx="5108864" cy="646331"/>
          </a:xfrm>
          <a:prstGeom prst="rect">
            <a:avLst/>
          </a:prstGeom>
          <a:noFill/>
        </p:spPr>
        <p:txBody>
          <a:bodyPr wrap="square">
            <a:spAutoFit/>
          </a:bodyPr>
          <a:lstStyle/>
          <a:p>
            <a:pPr algn="ctr"/>
            <a:r>
              <a:rPr lang="en-GB" altLang="it-IT" sz="2000" b="1" dirty="0">
                <a:solidFill>
                  <a:srgbClr val="FF0000"/>
                </a:solidFill>
                <a:latin typeface="Calisto MT" pitchFamily="18" charset="0"/>
              </a:rPr>
              <a:t>     5.2. </a:t>
            </a:r>
            <a:r>
              <a:rPr lang="en-GB" altLang="it-IT" sz="1600" b="1" dirty="0">
                <a:solidFill>
                  <a:srgbClr val="FF0000"/>
                </a:solidFill>
                <a:latin typeface="Calisto MT" pitchFamily="18" charset="0"/>
              </a:rPr>
              <a:t>Overview of the policy instrument that this action refers to</a:t>
            </a:r>
            <a:endParaRPr lang="it-IT" sz="1600" b="1" dirty="0">
              <a:solidFill>
                <a:srgbClr val="FF0000"/>
              </a:solidFill>
              <a:latin typeface="Calisto MT" pitchFamily="18" charset="0"/>
            </a:endParaRPr>
          </a:p>
        </p:txBody>
      </p:sp>
      <p:sp>
        <p:nvSpPr>
          <p:cNvPr id="5" name="CasellaDiTesto 4">
            <a:extLst>
              <a:ext uri="{FF2B5EF4-FFF2-40B4-BE49-F238E27FC236}">
                <a16:creationId xmlns:a16="http://schemas.microsoft.com/office/drawing/2014/main" id="{D1F215E3-B0F5-4AD2-90A4-D3D785A550C2}"/>
              </a:ext>
            </a:extLst>
          </p:cNvPr>
          <p:cNvSpPr txBox="1"/>
          <p:nvPr/>
        </p:nvSpPr>
        <p:spPr>
          <a:xfrm>
            <a:off x="380999" y="698100"/>
            <a:ext cx="7966363" cy="584775"/>
          </a:xfrm>
          <a:prstGeom prst="rect">
            <a:avLst/>
          </a:prstGeom>
          <a:noFill/>
        </p:spPr>
        <p:txBody>
          <a:bodyPr wrap="square">
            <a:spAutoFit/>
          </a:bodyPr>
          <a:lstStyle/>
          <a:p>
            <a:pPr algn="ctr"/>
            <a:r>
              <a:rPr lang="en-GB" sz="1600" b="1" dirty="0">
                <a:solidFill>
                  <a:srgbClr val="0000CC"/>
                </a:solidFill>
                <a:latin typeface="Arial" panose="020B0604020202020204" pitchFamily="34" charset="0"/>
              </a:rPr>
              <a:t>ACTION - UNIVERSITY -  COMPANY- COLLABORATIVE RESEARCH – </a:t>
            </a:r>
          </a:p>
          <a:p>
            <a:pPr algn="ctr"/>
            <a:r>
              <a:rPr lang="en-GB" sz="1600" b="1" dirty="0">
                <a:solidFill>
                  <a:srgbClr val="0000CC"/>
                </a:solidFill>
                <a:latin typeface="Arial" panose="020B0604020202020204" pitchFamily="34" charset="0"/>
              </a:rPr>
              <a:t>FINANCIAL INCENTIVES FOR SMES –  GRANT SCHEME</a:t>
            </a:r>
            <a:endParaRPr lang="it-IT" sz="1600" b="1" dirty="0">
              <a:solidFill>
                <a:srgbClr val="0000CC"/>
              </a:solidFill>
              <a:latin typeface="Arial" panose="020B0604020202020204" pitchFamily="34" charset="0"/>
            </a:endParaRPr>
          </a:p>
        </p:txBody>
      </p:sp>
      <p:sp>
        <p:nvSpPr>
          <p:cNvPr id="7" name="CasellaDiTesto 6">
            <a:extLst>
              <a:ext uri="{FF2B5EF4-FFF2-40B4-BE49-F238E27FC236}">
                <a16:creationId xmlns:a16="http://schemas.microsoft.com/office/drawing/2014/main" id="{0DE50DC8-2278-43AD-85E3-30829C2BF75E}"/>
              </a:ext>
            </a:extLst>
          </p:cNvPr>
          <p:cNvSpPr txBox="1"/>
          <p:nvPr/>
        </p:nvSpPr>
        <p:spPr>
          <a:xfrm>
            <a:off x="502225" y="2624518"/>
            <a:ext cx="8139546" cy="1077218"/>
          </a:xfrm>
          <a:prstGeom prst="rect">
            <a:avLst/>
          </a:prstGeom>
          <a:noFill/>
        </p:spPr>
        <p:txBody>
          <a:bodyPr wrap="square">
            <a:spAutoFit/>
          </a:bodyPr>
          <a:lstStyle/>
          <a:p>
            <a:pPr algn="ctr"/>
            <a:r>
              <a:rPr lang="en-US" sz="1600" b="1" dirty="0">
                <a:solidFill>
                  <a:srgbClr val="0000CC"/>
                </a:solidFill>
              </a:rPr>
              <a:t>This objective can be achieved through the collaboration between different Departments of the University of Perugia that carry out R&amp;D in sectors of relevance to ceramics and the SMEs looking to innovate, especially those that do not have an R&amp;D laboratory / department</a:t>
            </a:r>
            <a:endParaRPr lang="it-IT" sz="1600" b="1" dirty="0">
              <a:solidFill>
                <a:srgbClr val="0000CC"/>
              </a:solidFill>
            </a:endParaRPr>
          </a:p>
        </p:txBody>
      </p:sp>
      <p:sp>
        <p:nvSpPr>
          <p:cNvPr id="11" name="CasellaDiTesto 10">
            <a:extLst>
              <a:ext uri="{FF2B5EF4-FFF2-40B4-BE49-F238E27FC236}">
                <a16:creationId xmlns:a16="http://schemas.microsoft.com/office/drawing/2014/main" id="{4B03A029-1975-43FF-B346-9CD8270A2175}"/>
              </a:ext>
            </a:extLst>
          </p:cNvPr>
          <p:cNvSpPr txBox="1"/>
          <p:nvPr/>
        </p:nvSpPr>
        <p:spPr>
          <a:xfrm>
            <a:off x="1634835" y="4008000"/>
            <a:ext cx="5874327" cy="1077218"/>
          </a:xfrm>
          <a:prstGeom prst="rect">
            <a:avLst/>
          </a:prstGeom>
          <a:noFill/>
        </p:spPr>
        <p:txBody>
          <a:bodyPr wrap="square">
            <a:spAutoFit/>
          </a:bodyPr>
          <a:lstStyle/>
          <a:p>
            <a:r>
              <a:rPr lang="en-US" sz="1600" b="1" i="1" dirty="0">
                <a:solidFill>
                  <a:srgbClr val="0000CC"/>
                </a:solidFill>
              </a:rPr>
              <a:t>Support from the University can help to promote: </a:t>
            </a:r>
          </a:p>
          <a:p>
            <a:r>
              <a:rPr lang="en-US" sz="1600" b="1" i="1" dirty="0">
                <a:solidFill>
                  <a:srgbClr val="0000CC"/>
                </a:solidFill>
              </a:rPr>
              <a:t>1. product innovation and design quality; </a:t>
            </a:r>
          </a:p>
          <a:p>
            <a:r>
              <a:rPr lang="en-US" sz="1600" b="1" i="1" dirty="0">
                <a:solidFill>
                  <a:srgbClr val="0000CC"/>
                </a:solidFill>
              </a:rPr>
              <a:t>2. innovation in production processes; </a:t>
            </a:r>
          </a:p>
          <a:p>
            <a:r>
              <a:rPr lang="en-US" sz="1600" b="1" i="1" dirty="0">
                <a:solidFill>
                  <a:srgbClr val="0000CC"/>
                </a:solidFill>
              </a:rPr>
              <a:t>3. innovative marketing strategies and tools.</a:t>
            </a:r>
          </a:p>
        </p:txBody>
      </p:sp>
      <p:sp>
        <p:nvSpPr>
          <p:cNvPr id="15" name="CasellaDiTesto 14">
            <a:extLst>
              <a:ext uri="{FF2B5EF4-FFF2-40B4-BE49-F238E27FC236}">
                <a16:creationId xmlns:a16="http://schemas.microsoft.com/office/drawing/2014/main" id="{42905F35-3FCF-46CA-8603-9F1B92437932}"/>
              </a:ext>
            </a:extLst>
          </p:cNvPr>
          <p:cNvSpPr txBox="1"/>
          <p:nvPr/>
        </p:nvSpPr>
        <p:spPr>
          <a:xfrm>
            <a:off x="852054" y="5161418"/>
            <a:ext cx="7218218" cy="584775"/>
          </a:xfrm>
          <a:prstGeom prst="rect">
            <a:avLst/>
          </a:prstGeom>
          <a:noFill/>
        </p:spPr>
        <p:txBody>
          <a:bodyPr wrap="square">
            <a:spAutoFit/>
          </a:bodyPr>
          <a:lstStyle/>
          <a:p>
            <a:pPr algn="ctr"/>
            <a:r>
              <a:rPr lang="en-US" sz="1600" b="1" i="1" dirty="0">
                <a:solidFill>
                  <a:srgbClr val="0000CC"/>
                </a:solidFill>
              </a:rPr>
              <a:t>A framework agreement will be signed between the Umbria Region and the University</a:t>
            </a:r>
            <a:endParaRPr lang="it-IT" sz="1600" b="1" i="1" dirty="0">
              <a:solidFill>
                <a:srgbClr val="0000CC"/>
              </a:solidFill>
            </a:endParaRPr>
          </a:p>
        </p:txBody>
      </p:sp>
      <p:sp>
        <p:nvSpPr>
          <p:cNvPr id="18" name="CasellaDiTesto 17">
            <a:extLst>
              <a:ext uri="{FF2B5EF4-FFF2-40B4-BE49-F238E27FC236}">
                <a16:creationId xmlns:a16="http://schemas.microsoft.com/office/drawing/2014/main" id="{65735748-5B9E-4A09-815A-D358FA937797}"/>
              </a:ext>
            </a:extLst>
          </p:cNvPr>
          <p:cNvSpPr txBox="1"/>
          <p:nvPr/>
        </p:nvSpPr>
        <p:spPr>
          <a:xfrm>
            <a:off x="957993" y="6084259"/>
            <a:ext cx="7506760" cy="584775"/>
          </a:xfrm>
          <a:prstGeom prst="rect">
            <a:avLst/>
          </a:prstGeom>
          <a:noFill/>
        </p:spPr>
        <p:txBody>
          <a:bodyPr wrap="square">
            <a:spAutoFit/>
          </a:bodyPr>
          <a:lstStyle/>
          <a:p>
            <a:pPr algn="ctr"/>
            <a:r>
              <a:rPr lang="en-GB" sz="1600" b="1" i="1" dirty="0">
                <a:solidFill>
                  <a:srgbClr val="0000CC"/>
                </a:solidFill>
              </a:rPr>
              <a:t>The grant is dedicated to cover the cost for the innovation service provided by the University</a:t>
            </a:r>
          </a:p>
        </p:txBody>
      </p:sp>
      <p:sp>
        <p:nvSpPr>
          <p:cNvPr id="22" name="CasellaDiTesto 21">
            <a:extLst>
              <a:ext uri="{FF2B5EF4-FFF2-40B4-BE49-F238E27FC236}">
                <a16:creationId xmlns:a16="http://schemas.microsoft.com/office/drawing/2014/main" id="{1666DD33-2830-4B80-ABC3-1AE61A361E6F}"/>
              </a:ext>
            </a:extLst>
          </p:cNvPr>
          <p:cNvSpPr txBox="1"/>
          <p:nvPr/>
        </p:nvSpPr>
        <p:spPr>
          <a:xfrm>
            <a:off x="207816" y="1733479"/>
            <a:ext cx="8728364" cy="584775"/>
          </a:xfrm>
          <a:prstGeom prst="rect">
            <a:avLst/>
          </a:prstGeom>
          <a:noFill/>
        </p:spPr>
        <p:txBody>
          <a:bodyPr wrap="square">
            <a:spAutoFit/>
          </a:bodyPr>
          <a:lstStyle/>
          <a:p>
            <a:pPr algn="ctr"/>
            <a:r>
              <a:rPr lang="en-GB" sz="1600" b="1" i="1" dirty="0">
                <a:solidFill>
                  <a:srgbClr val="0000CC"/>
                </a:solidFill>
              </a:rPr>
              <a:t>This ambitious action aims to support companies to access innovation in collaboration with the University of Perugia. </a:t>
            </a:r>
            <a:endParaRPr lang="it-IT" sz="1600" b="1" i="1" dirty="0">
              <a:solidFill>
                <a:srgbClr val="0000CC"/>
              </a:solidFill>
            </a:endParaRPr>
          </a:p>
        </p:txBody>
      </p:sp>
    </p:spTree>
    <p:extLst>
      <p:ext uri="{BB962C8B-B14F-4D97-AF65-F5344CB8AC3E}">
        <p14:creationId xmlns:p14="http://schemas.microsoft.com/office/powerpoint/2010/main" val="35789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8"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41195F75-20B4-4D5D-AC61-F37B3EAE9550}"/>
              </a:ext>
            </a:extLst>
          </p:cNvPr>
          <p:cNvGrpSpPr/>
          <p:nvPr/>
        </p:nvGrpSpPr>
        <p:grpSpPr>
          <a:xfrm>
            <a:off x="132478" y="1770056"/>
            <a:ext cx="2280161" cy="1368097"/>
            <a:chOff x="42264" y="709762"/>
            <a:chExt cx="2280161" cy="1368097"/>
          </a:xfrm>
        </p:grpSpPr>
        <p:sp>
          <p:nvSpPr>
            <p:cNvPr id="3" name="Rettangolo con angoli arrotondati 2">
              <a:extLst>
                <a:ext uri="{FF2B5EF4-FFF2-40B4-BE49-F238E27FC236}">
                  <a16:creationId xmlns:a16="http://schemas.microsoft.com/office/drawing/2014/main" id="{5D13C368-8973-4CE8-B389-BCE00D329F70}"/>
                </a:ext>
              </a:extLst>
            </p:cNvPr>
            <p:cNvSpPr/>
            <p:nvPr/>
          </p:nvSpPr>
          <p:spPr>
            <a:xfrm>
              <a:off x="42264" y="709762"/>
              <a:ext cx="2280161" cy="1368097"/>
            </a:xfrm>
            <a:prstGeom prst="roundRect">
              <a:avLst>
                <a:gd name="adj" fmla="val 10000"/>
              </a:avLst>
            </a:prstGeom>
            <a:solidFill>
              <a:schemeClr val="accent2">
                <a:lumMod val="60000"/>
                <a:lumOff val="40000"/>
              </a:schemeClr>
            </a:solidFill>
            <a:ln>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CasellaDiTesto 3">
              <a:extLst>
                <a:ext uri="{FF2B5EF4-FFF2-40B4-BE49-F238E27FC236}">
                  <a16:creationId xmlns:a16="http://schemas.microsoft.com/office/drawing/2014/main" id="{76135A62-943F-452A-8F09-D08F95B306DA}"/>
                </a:ext>
              </a:extLst>
            </p:cNvPr>
            <p:cNvSpPr txBox="1"/>
            <p:nvPr/>
          </p:nvSpPr>
          <p:spPr>
            <a:xfrm>
              <a:off x="82334" y="749832"/>
              <a:ext cx="2200021" cy="1287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Public call for grants </a:t>
              </a:r>
            </a:p>
            <a:p>
              <a:pPr marL="0" lvl="0" indent="0" algn="ctr" defTabSz="622300">
                <a:lnSpc>
                  <a:spcPct val="90000"/>
                </a:lnSpc>
                <a:spcBef>
                  <a:spcPct val="0"/>
                </a:spcBef>
                <a:spcAft>
                  <a:spcPct val="35000"/>
                </a:spcAft>
                <a:buNone/>
              </a:pPr>
              <a:endParaRPr lang="it-IT" sz="1200" kern="1200" dirty="0">
                <a:solidFill>
                  <a:schemeClr val="bg1"/>
                </a:solidFill>
              </a:endParaRPr>
            </a:p>
          </p:txBody>
        </p:sp>
      </p:grpSp>
      <p:grpSp>
        <p:nvGrpSpPr>
          <p:cNvPr id="5" name="Gruppo 4">
            <a:extLst>
              <a:ext uri="{FF2B5EF4-FFF2-40B4-BE49-F238E27FC236}">
                <a16:creationId xmlns:a16="http://schemas.microsoft.com/office/drawing/2014/main" id="{4A6A6F0B-8909-45AE-8975-5FC6C969C6BA}"/>
              </a:ext>
            </a:extLst>
          </p:cNvPr>
          <p:cNvGrpSpPr/>
          <p:nvPr/>
        </p:nvGrpSpPr>
        <p:grpSpPr>
          <a:xfrm>
            <a:off x="2609292" y="2245713"/>
            <a:ext cx="446823" cy="565480"/>
            <a:chOff x="2505934" y="1081304"/>
            <a:chExt cx="446823" cy="565480"/>
          </a:xfrm>
        </p:grpSpPr>
        <p:sp>
          <p:nvSpPr>
            <p:cNvPr id="6" name="Freccia a destra 5">
              <a:extLst>
                <a:ext uri="{FF2B5EF4-FFF2-40B4-BE49-F238E27FC236}">
                  <a16:creationId xmlns:a16="http://schemas.microsoft.com/office/drawing/2014/main" id="{C7864F93-63AB-48D8-AC28-A49267196D97}"/>
                </a:ext>
              </a:extLst>
            </p:cNvPr>
            <p:cNvSpPr/>
            <p:nvPr/>
          </p:nvSpPr>
          <p:spPr>
            <a:xfrm rot="21533942">
              <a:off x="2505934" y="1081304"/>
              <a:ext cx="446823" cy="565480"/>
            </a:xfrm>
            <a:prstGeom prst="righ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 name="Freccia a destra 4">
              <a:extLst>
                <a:ext uri="{FF2B5EF4-FFF2-40B4-BE49-F238E27FC236}">
                  <a16:creationId xmlns:a16="http://schemas.microsoft.com/office/drawing/2014/main" id="{93443119-DB35-43C3-9C5D-499CA4A40B0E}"/>
                </a:ext>
              </a:extLst>
            </p:cNvPr>
            <p:cNvSpPr txBox="1"/>
            <p:nvPr/>
          </p:nvSpPr>
          <p:spPr>
            <a:xfrm rot="21533942">
              <a:off x="2505946" y="1195688"/>
              <a:ext cx="312776" cy="339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p:txBody>
        </p:sp>
      </p:grpSp>
      <p:grpSp>
        <p:nvGrpSpPr>
          <p:cNvPr id="8" name="Gruppo 7">
            <a:extLst>
              <a:ext uri="{FF2B5EF4-FFF2-40B4-BE49-F238E27FC236}">
                <a16:creationId xmlns:a16="http://schemas.microsoft.com/office/drawing/2014/main" id="{0F739991-DBF6-430D-A686-58ACE968784E}"/>
              </a:ext>
            </a:extLst>
          </p:cNvPr>
          <p:cNvGrpSpPr/>
          <p:nvPr/>
        </p:nvGrpSpPr>
        <p:grpSpPr>
          <a:xfrm>
            <a:off x="3224666" y="1767584"/>
            <a:ext cx="2319048" cy="1368097"/>
            <a:chOff x="3205403" y="647271"/>
            <a:chExt cx="2319048" cy="1368097"/>
          </a:xfrm>
        </p:grpSpPr>
        <p:sp>
          <p:nvSpPr>
            <p:cNvPr id="9" name="Rettangolo con angoli arrotondati 8">
              <a:extLst>
                <a:ext uri="{FF2B5EF4-FFF2-40B4-BE49-F238E27FC236}">
                  <a16:creationId xmlns:a16="http://schemas.microsoft.com/office/drawing/2014/main" id="{DDD6BC99-709B-4CD3-98BA-789D9FEAD844}"/>
                </a:ext>
              </a:extLst>
            </p:cNvPr>
            <p:cNvSpPr/>
            <p:nvPr/>
          </p:nvSpPr>
          <p:spPr>
            <a:xfrm>
              <a:off x="3244290" y="647271"/>
              <a:ext cx="2280161" cy="1368097"/>
            </a:xfrm>
            <a:prstGeom prst="roundRect">
              <a:avLst>
                <a:gd name="adj" fmla="val 10000"/>
              </a:avLst>
            </a:prstGeom>
            <a:solidFill>
              <a:schemeClr val="accent2">
                <a:lumMod val="60000"/>
                <a:lumOff val="40000"/>
              </a:schemeClr>
            </a:solidFill>
            <a:ln>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78615299-F94E-4D4A-9727-A28CF549E235}"/>
                </a:ext>
              </a:extLst>
            </p:cNvPr>
            <p:cNvSpPr txBox="1"/>
            <p:nvPr/>
          </p:nvSpPr>
          <p:spPr>
            <a:xfrm>
              <a:off x="3205403" y="689813"/>
              <a:ext cx="2200021" cy="1287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SMEs submit an application, with a specific innovation need (focusing on product, process or marketing innovation</a:t>
              </a:r>
              <a:r>
                <a:rPr lang="en-US" sz="1200" b="1" kern="1200" dirty="0"/>
                <a:t>),</a:t>
              </a:r>
              <a:endParaRPr lang="it-IT" sz="1200" b="1" kern="1200" dirty="0"/>
            </a:p>
          </p:txBody>
        </p:sp>
      </p:grpSp>
      <p:grpSp>
        <p:nvGrpSpPr>
          <p:cNvPr id="11" name="Gruppo 10">
            <a:extLst>
              <a:ext uri="{FF2B5EF4-FFF2-40B4-BE49-F238E27FC236}">
                <a16:creationId xmlns:a16="http://schemas.microsoft.com/office/drawing/2014/main" id="{4D7ADC80-D818-40C9-A344-ED5B748B4FA3}"/>
              </a:ext>
            </a:extLst>
          </p:cNvPr>
          <p:cNvGrpSpPr/>
          <p:nvPr/>
        </p:nvGrpSpPr>
        <p:grpSpPr>
          <a:xfrm>
            <a:off x="5935124" y="2249954"/>
            <a:ext cx="446823" cy="565480"/>
            <a:chOff x="2505934" y="1081304"/>
            <a:chExt cx="446823" cy="565480"/>
          </a:xfrm>
        </p:grpSpPr>
        <p:sp>
          <p:nvSpPr>
            <p:cNvPr id="12" name="Freccia a destra 11">
              <a:extLst>
                <a:ext uri="{FF2B5EF4-FFF2-40B4-BE49-F238E27FC236}">
                  <a16:creationId xmlns:a16="http://schemas.microsoft.com/office/drawing/2014/main" id="{6B9442DC-D081-48B1-97B4-B600077814CC}"/>
                </a:ext>
              </a:extLst>
            </p:cNvPr>
            <p:cNvSpPr/>
            <p:nvPr/>
          </p:nvSpPr>
          <p:spPr>
            <a:xfrm rot="21533942">
              <a:off x="2505934" y="1081304"/>
              <a:ext cx="446823" cy="565480"/>
            </a:xfrm>
            <a:prstGeom prst="righ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3" name="Freccia a destra 4">
              <a:extLst>
                <a:ext uri="{FF2B5EF4-FFF2-40B4-BE49-F238E27FC236}">
                  <a16:creationId xmlns:a16="http://schemas.microsoft.com/office/drawing/2014/main" id="{72E42936-53E2-403E-B0AA-31FAD27C6F7E}"/>
                </a:ext>
              </a:extLst>
            </p:cNvPr>
            <p:cNvSpPr txBox="1"/>
            <p:nvPr/>
          </p:nvSpPr>
          <p:spPr>
            <a:xfrm rot="21533942">
              <a:off x="2505946" y="1195688"/>
              <a:ext cx="312776" cy="339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p:txBody>
        </p:sp>
      </p:grpSp>
      <p:grpSp>
        <p:nvGrpSpPr>
          <p:cNvPr id="14" name="Gruppo 13">
            <a:extLst>
              <a:ext uri="{FF2B5EF4-FFF2-40B4-BE49-F238E27FC236}">
                <a16:creationId xmlns:a16="http://schemas.microsoft.com/office/drawing/2014/main" id="{9949C7E7-81AF-4539-8A48-E1EE913D9F46}"/>
              </a:ext>
            </a:extLst>
          </p:cNvPr>
          <p:cNvGrpSpPr/>
          <p:nvPr/>
        </p:nvGrpSpPr>
        <p:grpSpPr>
          <a:xfrm>
            <a:off x="6625393" y="1807654"/>
            <a:ext cx="2280161" cy="1368097"/>
            <a:chOff x="6392081" y="679335"/>
            <a:chExt cx="2280161" cy="1368097"/>
          </a:xfrm>
        </p:grpSpPr>
        <p:sp>
          <p:nvSpPr>
            <p:cNvPr id="15" name="Rettangolo con angoli arrotondati 14">
              <a:extLst>
                <a:ext uri="{FF2B5EF4-FFF2-40B4-BE49-F238E27FC236}">
                  <a16:creationId xmlns:a16="http://schemas.microsoft.com/office/drawing/2014/main" id="{673FB93E-85D2-4130-B8D5-C43185610668}"/>
                </a:ext>
              </a:extLst>
            </p:cNvPr>
            <p:cNvSpPr/>
            <p:nvPr/>
          </p:nvSpPr>
          <p:spPr>
            <a:xfrm>
              <a:off x="6392081" y="679335"/>
              <a:ext cx="2280161" cy="1368097"/>
            </a:xfrm>
            <a:prstGeom prst="roundRect">
              <a:avLst>
                <a:gd name="adj" fmla="val 10000"/>
              </a:avLst>
            </a:prstGeom>
            <a:solidFill>
              <a:schemeClr val="accent2">
                <a:lumMod val="60000"/>
                <a:lumOff val="40000"/>
              </a:schemeClr>
            </a:solidFill>
            <a:ln>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CasellaDiTesto 15">
              <a:extLst>
                <a:ext uri="{FF2B5EF4-FFF2-40B4-BE49-F238E27FC236}">
                  <a16:creationId xmlns:a16="http://schemas.microsoft.com/office/drawing/2014/main" id="{CC84E505-4B05-4DDE-AEE0-FABD1B67B009}"/>
                </a:ext>
              </a:extLst>
            </p:cNvPr>
            <p:cNvSpPr txBox="1"/>
            <p:nvPr/>
          </p:nvSpPr>
          <p:spPr>
            <a:xfrm>
              <a:off x="6432151" y="719405"/>
              <a:ext cx="2200021" cy="1287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Applications are evaluated and selected by an Evaluation </a:t>
              </a:r>
              <a:r>
                <a:rPr lang="en-US" sz="1400" b="1" kern="1200" dirty="0">
                  <a:hlinkClick r:id="rId2" action="ppaction://hlinksldjump"/>
                </a:rPr>
                <a:t>Committee</a:t>
              </a:r>
              <a:endParaRPr lang="it-IT" sz="1400" b="1" kern="1200" dirty="0"/>
            </a:p>
          </p:txBody>
        </p:sp>
      </p:grpSp>
      <p:grpSp>
        <p:nvGrpSpPr>
          <p:cNvPr id="17" name="Gruppo 16">
            <a:extLst>
              <a:ext uri="{FF2B5EF4-FFF2-40B4-BE49-F238E27FC236}">
                <a16:creationId xmlns:a16="http://schemas.microsoft.com/office/drawing/2014/main" id="{0C11465C-BD4B-4CFE-B974-AF26FE42B70A}"/>
              </a:ext>
            </a:extLst>
          </p:cNvPr>
          <p:cNvGrpSpPr/>
          <p:nvPr/>
        </p:nvGrpSpPr>
        <p:grpSpPr>
          <a:xfrm>
            <a:off x="7669769" y="3606427"/>
            <a:ext cx="565480" cy="487143"/>
            <a:chOff x="7268348" y="2218196"/>
            <a:chExt cx="565480" cy="487143"/>
          </a:xfrm>
        </p:grpSpPr>
        <p:sp>
          <p:nvSpPr>
            <p:cNvPr id="18" name="Freccia a destra 17">
              <a:extLst>
                <a:ext uri="{FF2B5EF4-FFF2-40B4-BE49-F238E27FC236}">
                  <a16:creationId xmlns:a16="http://schemas.microsoft.com/office/drawing/2014/main" id="{1CC67396-EB61-4803-9090-AA5A61FDADFA}"/>
                </a:ext>
              </a:extLst>
            </p:cNvPr>
            <p:cNvSpPr/>
            <p:nvPr/>
          </p:nvSpPr>
          <p:spPr>
            <a:xfrm rot="5462474">
              <a:off x="7307516" y="2179028"/>
              <a:ext cx="487143" cy="565480"/>
            </a:xfrm>
            <a:prstGeom prst="righ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Freccia a destra 4">
              <a:extLst>
                <a:ext uri="{FF2B5EF4-FFF2-40B4-BE49-F238E27FC236}">
                  <a16:creationId xmlns:a16="http://schemas.microsoft.com/office/drawing/2014/main" id="{895F8EAC-EA2E-4789-AE02-846659CB51AF}"/>
                </a:ext>
              </a:extLst>
            </p:cNvPr>
            <p:cNvSpPr txBox="1"/>
            <p:nvPr/>
          </p:nvSpPr>
          <p:spPr>
            <a:xfrm rot="62474">
              <a:off x="7382771" y="2218209"/>
              <a:ext cx="339288" cy="341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p:txBody>
        </p:sp>
      </p:grpSp>
      <p:grpSp>
        <p:nvGrpSpPr>
          <p:cNvPr id="20" name="Gruppo 19">
            <a:extLst>
              <a:ext uri="{FF2B5EF4-FFF2-40B4-BE49-F238E27FC236}">
                <a16:creationId xmlns:a16="http://schemas.microsoft.com/office/drawing/2014/main" id="{1199AE5B-77D0-4D56-8248-9620303C7EB0}"/>
              </a:ext>
            </a:extLst>
          </p:cNvPr>
          <p:cNvGrpSpPr/>
          <p:nvPr/>
        </p:nvGrpSpPr>
        <p:grpSpPr>
          <a:xfrm>
            <a:off x="6694666" y="4424592"/>
            <a:ext cx="2280161" cy="1368097"/>
            <a:chOff x="6350514" y="2966419"/>
            <a:chExt cx="2280161" cy="1368097"/>
          </a:xfrm>
        </p:grpSpPr>
        <p:sp>
          <p:nvSpPr>
            <p:cNvPr id="21" name="Rettangolo con angoli arrotondati 20">
              <a:extLst>
                <a:ext uri="{FF2B5EF4-FFF2-40B4-BE49-F238E27FC236}">
                  <a16:creationId xmlns:a16="http://schemas.microsoft.com/office/drawing/2014/main" id="{7414070A-35AC-445B-A05F-55BA46BC9399}"/>
                </a:ext>
              </a:extLst>
            </p:cNvPr>
            <p:cNvSpPr/>
            <p:nvPr/>
          </p:nvSpPr>
          <p:spPr>
            <a:xfrm>
              <a:off x="6350514" y="2966419"/>
              <a:ext cx="2280161" cy="1368097"/>
            </a:xfrm>
            <a:prstGeom prst="roundRect">
              <a:avLst>
                <a:gd name="adj" fmla="val 10000"/>
              </a:avLst>
            </a:prstGeom>
            <a:solidFill>
              <a:schemeClr val="accent2">
                <a:lumMod val="60000"/>
                <a:lumOff val="40000"/>
              </a:schemeClr>
            </a:solidFill>
            <a:ln>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CasellaDiTesto 21">
              <a:extLst>
                <a:ext uri="{FF2B5EF4-FFF2-40B4-BE49-F238E27FC236}">
                  <a16:creationId xmlns:a16="http://schemas.microsoft.com/office/drawing/2014/main" id="{58398C62-30E7-4D54-BB81-6BB6A906E4DF}"/>
                </a:ext>
              </a:extLst>
            </p:cNvPr>
            <p:cNvSpPr txBox="1"/>
            <p:nvPr/>
          </p:nvSpPr>
          <p:spPr>
            <a:xfrm>
              <a:off x="6390584" y="3006489"/>
              <a:ext cx="2200021" cy="1287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Umbria Region transmits the admitted application to the various University Departments</a:t>
              </a:r>
              <a:endParaRPr lang="it-IT" sz="1400" b="1" kern="1200" dirty="0"/>
            </a:p>
          </p:txBody>
        </p:sp>
      </p:grpSp>
      <p:grpSp>
        <p:nvGrpSpPr>
          <p:cNvPr id="23" name="Gruppo 22">
            <a:extLst>
              <a:ext uri="{FF2B5EF4-FFF2-40B4-BE49-F238E27FC236}">
                <a16:creationId xmlns:a16="http://schemas.microsoft.com/office/drawing/2014/main" id="{86C4CAE0-A290-4CA5-BE1E-3BAFB382D102}"/>
              </a:ext>
            </a:extLst>
          </p:cNvPr>
          <p:cNvGrpSpPr/>
          <p:nvPr/>
        </p:nvGrpSpPr>
        <p:grpSpPr>
          <a:xfrm>
            <a:off x="3304266" y="4244240"/>
            <a:ext cx="2449336" cy="1624760"/>
            <a:chOff x="3199855" y="2791749"/>
            <a:chExt cx="2280161" cy="1535845"/>
          </a:xfrm>
        </p:grpSpPr>
        <p:sp>
          <p:nvSpPr>
            <p:cNvPr id="24" name="Rettangolo con angoli arrotondati 23">
              <a:extLst>
                <a:ext uri="{FF2B5EF4-FFF2-40B4-BE49-F238E27FC236}">
                  <a16:creationId xmlns:a16="http://schemas.microsoft.com/office/drawing/2014/main" id="{CA15744D-82EA-4121-9E78-1435894BD5E7}"/>
                </a:ext>
              </a:extLst>
            </p:cNvPr>
            <p:cNvSpPr/>
            <p:nvPr/>
          </p:nvSpPr>
          <p:spPr>
            <a:xfrm>
              <a:off x="3199855" y="2959497"/>
              <a:ext cx="2280161" cy="1368097"/>
            </a:xfrm>
            <a:prstGeom prst="roundRect">
              <a:avLst>
                <a:gd name="adj" fmla="val 10000"/>
              </a:avLst>
            </a:prstGeom>
            <a:solidFill>
              <a:schemeClr val="accent2">
                <a:lumMod val="60000"/>
                <a:lumOff val="40000"/>
              </a:schemeClr>
            </a:solidFill>
            <a:ln>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437CFCBB-2C4B-4555-B57B-1F9693D5C3CA}"/>
                </a:ext>
              </a:extLst>
            </p:cNvPr>
            <p:cNvSpPr txBox="1"/>
            <p:nvPr/>
          </p:nvSpPr>
          <p:spPr>
            <a:xfrm>
              <a:off x="3239925" y="2791749"/>
              <a:ext cx="2240091" cy="1495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The departments negotiate activities with the companies to meet the innovation need and to define the implementation steps and costs</a:t>
              </a:r>
              <a:endParaRPr lang="it-IT" sz="1400" b="1" kern="1200" dirty="0"/>
            </a:p>
          </p:txBody>
        </p:sp>
      </p:grpSp>
      <p:grpSp>
        <p:nvGrpSpPr>
          <p:cNvPr id="26" name="Gruppo 25">
            <a:extLst>
              <a:ext uri="{FF2B5EF4-FFF2-40B4-BE49-F238E27FC236}">
                <a16:creationId xmlns:a16="http://schemas.microsoft.com/office/drawing/2014/main" id="{EACBF652-CD83-42D9-8F25-B5A8C16DC1CE}"/>
              </a:ext>
            </a:extLst>
          </p:cNvPr>
          <p:cNvGrpSpPr/>
          <p:nvPr/>
        </p:nvGrpSpPr>
        <p:grpSpPr>
          <a:xfrm>
            <a:off x="157356" y="4509690"/>
            <a:ext cx="2280161" cy="1368097"/>
            <a:chOff x="7628" y="2959497"/>
            <a:chExt cx="2280161" cy="1368097"/>
          </a:xfrm>
        </p:grpSpPr>
        <p:sp>
          <p:nvSpPr>
            <p:cNvPr id="27" name="Rettangolo con angoli arrotondati 26">
              <a:extLst>
                <a:ext uri="{FF2B5EF4-FFF2-40B4-BE49-F238E27FC236}">
                  <a16:creationId xmlns:a16="http://schemas.microsoft.com/office/drawing/2014/main" id="{D506C43A-F66C-451C-90F4-FA6227B9FA3C}"/>
                </a:ext>
              </a:extLst>
            </p:cNvPr>
            <p:cNvSpPr/>
            <p:nvPr/>
          </p:nvSpPr>
          <p:spPr>
            <a:xfrm>
              <a:off x="7628" y="2959497"/>
              <a:ext cx="2280161" cy="1368097"/>
            </a:xfrm>
            <a:prstGeom prst="roundRect">
              <a:avLst>
                <a:gd name="adj" fmla="val 10000"/>
              </a:avLst>
            </a:prstGeom>
            <a:solidFill>
              <a:schemeClr val="accent2">
                <a:lumMod val="60000"/>
                <a:lumOff val="40000"/>
              </a:schemeClr>
            </a:solidFill>
            <a:ln>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CasellaDiTesto 27">
              <a:extLst>
                <a:ext uri="{FF2B5EF4-FFF2-40B4-BE49-F238E27FC236}">
                  <a16:creationId xmlns:a16="http://schemas.microsoft.com/office/drawing/2014/main" id="{C547CB34-AED5-4C33-B5F5-C434E40F0AFF}"/>
                </a:ext>
              </a:extLst>
            </p:cNvPr>
            <p:cNvSpPr txBox="1"/>
            <p:nvPr/>
          </p:nvSpPr>
          <p:spPr>
            <a:xfrm>
              <a:off x="47698" y="2999567"/>
              <a:ext cx="2200021" cy="1287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The departments will sign 2 agreements:</a:t>
              </a:r>
            </a:p>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1 with the </a:t>
              </a:r>
              <a:r>
                <a:rPr lang="en-US" b="1" kern="1200" dirty="0">
                  <a:solidFill>
                    <a:srgbClr val="FFFFFF"/>
                  </a:solidFill>
                  <a:latin typeface="Arial"/>
                  <a:hlinkClick r:id="rId3" action="ppaction://hlinksldjump"/>
                </a:rPr>
                <a:t>companies</a:t>
              </a:r>
              <a:r>
                <a:rPr lang="en-US" sz="1400" b="1" kern="1200" dirty="0">
                  <a:solidFill>
                    <a:srgbClr val="FFFFFF"/>
                  </a:solidFill>
                  <a:latin typeface="Arial"/>
                  <a:ea typeface="+mn-ea"/>
                  <a:cs typeface="+mn-cs"/>
                </a:rPr>
                <a:t> ; </a:t>
              </a:r>
            </a:p>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2 with the Umbria Region </a:t>
              </a:r>
              <a:endParaRPr lang="it-IT" sz="1400" b="1" kern="1200" dirty="0">
                <a:solidFill>
                  <a:srgbClr val="FFFFFF"/>
                </a:solidFill>
                <a:latin typeface="Arial"/>
                <a:ea typeface="+mn-ea"/>
                <a:cs typeface="+mn-cs"/>
              </a:endParaRPr>
            </a:p>
          </p:txBody>
        </p:sp>
      </p:grpSp>
      <p:grpSp>
        <p:nvGrpSpPr>
          <p:cNvPr id="29" name="Gruppo 28">
            <a:extLst>
              <a:ext uri="{FF2B5EF4-FFF2-40B4-BE49-F238E27FC236}">
                <a16:creationId xmlns:a16="http://schemas.microsoft.com/office/drawing/2014/main" id="{31B829D3-8369-445A-8E7F-3CA5AA03836C}"/>
              </a:ext>
            </a:extLst>
          </p:cNvPr>
          <p:cNvGrpSpPr/>
          <p:nvPr/>
        </p:nvGrpSpPr>
        <p:grpSpPr>
          <a:xfrm>
            <a:off x="5929732" y="4862609"/>
            <a:ext cx="461364" cy="565480"/>
            <a:chOff x="5697640" y="3364295"/>
            <a:chExt cx="461364" cy="565480"/>
          </a:xfrm>
        </p:grpSpPr>
        <p:sp>
          <p:nvSpPr>
            <p:cNvPr id="30" name="Freccia a destra 29">
              <a:extLst>
                <a:ext uri="{FF2B5EF4-FFF2-40B4-BE49-F238E27FC236}">
                  <a16:creationId xmlns:a16="http://schemas.microsoft.com/office/drawing/2014/main" id="{14545B87-399A-409D-A790-3907DA615D36}"/>
                </a:ext>
              </a:extLst>
            </p:cNvPr>
            <p:cNvSpPr/>
            <p:nvPr/>
          </p:nvSpPr>
          <p:spPr>
            <a:xfrm rot="10807553">
              <a:off x="5697640" y="3364295"/>
              <a:ext cx="461364" cy="565480"/>
            </a:xfrm>
            <a:prstGeom prst="righ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1" name="Freccia a destra 4">
              <a:extLst>
                <a:ext uri="{FF2B5EF4-FFF2-40B4-BE49-F238E27FC236}">
                  <a16:creationId xmlns:a16="http://schemas.microsoft.com/office/drawing/2014/main" id="{BD2B6AF4-23B8-47DB-A0A7-3CB9F802617F}"/>
                </a:ext>
              </a:extLst>
            </p:cNvPr>
            <p:cNvSpPr txBox="1"/>
            <p:nvPr/>
          </p:nvSpPr>
          <p:spPr>
            <a:xfrm rot="21607553">
              <a:off x="5836049" y="3477543"/>
              <a:ext cx="322955" cy="339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p:txBody>
        </p:sp>
      </p:grpSp>
      <p:grpSp>
        <p:nvGrpSpPr>
          <p:cNvPr id="32" name="Gruppo 31">
            <a:extLst>
              <a:ext uri="{FF2B5EF4-FFF2-40B4-BE49-F238E27FC236}">
                <a16:creationId xmlns:a16="http://schemas.microsoft.com/office/drawing/2014/main" id="{09A8FD7F-922F-43CF-BA9D-BF842C13FCC2}"/>
              </a:ext>
            </a:extLst>
          </p:cNvPr>
          <p:cNvGrpSpPr/>
          <p:nvPr/>
        </p:nvGrpSpPr>
        <p:grpSpPr>
          <a:xfrm>
            <a:off x="2560966" y="4910998"/>
            <a:ext cx="483394" cy="565480"/>
            <a:chOff x="2515806" y="3360805"/>
            <a:chExt cx="483394" cy="565480"/>
          </a:xfrm>
        </p:grpSpPr>
        <p:sp>
          <p:nvSpPr>
            <p:cNvPr id="33" name="Freccia a destra 32">
              <a:extLst>
                <a:ext uri="{FF2B5EF4-FFF2-40B4-BE49-F238E27FC236}">
                  <a16:creationId xmlns:a16="http://schemas.microsoft.com/office/drawing/2014/main" id="{4ADC1176-219F-48EA-9FD8-FE00AE7BB261}"/>
                </a:ext>
              </a:extLst>
            </p:cNvPr>
            <p:cNvSpPr/>
            <p:nvPr/>
          </p:nvSpPr>
          <p:spPr>
            <a:xfrm rot="10800000">
              <a:off x="2515806" y="3360805"/>
              <a:ext cx="483394" cy="565480"/>
            </a:xfrm>
            <a:prstGeom prst="righ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4" name="Freccia a destra 4">
              <a:extLst>
                <a:ext uri="{FF2B5EF4-FFF2-40B4-BE49-F238E27FC236}">
                  <a16:creationId xmlns:a16="http://schemas.microsoft.com/office/drawing/2014/main" id="{09C2C44F-DD9F-4BF2-BB5E-0E0DC248838F}"/>
                </a:ext>
              </a:extLst>
            </p:cNvPr>
            <p:cNvSpPr txBox="1"/>
            <p:nvPr/>
          </p:nvSpPr>
          <p:spPr>
            <a:xfrm rot="21600000">
              <a:off x="2660824" y="3473901"/>
              <a:ext cx="338376" cy="339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p:txBody>
        </p:sp>
      </p:grpSp>
      <p:sp>
        <p:nvSpPr>
          <p:cNvPr id="35" name="CasellaDiTesto 34">
            <a:extLst>
              <a:ext uri="{FF2B5EF4-FFF2-40B4-BE49-F238E27FC236}">
                <a16:creationId xmlns:a16="http://schemas.microsoft.com/office/drawing/2014/main" id="{29FD9872-B625-483F-8E91-7BFFB151E594}"/>
              </a:ext>
            </a:extLst>
          </p:cNvPr>
          <p:cNvSpPr txBox="1"/>
          <p:nvPr/>
        </p:nvSpPr>
        <p:spPr>
          <a:xfrm>
            <a:off x="157356" y="96639"/>
            <a:ext cx="3521026" cy="307777"/>
          </a:xfrm>
          <a:prstGeom prst="rect">
            <a:avLst/>
          </a:prstGeom>
          <a:noFill/>
        </p:spPr>
        <p:txBody>
          <a:bodyPr wrap="square">
            <a:spAutoFit/>
          </a:bodyPr>
          <a:lstStyle/>
          <a:p>
            <a:r>
              <a:rPr lang="en-GB" sz="1400" b="1" dirty="0">
                <a:solidFill>
                  <a:srgbClr val="FF0000"/>
                </a:solidFill>
                <a:latin typeface="Calisto MT" pitchFamily="18" charset="0"/>
              </a:rPr>
              <a:t>5</a:t>
            </a:r>
            <a:r>
              <a:rPr lang="en-GB" sz="1200" b="1" dirty="0">
                <a:solidFill>
                  <a:srgbClr val="FF0000"/>
                </a:solidFill>
                <a:latin typeface="Calisto MT" pitchFamily="18" charset="0"/>
              </a:rPr>
              <a:t>. DETAILS OF THE ACTION ENVISAGED</a:t>
            </a:r>
            <a:endParaRPr lang="it-IT" sz="1200" dirty="0"/>
          </a:p>
        </p:txBody>
      </p:sp>
      <p:sp>
        <p:nvSpPr>
          <p:cNvPr id="36" name="CasellaDiTesto 35">
            <a:extLst>
              <a:ext uri="{FF2B5EF4-FFF2-40B4-BE49-F238E27FC236}">
                <a16:creationId xmlns:a16="http://schemas.microsoft.com/office/drawing/2014/main" id="{C8E20C4E-5FA1-43DF-A26A-88FD9CF0B2AD}"/>
              </a:ext>
            </a:extLst>
          </p:cNvPr>
          <p:cNvSpPr txBox="1"/>
          <p:nvPr/>
        </p:nvSpPr>
        <p:spPr>
          <a:xfrm>
            <a:off x="2999618" y="70281"/>
            <a:ext cx="4952891" cy="646331"/>
          </a:xfrm>
          <a:prstGeom prst="rect">
            <a:avLst/>
          </a:prstGeom>
          <a:noFill/>
        </p:spPr>
        <p:txBody>
          <a:bodyPr wrap="square">
            <a:spAutoFit/>
          </a:bodyPr>
          <a:lstStyle/>
          <a:p>
            <a:pPr algn="ctr"/>
            <a:r>
              <a:rPr lang="en-GB" altLang="it-IT" sz="2000" b="1" dirty="0">
                <a:solidFill>
                  <a:srgbClr val="FF0000"/>
                </a:solidFill>
                <a:latin typeface="Calisto MT" pitchFamily="18" charset="0"/>
              </a:rPr>
              <a:t>     5.2. </a:t>
            </a:r>
            <a:r>
              <a:rPr lang="en-GB" altLang="it-IT" sz="1600" b="1" dirty="0">
                <a:solidFill>
                  <a:srgbClr val="FF0000"/>
                </a:solidFill>
                <a:latin typeface="Calisto MT" pitchFamily="18" charset="0"/>
              </a:rPr>
              <a:t>Overview of the policy instrument that this action refers to</a:t>
            </a:r>
            <a:endParaRPr lang="it-IT" sz="1600" b="1" dirty="0">
              <a:solidFill>
                <a:srgbClr val="FF0000"/>
              </a:solidFill>
              <a:latin typeface="Calisto MT" pitchFamily="18" charset="0"/>
            </a:endParaRPr>
          </a:p>
        </p:txBody>
      </p:sp>
      <p:sp>
        <p:nvSpPr>
          <p:cNvPr id="37" name="CasellaDiTesto 36">
            <a:extLst>
              <a:ext uri="{FF2B5EF4-FFF2-40B4-BE49-F238E27FC236}">
                <a16:creationId xmlns:a16="http://schemas.microsoft.com/office/drawing/2014/main" id="{A81DB748-1FFD-46BA-937E-C06A7E71DAF7}"/>
              </a:ext>
            </a:extLst>
          </p:cNvPr>
          <p:cNvSpPr txBox="1"/>
          <p:nvPr/>
        </p:nvSpPr>
        <p:spPr>
          <a:xfrm>
            <a:off x="2036617" y="843076"/>
            <a:ext cx="5406736" cy="307777"/>
          </a:xfrm>
          <a:prstGeom prst="rect">
            <a:avLst/>
          </a:prstGeom>
          <a:noFill/>
        </p:spPr>
        <p:txBody>
          <a:bodyPr wrap="square">
            <a:spAutoFit/>
          </a:bodyPr>
          <a:lstStyle/>
          <a:p>
            <a:pPr lvl="0"/>
            <a:r>
              <a:rPr lang="en-GB" b="1" dirty="0">
                <a:solidFill>
                  <a:srgbClr val="0000CC"/>
                </a:solidFill>
                <a:latin typeface="Arial" panose="020B0604020202020204" pitchFamily="34" charset="0"/>
              </a:rPr>
              <a:t>UNIVERSITY -  </a:t>
            </a:r>
            <a:r>
              <a:rPr lang="en-GB" b="1" dirty="0">
                <a:solidFill>
                  <a:srgbClr val="0000CC"/>
                </a:solidFill>
                <a:latin typeface="Arial" panose="020B0604020202020204" pitchFamily="34" charset="0"/>
                <a:hlinkClick r:id="rId4" action="ppaction://hlinksldjump"/>
              </a:rPr>
              <a:t>COMPANY-</a:t>
            </a:r>
            <a:r>
              <a:rPr lang="en-GB" b="1" dirty="0">
                <a:solidFill>
                  <a:srgbClr val="0000CC"/>
                </a:solidFill>
                <a:latin typeface="Arial" panose="020B0604020202020204" pitchFamily="34" charset="0"/>
              </a:rPr>
              <a:t> COLLABORATIVE RESEARCH –</a:t>
            </a:r>
            <a:endParaRPr lang="it-IT" dirty="0">
              <a:solidFill>
                <a:srgbClr val="0000CC"/>
              </a:solidFill>
            </a:endParaRPr>
          </a:p>
        </p:txBody>
      </p:sp>
    </p:spTree>
    <p:extLst>
      <p:ext uri="{BB962C8B-B14F-4D97-AF65-F5344CB8AC3E}">
        <p14:creationId xmlns:p14="http://schemas.microsoft.com/office/powerpoint/2010/main" val="120659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F5776FC-FC26-4AB1-A97E-13F37D71F244}"/>
              </a:ext>
            </a:extLst>
          </p:cNvPr>
          <p:cNvSpPr txBox="1"/>
          <p:nvPr/>
        </p:nvSpPr>
        <p:spPr>
          <a:xfrm>
            <a:off x="2036617" y="843076"/>
            <a:ext cx="5406736" cy="307777"/>
          </a:xfrm>
          <a:prstGeom prst="rect">
            <a:avLst/>
          </a:prstGeom>
          <a:noFill/>
        </p:spPr>
        <p:txBody>
          <a:bodyPr wrap="square">
            <a:spAutoFit/>
          </a:bodyPr>
          <a:lstStyle/>
          <a:p>
            <a:pPr lvl="0"/>
            <a:r>
              <a:rPr lang="en-GB" b="1" dirty="0">
                <a:solidFill>
                  <a:srgbClr val="0000CC"/>
                </a:solidFill>
                <a:latin typeface="Arial" panose="020B0604020202020204" pitchFamily="34" charset="0"/>
              </a:rPr>
              <a:t>UNIVERSITY -  COMPANY- COLLABORATIVE RESEARCH –</a:t>
            </a:r>
            <a:endParaRPr lang="it-IT" dirty="0">
              <a:solidFill>
                <a:srgbClr val="0000CC"/>
              </a:solidFill>
            </a:endParaRPr>
          </a:p>
        </p:txBody>
      </p:sp>
      <p:sp>
        <p:nvSpPr>
          <p:cNvPr id="3" name="CasellaDiTesto 2">
            <a:extLst>
              <a:ext uri="{FF2B5EF4-FFF2-40B4-BE49-F238E27FC236}">
                <a16:creationId xmlns:a16="http://schemas.microsoft.com/office/drawing/2014/main" id="{CA4EBC33-7DC8-44AE-B0A3-9739D982D409}"/>
              </a:ext>
            </a:extLst>
          </p:cNvPr>
          <p:cNvSpPr txBox="1"/>
          <p:nvPr/>
        </p:nvSpPr>
        <p:spPr>
          <a:xfrm>
            <a:off x="157356" y="96639"/>
            <a:ext cx="3521026" cy="307777"/>
          </a:xfrm>
          <a:prstGeom prst="rect">
            <a:avLst/>
          </a:prstGeom>
          <a:noFill/>
        </p:spPr>
        <p:txBody>
          <a:bodyPr wrap="square">
            <a:spAutoFit/>
          </a:bodyPr>
          <a:lstStyle/>
          <a:p>
            <a:r>
              <a:rPr lang="en-GB" sz="1400" b="1" dirty="0">
                <a:solidFill>
                  <a:srgbClr val="FF0000"/>
                </a:solidFill>
                <a:latin typeface="Calisto MT" pitchFamily="18" charset="0"/>
              </a:rPr>
              <a:t>5</a:t>
            </a:r>
            <a:r>
              <a:rPr lang="en-GB" sz="1200" b="1" dirty="0">
                <a:solidFill>
                  <a:srgbClr val="FF0000"/>
                </a:solidFill>
                <a:latin typeface="Calisto MT" pitchFamily="18" charset="0"/>
              </a:rPr>
              <a:t>. DETAILS OF THE ACTION ENVISAGED</a:t>
            </a:r>
            <a:endParaRPr lang="it-IT" sz="1200" dirty="0"/>
          </a:p>
        </p:txBody>
      </p:sp>
      <p:sp>
        <p:nvSpPr>
          <p:cNvPr id="4" name="CasellaDiTesto 3">
            <a:extLst>
              <a:ext uri="{FF2B5EF4-FFF2-40B4-BE49-F238E27FC236}">
                <a16:creationId xmlns:a16="http://schemas.microsoft.com/office/drawing/2014/main" id="{776FCFEB-0613-4261-806E-494AA40716D1}"/>
              </a:ext>
            </a:extLst>
          </p:cNvPr>
          <p:cNvSpPr txBox="1"/>
          <p:nvPr/>
        </p:nvSpPr>
        <p:spPr>
          <a:xfrm>
            <a:off x="2999618" y="70281"/>
            <a:ext cx="4952891" cy="646331"/>
          </a:xfrm>
          <a:prstGeom prst="rect">
            <a:avLst/>
          </a:prstGeom>
          <a:noFill/>
        </p:spPr>
        <p:txBody>
          <a:bodyPr wrap="square">
            <a:spAutoFit/>
          </a:bodyPr>
          <a:lstStyle/>
          <a:p>
            <a:pPr algn="ctr"/>
            <a:r>
              <a:rPr lang="en-GB" altLang="it-IT" sz="2000" b="1" dirty="0">
                <a:solidFill>
                  <a:srgbClr val="FF0000"/>
                </a:solidFill>
                <a:latin typeface="Calisto MT" pitchFamily="18" charset="0"/>
              </a:rPr>
              <a:t>     5.2. </a:t>
            </a:r>
            <a:r>
              <a:rPr lang="en-GB" altLang="it-IT" sz="1600" b="1" dirty="0">
                <a:solidFill>
                  <a:srgbClr val="FF0000"/>
                </a:solidFill>
                <a:latin typeface="Calisto MT" pitchFamily="18" charset="0"/>
              </a:rPr>
              <a:t>Overview of the policy instrument that this action refers to</a:t>
            </a:r>
            <a:endParaRPr lang="it-IT" sz="1600" b="1" dirty="0">
              <a:solidFill>
                <a:srgbClr val="FF0000"/>
              </a:solidFill>
              <a:latin typeface="Calisto MT" pitchFamily="18" charset="0"/>
            </a:endParaRPr>
          </a:p>
        </p:txBody>
      </p:sp>
      <p:grpSp>
        <p:nvGrpSpPr>
          <p:cNvPr id="10" name="Gruppo 9">
            <a:extLst>
              <a:ext uri="{FF2B5EF4-FFF2-40B4-BE49-F238E27FC236}">
                <a16:creationId xmlns:a16="http://schemas.microsoft.com/office/drawing/2014/main" id="{3B5B5172-3EEA-46D8-9DE7-7D165EF33315}"/>
              </a:ext>
            </a:extLst>
          </p:cNvPr>
          <p:cNvGrpSpPr/>
          <p:nvPr/>
        </p:nvGrpSpPr>
        <p:grpSpPr>
          <a:xfrm>
            <a:off x="275597" y="2241302"/>
            <a:ext cx="2280161" cy="1368097"/>
            <a:chOff x="6392081" y="679335"/>
            <a:chExt cx="2280161" cy="1368097"/>
          </a:xfrm>
        </p:grpSpPr>
        <p:sp>
          <p:nvSpPr>
            <p:cNvPr id="11" name="Rettangolo con angoli arrotondati 10">
              <a:extLst>
                <a:ext uri="{FF2B5EF4-FFF2-40B4-BE49-F238E27FC236}">
                  <a16:creationId xmlns:a16="http://schemas.microsoft.com/office/drawing/2014/main" id="{EA1A1A15-20BB-4262-8F2D-97BB69901EAA}"/>
                </a:ext>
              </a:extLst>
            </p:cNvPr>
            <p:cNvSpPr/>
            <p:nvPr/>
          </p:nvSpPr>
          <p:spPr>
            <a:xfrm>
              <a:off x="6392081" y="679335"/>
              <a:ext cx="2280161" cy="1368097"/>
            </a:xfrm>
            <a:prstGeom prst="roundRect">
              <a:avLst>
                <a:gd name="adj" fmla="val 10000"/>
              </a:avLst>
            </a:prstGeom>
            <a:solidFill>
              <a:schemeClr val="accent2">
                <a:lumMod val="60000"/>
                <a:lumOff val="40000"/>
              </a:schemeClr>
            </a:solidFill>
            <a:ln>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CasellaDiTesto 11">
              <a:extLst>
                <a:ext uri="{FF2B5EF4-FFF2-40B4-BE49-F238E27FC236}">
                  <a16:creationId xmlns:a16="http://schemas.microsoft.com/office/drawing/2014/main" id="{0DE04186-0EFA-403F-9945-54DF71CADA20}"/>
                </a:ext>
              </a:extLst>
            </p:cNvPr>
            <p:cNvSpPr txBox="1"/>
            <p:nvPr/>
          </p:nvSpPr>
          <p:spPr>
            <a:xfrm>
              <a:off x="6432151" y="719405"/>
              <a:ext cx="2200021" cy="1287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Applications are evaluated and selected by an Evaluation Committee</a:t>
              </a:r>
              <a:endParaRPr lang="it-IT" sz="1400" b="1" kern="1200" dirty="0"/>
            </a:p>
          </p:txBody>
        </p:sp>
      </p:grpSp>
      <p:sp>
        <p:nvSpPr>
          <p:cNvPr id="18" name="CasellaDiTesto 17">
            <a:extLst>
              <a:ext uri="{FF2B5EF4-FFF2-40B4-BE49-F238E27FC236}">
                <a16:creationId xmlns:a16="http://schemas.microsoft.com/office/drawing/2014/main" id="{22E8A25D-B5BF-418A-A52F-E29EC1A80D65}"/>
              </a:ext>
            </a:extLst>
          </p:cNvPr>
          <p:cNvSpPr txBox="1"/>
          <p:nvPr/>
        </p:nvSpPr>
        <p:spPr>
          <a:xfrm>
            <a:off x="2911532" y="1863521"/>
            <a:ext cx="6037118" cy="2123658"/>
          </a:xfrm>
          <a:prstGeom prst="rect">
            <a:avLst/>
          </a:prstGeom>
          <a:noFill/>
        </p:spPr>
        <p:txBody>
          <a:bodyPr wrap="square">
            <a:spAutoFit/>
          </a:bodyPr>
          <a:lstStyle/>
          <a:p>
            <a:pPr algn="ctr">
              <a:spcBef>
                <a:spcPts val="600"/>
              </a:spcBef>
            </a:pPr>
            <a:r>
              <a:rPr lang="en-US" sz="1600" dirty="0">
                <a:solidFill>
                  <a:srgbClr val="0000CC"/>
                </a:solidFill>
              </a:rPr>
              <a:t>The Applications  will be evaluated in compliance with specific criteria:</a:t>
            </a:r>
          </a:p>
          <a:p>
            <a:pPr>
              <a:spcBef>
                <a:spcPts val="600"/>
              </a:spcBef>
            </a:pPr>
            <a:r>
              <a:rPr lang="en-US" sz="1600" dirty="0">
                <a:solidFill>
                  <a:srgbClr val="0000CC"/>
                </a:solidFill>
              </a:rPr>
              <a:t>-   type of innovation and relevance for internationalization; </a:t>
            </a:r>
          </a:p>
          <a:p>
            <a:pPr marL="285750" indent="-285750">
              <a:spcBef>
                <a:spcPts val="600"/>
              </a:spcBef>
              <a:buClr>
                <a:srgbClr val="000066"/>
              </a:buClr>
              <a:buFontTx/>
              <a:buChar char="-"/>
            </a:pPr>
            <a:r>
              <a:rPr lang="en-US" sz="1600" dirty="0">
                <a:solidFill>
                  <a:srgbClr val="0000CC"/>
                </a:solidFill>
              </a:rPr>
              <a:t>quality of </a:t>
            </a:r>
            <a:r>
              <a:rPr lang="en-US" sz="1600" dirty="0">
                <a:solidFill>
                  <a:srgbClr val="0000CC"/>
                </a:solidFill>
                <a:hlinkClick r:id="rId2" action="ppaction://hlinksldjump"/>
              </a:rPr>
              <a:t>technical</a:t>
            </a:r>
            <a:r>
              <a:rPr lang="en-US" sz="1600" dirty="0">
                <a:solidFill>
                  <a:srgbClr val="0000CC"/>
                </a:solidFill>
              </a:rPr>
              <a:t> contents, paying a special attention to  timing, objectives and coherence of the project with the company’s development strategy; </a:t>
            </a:r>
          </a:p>
          <a:p>
            <a:pPr>
              <a:spcBef>
                <a:spcPts val="600"/>
              </a:spcBef>
            </a:pPr>
            <a:r>
              <a:rPr lang="en-US" sz="1600" dirty="0">
                <a:solidFill>
                  <a:srgbClr val="0000CC"/>
                </a:solidFill>
              </a:rPr>
              <a:t>-   clarity of the proposed actions and operational plan.</a:t>
            </a:r>
            <a:endParaRPr lang="it-IT" sz="1600" dirty="0">
              <a:solidFill>
                <a:srgbClr val="0000CC"/>
              </a:solidFill>
            </a:endParaRPr>
          </a:p>
        </p:txBody>
      </p:sp>
    </p:spTree>
    <p:extLst>
      <p:ext uri="{BB962C8B-B14F-4D97-AF65-F5344CB8AC3E}">
        <p14:creationId xmlns:p14="http://schemas.microsoft.com/office/powerpoint/2010/main" val="129625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F5776FC-FC26-4AB1-A97E-13F37D71F244}"/>
              </a:ext>
            </a:extLst>
          </p:cNvPr>
          <p:cNvSpPr txBox="1"/>
          <p:nvPr/>
        </p:nvSpPr>
        <p:spPr>
          <a:xfrm>
            <a:off x="2036617" y="843076"/>
            <a:ext cx="5406736" cy="307777"/>
          </a:xfrm>
          <a:prstGeom prst="rect">
            <a:avLst/>
          </a:prstGeom>
          <a:noFill/>
        </p:spPr>
        <p:txBody>
          <a:bodyPr wrap="square">
            <a:spAutoFit/>
          </a:bodyPr>
          <a:lstStyle/>
          <a:p>
            <a:pPr lvl="0"/>
            <a:r>
              <a:rPr lang="en-GB" b="1" dirty="0">
                <a:solidFill>
                  <a:srgbClr val="0000CC"/>
                </a:solidFill>
                <a:latin typeface="Arial" panose="020B0604020202020204" pitchFamily="34" charset="0"/>
              </a:rPr>
              <a:t>UNIVERSITY -  COMPANY- COLLABORATIVE RESEARCH –</a:t>
            </a:r>
            <a:endParaRPr lang="it-IT" dirty="0">
              <a:solidFill>
                <a:srgbClr val="0000CC"/>
              </a:solidFill>
            </a:endParaRPr>
          </a:p>
        </p:txBody>
      </p:sp>
      <p:sp>
        <p:nvSpPr>
          <p:cNvPr id="3" name="CasellaDiTesto 2">
            <a:extLst>
              <a:ext uri="{FF2B5EF4-FFF2-40B4-BE49-F238E27FC236}">
                <a16:creationId xmlns:a16="http://schemas.microsoft.com/office/drawing/2014/main" id="{CA4EBC33-7DC8-44AE-B0A3-9739D982D409}"/>
              </a:ext>
            </a:extLst>
          </p:cNvPr>
          <p:cNvSpPr txBox="1"/>
          <p:nvPr/>
        </p:nvSpPr>
        <p:spPr>
          <a:xfrm>
            <a:off x="157356" y="96639"/>
            <a:ext cx="3521026" cy="307777"/>
          </a:xfrm>
          <a:prstGeom prst="rect">
            <a:avLst/>
          </a:prstGeom>
          <a:noFill/>
        </p:spPr>
        <p:txBody>
          <a:bodyPr wrap="square">
            <a:spAutoFit/>
          </a:bodyPr>
          <a:lstStyle/>
          <a:p>
            <a:r>
              <a:rPr lang="en-GB" sz="1400" b="1" dirty="0">
                <a:solidFill>
                  <a:srgbClr val="FF0000"/>
                </a:solidFill>
                <a:latin typeface="Calisto MT" pitchFamily="18" charset="0"/>
              </a:rPr>
              <a:t>5</a:t>
            </a:r>
            <a:r>
              <a:rPr lang="en-GB" sz="1200" b="1" dirty="0">
                <a:solidFill>
                  <a:srgbClr val="FF0000"/>
                </a:solidFill>
                <a:latin typeface="Calisto MT" pitchFamily="18" charset="0"/>
              </a:rPr>
              <a:t>. DETAILS OF THE ACTION ENVISAGED</a:t>
            </a:r>
            <a:endParaRPr lang="it-IT" sz="1200" dirty="0"/>
          </a:p>
        </p:txBody>
      </p:sp>
      <p:sp>
        <p:nvSpPr>
          <p:cNvPr id="4" name="CasellaDiTesto 3">
            <a:extLst>
              <a:ext uri="{FF2B5EF4-FFF2-40B4-BE49-F238E27FC236}">
                <a16:creationId xmlns:a16="http://schemas.microsoft.com/office/drawing/2014/main" id="{776FCFEB-0613-4261-806E-494AA40716D1}"/>
              </a:ext>
            </a:extLst>
          </p:cNvPr>
          <p:cNvSpPr txBox="1"/>
          <p:nvPr/>
        </p:nvSpPr>
        <p:spPr>
          <a:xfrm>
            <a:off x="2999618" y="70281"/>
            <a:ext cx="4952891" cy="646331"/>
          </a:xfrm>
          <a:prstGeom prst="rect">
            <a:avLst/>
          </a:prstGeom>
          <a:noFill/>
        </p:spPr>
        <p:txBody>
          <a:bodyPr wrap="square">
            <a:spAutoFit/>
          </a:bodyPr>
          <a:lstStyle/>
          <a:p>
            <a:pPr algn="ctr"/>
            <a:r>
              <a:rPr lang="en-GB" altLang="it-IT" sz="2000" b="1" dirty="0">
                <a:solidFill>
                  <a:srgbClr val="FF0000"/>
                </a:solidFill>
                <a:latin typeface="Calisto MT" pitchFamily="18" charset="0"/>
              </a:rPr>
              <a:t>     5.2. </a:t>
            </a:r>
            <a:r>
              <a:rPr lang="en-GB" altLang="it-IT" sz="1600" b="1" dirty="0">
                <a:solidFill>
                  <a:srgbClr val="FF0000"/>
                </a:solidFill>
                <a:latin typeface="Calisto MT" pitchFamily="18" charset="0"/>
              </a:rPr>
              <a:t>Overview of the policy instrument that this action refers to</a:t>
            </a:r>
            <a:endParaRPr lang="it-IT" sz="1600" b="1" dirty="0">
              <a:solidFill>
                <a:srgbClr val="FF0000"/>
              </a:solidFill>
              <a:latin typeface="Calisto MT" pitchFamily="18" charset="0"/>
            </a:endParaRPr>
          </a:p>
        </p:txBody>
      </p:sp>
      <p:grpSp>
        <p:nvGrpSpPr>
          <p:cNvPr id="19" name="Gruppo 18">
            <a:extLst>
              <a:ext uri="{FF2B5EF4-FFF2-40B4-BE49-F238E27FC236}">
                <a16:creationId xmlns:a16="http://schemas.microsoft.com/office/drawing/2014/main" id="{D13D676A-ADAC-49B7-A0CD-885A6620052A}"/>
              </a:ext>
            </a:extLst>
          </p:cNvPr>
          <p:cNvGrpSpPr/>
          <p:nvPr/>
        </p:nvGrpSpPr>
        <p:grpSpPr>
          <a:xfrm>
            <a:off x="297873" y="2744951"/>
            <a:ext cx="2280161" cy="1368097"/>
            <a:chOff x="7628" y="2959497"/>
            <a:chExt cx="2280161" cy="1368097"/>
          </a:xfrm>
        </p:grpSpPr>
        <p:sp>
          <p:nvSpPr>
            <p:cNvPr id="20" name="Rettangolo con angoli arrotondati 19">
              <a:extLst>
                <a:ext uri="{FF2B5EF4-FFF2-40B4-BE49-F238E27FC236}">
                  <a16:creationId xmlns:a16="http://schemas.microsoft.com/office/drawing/2014/main" id="{1AF4B9CC-49D2-4FB8-ACF0-65E1D2664293}"/>
                </a:ext>
              </a:extLst>
            </p:cNvPr>
            <p:cNvSpPr/>
            <p:nvPr/>
          </p:nvSpPr>
          <p:spPr>
            <a:xfrm>
              <a:off x="7628" y="2959497"/>
              <a:ext cx="2280161" cy="1368097"/>
            </a:xfrm>
            <a:prstGeom prst="roundRect">
              <a:avLst>
                <a:gd name="adj" fmla="val 10000"/>
              </a:avLst>
            </a:prstGeom>
            <a:solidFill>
              <a:schemeClr val="accent2">
                <a:lumMod val="60000"/>
                <a:lumOff val="40000"/>
              </a:schemeClr>
            </a:solidFill>
            <a:ln>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CasellaDiTesto 20">
              <a:extLst>
                <a:ext uri="{FF2B5EF4-FFF2-40B4-BE49-F238E27FC236}">
                  <a16:creationId xmlns:a16="http://schemas.microsoft.com/office/drawing/2014/main" id="{C5321C52-55C7-4498-BFA5-405A06A07F86}"/>
                </a:ext>
              </a:extLst>
            </p:cNvPr>
            <p:cNvSpPr txBox="1"/>
            <p:nvPr/>
          </p:nvSpPr>
          <p:spPr>
            <a:xfrm>
              <a:off x="47698" y="2999567"/>
              <a:ext cx="2200021" cy="1287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The departments will sign 2 agreements:</a:t>
              </a:r>
            </a:p>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1 with the companies ; </a:t>
              </a:r>
            </a:p>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2 with the Umbria Region </a:t>
              </a:r>
              <a:endParaRPr lang="it-IT" sz="1400" b="1" kern="1200" dirty="0">
                <a:solidFill>
                  <a:srgbClr val="FFFFFF"/>
                </a:solidFill>
                <a:latin typeface="Arial"/>
                <a:ea typeface="+mn-ea"/>
                <a:cs typeface="+mn-cs"/>
              </a:endParaRPr>
            </a:p>
          </p:txBody>
        </p:sp>
      </p:grpSp>
      <p:sp>
        <p:nvSpPr>
          <p:cNvPr id="23" name="CasellaDiTesto 22">
            <a:extLst>
              <a:ext uri="{FF2B5EF4-FFF2-40B4-BE49-F238E27FC236}">
                <a16:creationId xmlns:a16="http://schemas.microsoft.com/office/drawing/2014/main" id="{6FDBEA47-6489-4CBB-BDB7-9FE19EEDCDBF}"/>
              </a:ext>
            </a:extLst>
          </p:cNvPr>
          <p:cNvSpPr txBox="1"/>
          <p:nvPr/>
        </p:nvSpPr>
        <p:spPr>
          <a:xfrm>
            <a:off x="2716619" y="1899419"/>
            <a:ext cx="6252813" cy="2554545"/>
          </a:xfrm>
          <a:prstGeom prst="rect">
            <a:avLst/>
          </a:prstGeom>
          <a:noFill/>
        </p:spPr>
        <p:txBody>
          <a:bodyPr wrap="square">
            <a:spAutoFit/>
          </a:bodyPr>
          <a:lstStyle/>
          <a:p>
            <a:pPr algn="just"/>
            <a:r>
              <a:rPr lang="en-GB" sz="1600" dirty="0">
                <a:solidFill>
                  <a:srgbClr val="0000CC"/>
                </a:solidFill>
              </a:rPr>
              <a:t>Once the process is completed and before starting each project, two agreements are signed:</a:t>
            </a:r>
          </a:p>
          <a:p>
            <a:pPr algn="just"/>
            <a:endParaRPr lang="it-IT" sz="1600" dirty="0">
              <a:solidFill>
                <a:srgbClr val="0000CC"/>
              </a:solidFill>
            </a:endParaRPr>
          </a:p>
          <a:p>
            <a:pPr marL="285750" lvl="0" indent="-285750" algn="just">
              <a:buClr>
                <a:srgbClr val="000066"/>
              </a:buClr>
              <a:buFontTx/>
              <a:buChar char="-"/>
            </a:pPr>
            <a:r>
              <a:rPr lang="en-GB" sz="1600" dirty="0">
                <a:solidFill>
                  <a:srgbClr val="0000CC"/>
                </a:solidFill>
              </a:rPr>
              <a:t>One between the </a:t>
            </a:r>
            <a:r>
              <a:rPr lang="en-GB" sz="1600" dirty="0">
                <a:solidFill>
                  <a:srgbClr val="0000CC"/>
                </a:solidFill>
                <a:hlinkClick r:id="rId2" action="ppaction://hlinksldjump"/>
              </a:rPr>
              <a:t>University</a:t>
            </a:r>
            <a:r>
              <a:rPr lang="en-GB" sz="1600" dirty="0">
                <a:solidFill>
                  <a:srgbClr val="0000CC"/>
                </a:solidFill>
              </a:rPr>
              <a:t> Department(s) and the SME defining the innovation service(s) that will be provided in the framework of the project and relevant rights and obligations</a:t>
            </a:r>
          </a:p>
          <a:p>
            <a:pPr lvl="0" algn="just"/>
            <a:endParaRPr lang="it-IT" sz="1600" dirty="0">
              <a:solidFill>
                <a:srgbClr val="0000CC"/>
              </a:solidFill>
            </a:endParaRPr>
          </a:p>
          <a:p>
            <a:pPr marL="285750" lvl="0" indent="-285750" algn="just">
              <a:buFontTx/>
              <a:buChar char="-"/>
            </a:pPr>
            <a:r>
              <a:rPr lang="en-GB" sz="1600" dirty="0">
                <a:solidFill>
                  <a:srgbClr val="0000CC"/>
                </a:solidFill>
              </a:rPr>
              <a:t>One between the University Department(s) and the Regional</a:t>
            </a:r>
          </a:p>
          <a:p>
            <a:pPr lvl="0" algn="just"/>
            <a:r>
              <a:rPr lang="en-GB" sz="1600" dirty="0">
                <a:solidFill>
                  <a:srgbClr val="0000CC"/>
                </a:solidFill>
              </a:rPr>
              <a:t>    Government defining the grant amount and the obligations in </a:t>
            </a:r>
          </a:p>
          <a:p>
            <a:pPr lvl="0" algn="just"/>
            <a:r>
              <a:rPr lang="en-GB" sz="1600" dirty="0">
                <a:solidFill>
                  <a:srgbClr val="0000CC"/>
                </a:solidFill>
              </a:rPr>
              <a:t>    terms of implementation, monitoring and reporting. </a:t>
            </a:r>
            <a:endParaRPr lang="it-IT" sz="1600" dirty="0">
              <a:solidFill>
                <a:srgbClr val="0000CC"/>
              </a:solidFill>
            </a:endParaRPr>
          </a:p>
        </p:txBody>
      </p:sp>
    </p:spTree>
    <p:extLst>
      <p:ext uri="{BB962C8B-B14F-4D97-AF65-F5344CB8AC3E}">
        <p14:creationId xmlns:p14="http://schemas.microsoft.com/office/powerpoint/2010/main" val="67080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74A466D-62E2-4309-AD55-2FBEAEED2EA0}"/>
              </a:ext>
            </a:extLst>
          </p:cNvPr>
          <p:cNvSpPr/>
          <p:nvPr/>
        </p:nvSpPr>
        <p:spPr>
          <a:xfrm>
            <a:off x="3428003" y="324838"/>
            <a:ext cx="2238789" cy="369332"/>
          </a:xfrm>
          <a:prstGeom prst="rect">
            <a:avLst/>
          </a:prstGeom>
        </p:spPr>
        <p:txBody>
          <a:bodyPr wrap="square">
            <a:spAutoFit/>
          </a:bodyPr>
          <a:lstStyle/>
          <a:p>
            <a:r>
              <a:rPr lang="en-US" sz="1800" b="1" dirty="0">
                <a:solidFill>
                  <a:srgbClr val="0000CC"/>
                </a:solidFill>
                <a:latin typeface="Broadway" panose="04040905080B02020502" pitchFamily="82" charset="0"/>
              </a:rPr>
              <a:t>ACTION</a:t>
            </a:r>
            <a:r>
              <a:rPr lang="en-US" sz="1800" b="1" dirty="0">
                <a:solidFill>
                  <a:srgbClr val="0000CC"/>
                </a:solidFill>
                <a:latin typeface="Calisto MT" pitchFamily="18" charset="0"/>
              </a:rPr>
              <a:t>  </a:t>
            </a:r>
            <a:r>
              <a:rPr lang="en-US" sz="1800" b="1" dirty="0">
                <a:solidFill>
                  <a:srgbClr val="0000CC"/>
                </a:solidFill>
                <a:latin typeface="Broadway" panose="04040905080B02020502" pitchFamily="82" charset="0"/>
              </a:rPr>
              <a:t>PLAN  </a:t>
            </a:r>
          </a:p>
        </p:txBody>
      </p:sp>
      <p:sp>
        <p:nvSpPr>
          <p:cNvPr id="5" name="CasellaDiTesto 4">
            <a:extLst>
              <a:ext uri="{FF2B5EF4-FFF2-40B4-BE49-F238E27FC236}">
                <a16:creationId xmlns:a16="http://schemas.microsoft.com/office/drawing/2014/main" id="{54A18D74-F206-4FF4-947F-43D892F2AD2E}"/>
              </a:ext>
            </a:extLst>
          </p:cNvPr>
          <p:cNvSpPr txBox="1"/>
          <p:nvPr/>
        </p:nvSpPr>
        <p:spPr>
          <a:xfrm>
            <a:off x="173689" y="1508258"/>
            <a:ext cx="8747415" cy="416011"/>
          </a:xfrm>
          <a:prstGeom prst="rect">
            <a:avLst/>
          </a:prstGeom>
          <a:noFill/>
        </p:spPr>
        <p:txBody>
          <a:bodyPr wrap="square">
            <a:spAutoFit/>
          </a:bodyPr>
          <a:lstStyle/>
          <a:p>
            <a:pPr algn="ctr">
              <a:lnSpc>
                <a:spcPct val="150000"/>
              </a:lnSpc>
              <a:spcBef>
                <a:spcPts val="600"/>
              </a:spcBef>
              <a:spcAft>
                <a:spcPts val="600"/>
              </a:spcAft>
            </a:pPr>
            <a:r>
              <a:rPr lang="en-GB" sz="1600" b="1" i="1" dirty="0">
                <a:solidFill>
                  <a:srgbClr val="0000CC"/>
                </a:solidFill>
              </a:rPr>
              <a:t>This is the first time that such a grant scheme has been experimented in Umbria Region </a:t>
            </a:r>
            <a:endParaRPr lang="it-IT" sz="1600" b="1" i="1" dirty="0">
              <a:solidFill>
                <a:srgbClr val="0000CC"/>
              </a:solidFill>
            </a:endParaRPr>
          </a:p>
        </p:txBody>
      </p:sp>
      <p:sp>
        <p:nvSpPr>
          <p:cNvPr id="7" name="CasellaDiTesto 6">
            <a:extLst>
              <a:ext uri="{FF2B5EF4-FFF2-40B4-BE49-F238E27FC236}">
                <a16:creationId xmlns:a16="http://schemas.microsoft.com/office/drawing/2014/main" id="{C5CB23C5-1571-41D8-A992-900DBA6DF66D}"/>
              </a:ext>
            </a:extLst>
          </p:cNvPr>
          <p:cNvSpPr txBox="1"/>
          <p:nvPr/>
        </p:nvSpPr>
        <p:spPr>
          <a:xfrm>
            <a:off x="126417" y="2215834"/>
            <a:ext cx="8747415" cy="584775"/>
          </a:xfrm>
          <a:prstGeom prst="rect">
            <a:avLst/>
          </a:prstGeom>
          <a:noFill/>
        </p:spPr>
        <p:txBody>
          <a:bodyPr wrap="square">
            <a:spAutoFit/>
          </a:bodyPr>
          <a:lstStyle/>
          <a:p>
            <a:pPr algn="ctr"/>
            <a:r>
              <a:rPr lang="en-US" sz="1600" i="1" dirty="0">
                <a:solidFill>
                  <a:srgbClr val="0000CC"/>
                </a:solidFill>
              </a:rPr>
              <a:t>We asked the Joint Secretariat, Managing Authority, for a </a:t>
            </a:r>
            <a:r>
              <a:rPr lang="en-US" sz="1600" b="1" i="1" dirty="0">
                <a:solidFill>
                  <a:srgbClr val="0000CC"/>
                </a:solidFill>
              </a:rPr>
              <a:t>Pilot Action </a:t>
            </a:r>
          </a:p>
          <a:p>
            <a:pPr algn="ctr"/>
            <a:r>
              <a:rPr lang="en-US" sz="1600" i="1" dirty="0">
                <a:solidFill>
                  <a:srgbClr val="0000CC"/>
                </a:solidFill>
              </a:rPr>
              <a:t>to help us to test the grant procedures before the call.</a:t>
            </a:r>
          </a:p>
        </p:txBody>
      </p:sp>
      <p:sp>
        <p:nvSpPr>
          <p:cNvPr id="13" name="CasellaDiTesto 12">
            <a:extLst>
              <a:ext uri="{FF2B5EF4-FFF2-40B4-BE49-F238E27FC236}">
                <a16:creationId xmlns:a16="http://schemas.microsoft.com/office/drawing/2014/main" id="{DBAD8935-0A94-4972-83C4-D4210ACF34A2}"/>
              </a:ext>
            </a:extLst>
          </p:cNvPr>
          <p:cNvSpPr txBox="1"/>
          <p:nvPr/>
        </p:nvSpPr>
        <p:spPr>
          <a:xfrm>
            <a:off x="298912" y="3493233"/>
            <a:ext cx="8402423" cy="307777"/>
          </a:xfrm>
          <a:prstGeom prst="rect">
            <a:avLst/>
          </a:prstGeom>
          <a:noFill/>
        </p:spPr>
        <p:txBody>
          <a:bodyPr wrap="square">
            <a:spAutoFit/>
          </a:bodyPr>
          <a:lstStyle/>
          <a:p>
            <a:r>
              <a:rPr lang="en-US" b="1" i="1" dirty="0">
                <a:solidFill>
                  <a:srgbClr val="0000CC"/>
                </a:solidFill>
              </a:rPr>
              <a:t>In December 2020 we published a call for  expression of interest regarding the action</a:t>
            </a:r>
            <a:endParaRPr lang="it-IT" b="1" i="1" dirty="0">
              <a:solidFill>
                <a:srgbClr val="0000CC"/>
              </a:solidFill>
            </a:endParaRPr>
          </a:p>
        </p:txBody>
      </p:sp>
      <p:sp>
        <p:nvSpPr>
          <p:cNvPr id="15" name="CasellaDiTesto 14">
            <a:extLst>
              <a:ext uri="{FF2B5EF4-FFF2-40B4-BE49-F238E27FC236}">
                <a16:creationId xmlns:a16="http://schemas.microsoft.com/office/drawing/2014/main" id="{4D1202DA-AC28-437B-8641-DFF0B4199B99}"/>
              </a:ext>
            </a:extLst>
          </p:cNvPr>
          <p:cNvSpPr txBox="1"/>
          <p:nvPr/>
        </p:nvSpPr>
        <p:spPr>
          <a:xfrm>
            <a:off x="692369" y="3880774"/>
            <a:ext cx="7157321" cy="1237326"/>
          </a:xfrm>
          <a:prstGeom prst="rect">
            <a:avLst/>
          </a:prstGeom>
          <a:noFill/>
        </p:spPr>
        <p:txBody>
          <a:bodyPr wrap="square">
            <a:spAutoFit/>
          </a:bodyPr>
          <a:lstStyle/>
          <a:p>
            <a:r>
              <a:rPr lang="en-US" b="1" i="1" dirty="0">
                <a:solidFill>
                  <a:srgbClr val="0000CC"/>
                </a:solidFill>
              </a:rPr>
              <a:t>6 ceramic companies presented the expression of interest for the following needs:</a:t>
            </a:r>
          </a:p>
          <a:p>
            <a:pPr>
              <a:lnSpc>
                <a:spcPct val="150000"/>
              </a:lnSpc>
            </a:pPr>
            <a:r>
              <a:rPr lang="en-US" b="1" i="1" dirty="0">
                <a:solidFill>
                  <a:srgbClr val="0000CC"/>
                </a:solidFill>
              </a:rPr>
              <a:t>- n. 3 process innovation</a:t>
            </a:r>
          </a:p>
          <a:p>
            <a:pPr>
              <a:lnSpc>
                <a:spcPct val="150000"/>
              </a:lnSpc>
            </a:pPr>
            <a:r>
              <a:rPr lang="en-US" b="1" i="1" dirty="0">
                <a:solidFill>
                  <a:srgbClr val="0000CC"/>
                </a:solidFill>
              </a:rPr>
              <a:t>- n. 5 product / design</a:t>
            </a:r>
          </a:p>
          <a:p>
            <a:pPr>
              <a:lnSpc>
                <a:spcPct val="150000"/>
              </a:lnSpc>
            </a:pPr>
            <a:r>
              <a:rPr lang="en-US" b="1" i="1" dirty="0">
                <a:solidFill>
                  <a:srgbClr val="0000CC"/>
                </a:solidFill>
              </a:rPr>
              <a:t>- n. 5 innovation in marketing processes</a:t>
            </a:r>
            <a:endParaRPr lang="it-IT" b="1" i="1" dirty="0">
              <a:solidFill>
                <a:srgbClr val="0000CC"/>
              </a:solidFill>
            </a:endParaRPr>
          </a:p>
        </p:txBody>
      </p:sp>
      <p:sp>
        <p:nvSpPr>
          <p:cNvPr id="17" name="CasellaDiTesto 16">
            <a:extLst>
              <a:ext uri="{FF2B5EF4-FFF2-40B4-BE49-F238E27FC236}">
                <a16:creationId xmlns:a16="http://schemas.microsoft.com/office/drawing/2014/main" id="{818C3185-E18D-4EAD-85A4-B76DDD6C8911}"/>
              </a:ext>
            </a:extLst>
          </p:cNvPr>
          <p:cNvSpPr txBox="1"/>
          <p:nvPr/>
        </p:nvSpPr>
        <p:spPr>
          <a:xfrm>
            <a:off x="319380" y="5485193"/>
            <a:ext cx="7710054" cy="523220"/>
          </a:xfrm>
          <a:prstGeom prst="rect">
            <a:avLst/>
          </a:prstGeom>
          <a:noFill/>
        </p:spPr>
        <p:txBody>
          <a:bodyPr wrap="square">
            <a:spAutoFit/>
          </a:bodyPr>
          <a:lstStyle/>
          <a:p>
            <a:pPr algn="ctr"/>
            <a:r>
              <a:rPr lang="en-US" b="1" i="1" dirty="0">
                <a:solidFill>
                  <a:srgbClr val="0000CC"/>
                </a:solidFill>
              </a:rPr>
              <a:t>With the new funds from the a Pilot Action we will be able to satisfy all needs in order to verify the real impact of the action</a:t>
            </a:r>
            <a:endParaRPr lang="it-IT" b="1" i="1" dirty="0">
              <a:solidFill>
                <a:srgbClr val="0000CC"/>
              </a:solidFill>
            </a:endParaRPr>
          </a:p>
        </p:txBody>
      </p:sp>
      <p:sp>
        <p:nvSpPr>
          <p:cNvPr id="19" name="CasellaDiTesto 18">
            <a:extLst>
              <a:ext uri="{FF2B5EF4-FFF2-40B4-BE49-F238E27FC236}">
                <a16:creationId xmlns:a16="http://schemas.microsoft.com/office/drawing/2014/main" id="{A282C82C-7BA6-46D8-BE55-F8496A5E6438}"/>
              </a:ext>
            </a:extLst>
          </p:cNvPr>
          <p:cNvSpPr txBox="1"/>
          <p:nvPr/>
        </p:nvSpPr>
        <p:spPr>
          <a:xfrm>
            <a:off x="692369" y="2691768"/>
            <a:ext cx="7337065" cy="584775"/>
          </a:xfrm>
          <a:prstGeom prst="rect">
            <a:avLst/>
          </a:prstGeom>
          <a:noFill/>
        </p:spPr>
        <p:txBody>
          <a:bodyPr wrap="square">
            <a:spAutoFit/>
          </a:bodyPr>
          <a:lstStyle/>
          <a:p>
            <a:pPr algn="ctr"/>
            <a:endParaRPr lang="en-US" sz="1600" dirty="0">
              <a:solidFill>
                <a:srgbClr val="0000CC"/>
              </a:solidFill>
            </a:endParaRPr>
          </a:p>
          <a:p>
            <a:pPr algn="ctr"/>
            <a:r>
              <a:rPr lang="en-US" sz="1600" dirty="0">
                <a:solidFill>
                  <a:srgbClr val="0000CC"/>
                </a:solidFill>
              </a:rPr>
              <a:t>After a first positive opinion we are working for the final approval</a:t>
            </a:r>
            <a:endParaRPr lang="it-IT" sz="1600" dirty="0">
              <a:solidFill>
                <a:srgbClr val="0000CC"/>
              </a:solidFill>
            </a:endParaRPr>
          </a:p>
        </p:txBody>
      </p:sp>
      <p:sp>
        <p:nvSpPr>
          <p:cNvPr id="21" name="CasellaDiTesto 20">
            <a:extLst>
              <a:ext uri="{FF2B5EF4-FFF2-40B4-BE49-F238E27FC236}">
                <a16:creationId xmlns:a16="http://schemas.microsoft.com/office/drawing/2014/main" id="{60EECF97-9DFA-4CE0-AB7E-1B1DE4A82880}"/>
              </a:ext>
            </a:extLst>
          </p:cNvPr>
          <p:cNvSpPr txBox="1"/>
          <p:nvPr/>
        </p:nvSpPr>
        <p:spPr>
          <a:xfrm>
            <a:off x="3231573" y="725269"/>
            <a:ext cx="3134590" cy="400110"/>
          </a:xfrm>
          <a:prstGeom prst="rect">
            <a:avLst/>
          </a:prstGeom>
          <a:noFill/>
        </p:spPr>
        <p:txBody>
          <a:bodyPr wrap="square">
            <a:spAutoFit/>
          </a:bodyPr>
          <a:lstStyle/>
          <a:p>
            <a:r>
              <a:rPr lang="en-US" sz="2000" b="1" dirty="0">
                <a:solidFill>
                  <a:srgbClr val="0000CC"/>
                </a:solidFill>
                <a:latin typeface="Broadway" panose="04040905080B02020502" pitchFamily="82" charset="0"/>
              </a:rPr>
              <a:t>PILOT ACTION</a:t>
            </a:r>
            <a:endParaRPr lang="it-IT" sz="2000" b="1" dirty="0">
              <a:solidFill>
                <a:srgbClr val="0000CC"/>
              </a:solidFill>
              <a:latin typeface="Broadway" panose="04040905080B02020502" pitchFamily="82" charset="0"/>
            </a:endParaRPr>
          </a:p>
        </p:txBody>
      </p:sp>
    </p:spTree>
    <p:extLst>
      <p:ext uri="{BB962C8B-B14F-4D97-AF65-F5344CB8AC3E}">
        <p14:creationId xmlns:p14="http://schemas.microsoft.com/office/powerpoint/2010/main" val="42196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5"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 name="Google Shape;54;p7"/>
          <p:cNvPicPr preferRelativeResize="0"/>
          <p:nvPr/>
        </p:nvPicPr>
        <p:blipFill rotWithShape="1">
          <a:blip r:embed="rId3">
            <a:alphaModFix/>
          </a:blip>
          <a:srcRect/>
          <a:stretch/>
        </p:blipFill>
        <p:spPr>
          <a:xfrm>
            <a:off x="198582" y="41305"/>
            <a:ext cx="1878012" cy="920750"/>
          </a:xfrm>
          <a:prstGeom prst="rect">
            <a:avLst/>
          </a:prstGeom>
          <a:noFill/>
          <a:ln>
            <a:noFill/>
          </a:ln>
        </p:spPr>
      </p:pic>
      <p:sp>
        <p:nvSpPr>
          <p:cNvPr id="2" name="CasellaDiTesto 1">
            <a:extLst>
              <a:ext uri="{FF2B5EF4-FFF2-40B4-BE49-F238E27FC236}">
                <a16:creationId xmlns:a16="http://schemas.microsoft.com/office/drawing/2014/main" id="{27397182-2560-4EF7-BBF7-C35C70D57186}"/>
              </a:ext>
            </a:extLst>
          </p:cNvPr>
          <p:cNvSpPr txBox="1"/>
          <p:nvPr/>
        </p:nvSpPr>
        <p:spPr>
          <a:xfrm>
            <a:off x="377655" y="1039416"/>
            <a:ext cx="8239125" cy="830997"/>
          </a:xfrm>
          <a:prstGeom prst="rect">
            <a:avLst/>
          </a:prstGeom>
          <a:noFill/>
        </p:spPr>
        <p:txBody>
          <a:bodyPr wrap="square" rtlCol="0">
            <a:spAutoFit/>
          </a:bodyPr>
          <a:lstStyle/>
          <a:p>
            <a:pPr algn="ctr"/>
            <a:r>
              <a:rPr lang="en-US" sz="1600" dirty="0">
                <a:solidFill>
                  <a:srgbClr val="0000CC"/>
                </a:solidFill>
                <a:latin typeface="Arial" panose="020B0604020202020204" pitchFamily="34" charset="0"/>
              </a:rPr>
              <a:t>The Umbria action was inspired by the Good Practice Thematic Voucher (Innovation, I&amp;D…) “Vale de </a:t>
            </a:r>
            <a:r>
              <a:rPr lang="en-US" sz="1600" dirty="0" err="1">
                <a:solidFill>
                  <a:srgbClr val="0000CC"/>
                </a:solidFill>
                <a:latin typeface="Arial" panose="020B0604020202020204" pitchFamily="34" charset="0"/>
              </a:rPr>
              <a:t>Inovaçao</a:t>
            </a:r>
            <a:r>
              <a:rPr lang="en-US" sz="1600" dirty="0">
                <a:solidFill>
                  <a:srgbClr val="0000CC"/>
                </a:solidFill>
                <a:latin typeface="Arial" panose="020B0604020202020204" pitchFamily="34" charset="0"/>
              </a:rPr>
              <a:t>”  from Region do Centro presented during the 4th Interregional Learning Event held in Portugal in February 2020 </a:t>
            </a:r>
          </a:p>
        </p:txBody>
      </p:sp>
      <p:sp>
        <p:nvSpPr>
          <p:cNvPr id="9" name="Rettangolo 8">
            <a:extLst>
              <a:ext uri="{FF2B5EF4-FFF2-40B4-BE49-F238E27FC236}">
                <a16:creationId xmlns:a16="http://schemas.microsoft.com/office/drawing/2014/main" id="{F22126E5-633F-4E20-BAF2-A5D5ADFCAA4C}"/>
              </a:ext>
            </a:extLst>
          </p:cNvPr>
          <p:cNvSpPr/>
          <p:nvPr/>
        </p:nvSpPr>
        <p:spPr>
          <a:xfrm>
            <a:off x="3109478" y="486291"/>
            <a:ext cx="3160572" cy="400110"/>
          </a:xfrm>
          <a:prstGeom prst="rect">
            <a:avLst/>
          </a:prstGeom>
        </p:spPr>
        <p:txBody>
          <a:bodyPr wrap="square">
            <a:spAutoFit/>
          </a:bodyPr>
          <a:lstStyle/>
          <a:p>
            <a:r>
              <a:rPr lang="en-GB" sz="2000" b="1" dirty="0">
                <a:solidFill>
                  <a:srgbClr val="FF0000"/>
                </a:solidFill>
                <a:latin typeface="Calisto MT" pitchFamily="18" charset="0"/>
              </a:rPr>
              <a:t>5.3 The Background </a:t>
            </a:r>
            <a:endParaRPr lang="it-IT" sz="2000" b="1" dirty="0">
              <a:solidFill>
                <a:srgbClr val="FF0000"/>
              </a:solidFill>
              <a:latin typeface="Calisto MT" pitchFamily="18" charset="0"/>
            </a:endParaRPr>
          </a:p>
        </p:txBody>
      </p:sp>
      <p:sp>
        <p:nvSpPr>
          <p:cNvPr id="12" name="CasellaDiTesto 11">
            <a:extLst>
              <a:ext uri="{FF2B5EF4-FFF2-40B4-BE49-F238E27FC236}">
                <a16:creationId xmlns:a16="http://schemas.microsoft.com/office/drawing/2014/main" id="{82478DDC-0F99-414B-90FC-06344F0E002F}"/>
              </a:ext>
            </a:extLst>
          </p:cNvPr>
          <p:cNvSpPr txBox="1"/>
          <p:nvPr/>
        </p:nvSpPr>
        <p:spPr>
          <a:xfrm>
            <a:off x="412459" y="1899947"/>
            <a:ext cx="8239125" cy="1569660"/>
          </a:xfrm>
          <a:prstGeom prst="rect">
            <a:avLst/>
          </a:prstGeom>
          <a:noFill/>
        </p:spPr>
        <p:txBody>
          <a:bodyPr wrap="square">
            <a:spAutoFit/>
          </a:bodyPr>
          <a:lstStyle/>
          <a:p>
            <a:r>
              <a:rPr lang="en-US" sz="1600" b="1" dirty="0">
                <a:solidFill>
                  <a:srgbClr val="0000CC"/>
                </a:solidFill>
                <a:latin typeface="Arial" panose="020B0604020202020204" pitchFamily="34" charset="0"/>
              </a:rPr>
              <a:t>The elements transferred into the Umbria Action Plan are:</a:t>
            </a:r>
          </a:p>
          <a:p>
            <a:endParaRPr lang="en-US" sz="1600" b="1" dirty="0">
              <a:solidFill>
                <a:srgbClr val="0000CC"/>
              </a:solidFill>
              <a:latin typeface="Arial" panose="020B0604020202020204" pitchFamily="34" charset="0"/>
            </a:endParaRPr>
          </a:p>
          <a:p>
            <a:pPr marL="285750" indent="-285750">
              <a:buFont typeface="Wingdings" panose="05000000000000000000" pitchFamily="2" charset="2"/>
              <a:buChar char="Ø"/>
            </a:pPr>
            <a:r>
              <a:rPr lang="en-US" sz="1600" dirty="0">
                <a:solidFill>
                  <a:srgbClr val="0000CC"/>
                </a:solidFill>
                <a:latin typeface="Arial" panose="020B0604020202020204" pitchFamily="34" charset="0"/>
              </a:rPr>
              <a:t>The link between </a:t>
            </a:r>
            <a:r>
              <a:rPr lang="en-US" sz="1600" b="1" dirty="0">
                <a:solidFill>
                  <a:srgbClr val="0000CC"/>
                </a:solidFill>
                <a:latin typeface="Arial" panose="020B0604020202020204" pitchFamily="34" charset="0"/>
              </a:rPr>
              <a:t>Innovation</a:t>
            </a:r>
            <a:r>
              <a:rPr lang="en-US" sz="1600" dirty="0">
                <a:solidFill>
                  <a:srgbClr val="0000CC"/>
                </a:solidFill>
                <a:latin typeface="Arial" panose="020B0604020202020204" pitchFamily="34" charset="0"/>
              </a:rPr>
              <a:t> and </a:t>
            </a:r>
            <a:r>
              <a:rPr lang="en-US" sz="1600" b="1" dirty="0">
                <a:solidFill>
                  <a:srgbClr val="0000CC"/>
                </a:solidFill>
                <a:latin typeface="Arial" panose="020B0604020202020204" pitchFamily="34" charset="0"/>
              </a:rPr>
              <a:t>Internationalization</a:t>
            </a:r>
            <a:r>
              <a:rPr lang="en-US" dirty="0">
                <a:solidFill>
                  <a:srgbClr val="0000CC"/>
                </a:solidFill>
                <a:latin typeface="Arial" panose="020B0604020202020204" pitchFamily="34" charset="0"/>
              </a:rPr>
              <a:t>: the voucher </a:t>
            </a:r>
            <a:r>
              <a:rPr lang="en-US" sz="1600" dirty="0">
                <a:solidFill>
                  <a:srgbClr val="0000CC"/>
                </a:solidFill>
                <a:latin typeface="Arial" panose="020B0604020202020204" pitchFamily="34" charset="0"/>
              </a:rPr>
              <a:t>scheme is included under ROP ERDF 2014 – 2020 Thematic Objective 1 “R&amp;D” - Measure 1.2 focuses on innovation for the internationalization supported by Universities and Research </a:t>
            </a:r>
            <a:r>
              <a:rPr lang="en-US" sz="1600" dirty="0" err="1">
                <a:solidFill>
                  <a:srgbClr val="0000CC"/>
                </a:solidFill>
                <a:latin typeface="Arial" panose="020B0604020202020204" pitchFamily="34" charset="0"/>
              </a:rPr>
              <a:t>Centres</a:t>
            </a:r>
            <a:endParaRPr lang="en-US" sz="1600" dirty="0">
              <a:solidFill>
                <a:srgbClr val="0000CC"/>
              </a:solidFill>
              <a:latin typeface="Arial" panose="020B0604020202020204" pitchFamily="34" charset="0"/>
            </a:endParaRPr>
          </a:p>
          <a:p>
            <a:endParaRPr lang="en-US" sz="1600" b="1" dirty="0">
              <a:solidFill>
                <a:srgbClr val="0000CC"/>
              </a:solidFill>
              <a:latin typeface="Arial" panose="020B0604020202020204" pitchFamily="34" charset="0"/>
            </a:endParaRPr>
          </a:p>
        </p:txBody>
      </p:sp>
      <p:sp>
        <p:nvSpPr>
          <p:cNvPr id="13" name="CasellaDiTesto 12">
            <a:extLst>
              <a:ext uri="{FF2B5EF4-FFF2-40B4-BE49-F238E27FC236}">
                <a16:creationId xmlns:a16="http://schemas.microsoft.com/office/drawing/2014/main" id="{F9926CE8-030F-4D35-9508-F020A8904596}"/>
              </a:ext>
            </a:extLst>
          </p:cNvPr>
          <p:cNvSpPr txBox="1"/>
          <p:nvPr/>
        </p:nvSpPr>
        <p:spPr>
          <a:xfrm>
            <a:off x="2439228" y="106787"/>
            <a:ext cx="4648200" cy="307777"/>
          </a:xfrm>
          <a:prstGeom prst="rect">
            <a:avLst/>
          </a:prstGeom>
          <a:noFill/>
        </p:spPr>
        <p:txBody>
          <a:bodyPr wrap="square">
            <a:spAutoFit/>
          </a:bodyPr>
          <a:lstStyle/>
          <a:p>
            <a:r>
              <a:rPr lang="en-GB" b="1" dirty="0">
                <a:solidFill>
                  <a:srgbClr val="FF0000"/>
                </a:solidFill>
                <a:latin typeface="Calisto MT" pitchFamily="18" charset="0"/>
              </a:rPr>
              <a:t>5. DETAILS OF THE ACTION ENVISAGED</a:t>
            </a:r>
            <a:endParaRPr lang="it-IT" dirty="0"/>
          </a:p>
        </p:txBody>
      </p:sp>
      <p:sp>
        <p:nvSpPr>
          <p:cNvPr id="15" name="CasellaDiTesto 14">
            <a:extLst>
              <a:ext uri="{FF2B5EF4-FFF2-40B4-BE49-F238E27FC236}">
                <a16:creationId xmlns:a16="http://schemas.microsoft.com/office/drawing/2014/main" id="{E126D2D8-3EDB-47B9-984B-0F0E1C4A4E4E}"/>
              </a:ext>
            </a:extLst>
          </p:cNvPr>
          <p:cNvSpPr txBox="1"/>
          <p:nvPr/>
        </p:nvSpPr>
        <p:spPr>
          <a:xfrm>
            <a:off x="377654" y="3429000"/>
            <a:ext cx="8239125" cy="1046440"/>
          </a:xfrm>
          <a:prstGeom prst="rect">
            <a:avLst/>
          </a:prstGeom>
          <a:noFill/>
        </p:spPr>
        <p:txBody>
          <a:bodyPr wrap="square">
            <a:spAutoFit/>
          </a:bodyPr>
          <a:lstStyle/>
          <a:p>
            <a:pPr marL="285750" indent="-285750">
              <a:buFont typeface="Wingdings" panose="05000000000000000000" pitchFamily="2" charset="2"/>
              <a:buChar char="Ø"/>
            </a:pPr>
            <a:r>
              <a:rPr lang="en-US" dirty="0">
                <a:solidFill>
                  <a:srgbClr val="0000CC"/>
                </a:solidFill>
                <a:latin typeface="Arial" panose="020B0604020202020204" pitchFamily="34" charset="0"/>
              </a:rPr>
              <a:t>T</a:t>
            </a:r>
            <a:r>
              <a:rPr lang="en-US" sz="1400" dirty="0">
                <a:solidFill>
                  <a:srgbClr val="0000CC"/>
                </a:solidFill>
                <a:latin typeface="Arial" panose="020B0604020202020204" pitchFamily="34" charset="0"/>
              </a:rPr>
              <a:t>he </a:t>
            </a:r>
            <a:r>
              <a:rPr lang="en-US" sz="1600" b="1" dirty="0">
                <a:solidFill>
                  <a:srgbClr val="0000CC"/>
                </a:solidFill>
                <a:latin typeface="Arial" panose="020B0604020202020204" pitchFamily="34" charset="0"/>
              </a:rPr>
              <a:t>specialized consultancy</a:t>
            </a:r>
            <a:r>
              <a:rPr lang="en-US" sz="1400" dirty="0">
                <a:solidFill>
                  <a:srgbClr val="0000CC"/>
                </a:solidFill>
                <a:latin typeface="Arial" panose="020B0604020202020204" pitchFamily="34" charset="0"/>
              </a:rPr>
              <a:t>: </a:t>
            </a:r>
            <a:r>
              <a:rPr lang="en-US" sz="1600" dirty="0">
                <a:solidFill>
                  <a:srgbClr val="0000CC"/>
                </a:solidFill>
                <a:latin typeface="Arial" panose="020B0604020202020204" pitchFamily="34" charset="0"/>
              </a:rPr>
              <a:t>vouchers can be used by SMEs to hire specialized innovation consultancy, which they need, and the service can be provided by a university</a:t>
            </a:r>
            <a:endParaRPr lang="it-IT" sz="1600" dirty="0">
              <a:solidFill>
                <a:srgbClr val="0000CC"/>
              </a:solidFill>
              <a:latin typeface="Arial" panose="020B0604020202020204" pitchFamily="34" charset="0"/>
            </a:endParaRPr>
          </a:p>
          <a:p>
            <a:pPr marL="285750" indent="-285750">
              <a:buFont typeface="Wingdings" panose="05000000000000000000" pitchFamily="2" charset="2"/>
              <a:buChar char="Ø"/>
            </a:pPr>
            <a:endParaRPr lang="en-US" sz="1400" dirty="0">
              <a:solidFill>
                <a:srgbClr val="0000CC"/>
              </a:solidFill>
              <a:latin typeface="Arial" panose="020B0604020202020204" pitchFamily="34" charset="0"/>
            </a:endParaRPr>
          </a:p>
        </p:txBody>
      </p:sp>
      <p:sp>
        <p:nvSpPr>
          <p:cNvPr id="18" name="CasellaDiTesto 17">
            <a:extLst>
              <a:ext uri="{FF2B5EF4-FFF2-40B4-BE49-F238E27FC236}">
                <a16:creationId xmlns:a16="http://schemas.microsoft.com/office/drawing/2014/main" id="{07323778-A4BE-4066-A7E5-D0BA348E8A0D}"/>
              </a:ext>
            </a:extLst>
          </p:cNvPr>
          <p:cNvSpPr txBox="1"/>
          <p:nvPr/>
        </p:nvSpPr>
        <p:spPr>
          <a:xfrm>
            <a:off x="524883" y="4239861"/>
            <a:ext cx="8014275" cy="1323439"/>
          </a:xfrm>
          <a:prstGeom prst="rect">
            <a:avLst/>
          </a:prstGeom>
          <a:noFill/>
        </p:spPr>
        <p:txBody>
          <a:bodyPr wrap="square">
            <a:spAutoFit/>
          </a:bodyPr>
          <a:lstStyle/>
          <a:p>
            <a:r>
              <a:rPr lang="en-US" sz="1600" dirty="0">
                <a:solidFill>
                  <a:srgbClr val="0000CC"/>
                </a:solidFill>
                <a:latin typeface="Arial" panose="020B0604020202020204" pitchFamily="34" charset="0"/>
              </a:rPr>
              <a:t>The decision to implement a grant scheme, instead of a voucher, was assessed as the best choice to meet the needs of our ceramic SMEs</a:t>
            </a:r>
          </a:p>
          <a:p>
            <a:pPr algn="ctr"/>
            <a:r>
              <a:rPr lang="en-US" sz="1600" dirty="0">
                <a:solidFill>
                  <a:srgbClr val="0000CC"/>
                </a:solidFill>
                <a:latin typeface="Arial" panose="020B0604020202020204" pitchFamily="34" charset="0"/>
              </a:rPr>
              <a:t>Umbrian ceramic companies are very different from each other in size (from micro, family-run, businesses, to more structured companies) and for innovation needs.</a:t>
            </a:r>
          </a:p>
          <a:p>
            <a:r>
              <a:rPr lang="en-US" sz="1600" dirty="0">
                <a:solidFill>
                  <a:srgbClr val="0000CC"/>
                </a:solidFill>
                <a:latin typeface="Arial" panose="020B0604020202020204" pitchFamily="34" charset="0"/>
              </a:rPr>
              <a:t> </a:t>
            </a:r>
            <a:endParaRPr lang="it-IT" sz="1600" dirty="0">
              <a:solidFill>
                <a:srgbClr val="0000CC"/>
              </a:solidFill>
              <a:latin typeface="Arial" panose="020B0604020202020204" pitchFamily="34" charset="0"/>
            </a:endParaRPr>
          </a:p>
        </p:txBody>
      </p:sp>
      <p:sp>
        <p:nvSpPr>
          <p:cNvPr id="20" name="CasellaDiTesto 19">
            <a:extLst>
              <a:ext uri="{FF2B5EF4-FFF2-40B4-BE49-F238E27FC236}">
                <a16:creationId xmlns:a16="http://schemas.microsoft.com/office/drawing/2014/main" id="{45A9C82C-D01A-47F2-9F70-7270F20F9099}"/>
              </a:ext>
            </a:extLst>
          </p:cNvPr>
          <p:cNvSpPr txBox="1"/>
          <p:nvPr/>
        </p:nvSpPr>
        <p:spPr>
          <a:xfrm>
            <a:off x="491247" y="5465884"/>
            <a:ext cx="8081545" cy="1077218"/>
          </a:xfrm>
          <a:prstGeom prst="rect">
            <a:avLst/>
          </a:prstGeom>
          <a:noFill/>
        </p:spPr>
        <p:txBody>
          <a:bodyPr wrap="square">
            <a:spAutoFit/>
          </a:bodyPr>
          <a:lstStyle/>
          <a:p>
            <a:r>
              <a:rPr lang="en-US" sz="1600" dirty="0">
                <a:solidFill>
                  <a:srgbClr val="0000CC"/>
                </a:solidFill>
                <a:latin typeface="Arial" panose="020B0604020202020204" pitchFamily="34" charset="0"/>
              </a:rPr>
              <a:t>A </a:t>
            </a:r>
            <a:r>
              <a:rPr lang="en-US" sz="1600" b="1" dirty="0">
                <a:solidFill>
                  <a:srgbClr val="0000CC"/>
                </a:solidFill>
                <a:latin typeface="Arial" panose="020B0604020202020204" pitchFamily="34" charset="0"/>
              </a:rPr>
              <a:t>grant scheme is more flexible:</a:t>
            </a:r>
          </a:p>
          <a:p>
            <a:endParaRPr lang="en-US" sz="1600" b="1" dirty="0">
              <a:solidFill>
                <a:srgbClr val="0000CC"/>
              </a:solidFill>
              <a:latin typeface="Arial" panose="020B0604020202020204" pitchFamily="34" charset="0"/>
            </a:endParaRPr>
          </a:p>
          <a:p>
            <a:pPr marL="285750" indent="-285750">
              <a:buFontTx/>
              <a:buChar char="-"/>
            </a:pPr>
            <a:r>
              <a:rPr lang="en-US" sz="1600" dirty="0">
                <a:solidFill>
                  <a:srgbClr val="0000CC"/>
                </a:solidFill>
                <a:latin typeface="Arial" panose="020B0604020202020204" pitchFamily="34" charset="0"/>
              </a:rPr>
              <a:t>allows to evaluate and model the action on the specific innovation needs of SMEs</a:t>
            </a:r>
          </a:p>
          <a:p>
            <a:pPr marL="285750" indent="-285750">
              <a:buFontTx/>
              <a:buChar char="-"/>
            </a:pPr>
            <a:r>
              <a:rPr lang="en-US" sz="1600" dirty="0">
                <a:solidFill>
                  <a:srgbClr val="0000CC"/>
                </a:solidFill>
                <a:latin typeface="Arial" panose="020B0604020202020204" pitchFamily="34" charset="0"/>
              </a:rPr>
              <a:t>the grant amount corresponds to the real costs incurred.</a:t>
            </a:r>
            <a:endParaRPr lang="it-IT" sz="1600" dirty="0">
              <a:solidFill>
                <a:srgbClr val="0000CC"/>
              </a:solidFill>
              <a:latin typeface="Arial" panose="020B0604020202020204" pitchFamily="34" charset="0"/>
            </a:endParaRPr>
          </a:p>
        </p:txBody>
      </p:sp>
    </p:spTree>
    <p:extLst>
      <p:ext uri="{BB962C8B-B14F-4D97-AF65-F5344CB8AC3E}">
        <p14:creationId xmlns:p14="http://schemas.microsoft.com/office/powerpoint/2010/main" val="29500403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49CE323-8ADB-417D-A37A-06747D25D505}"/>
              </a:ext>
            </a:extLst>
          </p:cNvPr>
          <p:cNvSpPr txBox="1"/>
          <p:nvPr/>
        </p:nvSpPr>
        <p:spPr>
          <a:xfrm>
            <a:off x="334959" y="285627"/>
            <a:ext cx="8342510" cy="369332"/>
          </a:xfrm>
          <a:prstGeom prst="rect">
            <a:avLst/>
          </a:prstGeom>
          <a:noFill/>
        </p:spPr>
        <p:txBody>
          <a:bodyPr wrap="square">
            <a:spAutoFit/>
          </a:bodyPr>
          <a:lstStyle/>
          <a:p>
            <a:pPr algn="ctr"/>
            <a:r>
              <a:rPr lang="en-US" sz="1800" b="1" dirty="0">
                <a:solidFill>
                  <a:srgbClr val="0000CC"/>
                </a:solidFill>
                <a:latin typeface="Broadway" panose="04040905080B02020502" pitchFamily="82" charset="0"/>
              </a:rPr>
              <a:t>ACTION</a:t>
            </a:r>
            <a:r>
              <a:rPr lang="en-US" sz="1800" b="1" dirty="0">
                <a:solidFill>
                  <a:srgbClr val="0000CC"/>
                </a:solidFill>
                <a:latin typeface="Calisto MT" pitchFamily="18" charset="0"/>
              </a:rPr>
              <a:t>  </a:t>
            </a:r>
            <a:r>
              <a:rPr lang="en-US" sz="1800" b="1" dirty="0">
                <a:solidFill>
                  <a:srgbClr val="0000CC"/>
                </a:solidFill>
                <a:latin typeface="Broadway" panose="04040905080B02020502" pitchFamily="82" charset="0"/>
              </a:rPr>
              <a:t>PLAN </a:t>
            </a:r>
            <a:endParaRPr lang="it-IT" sz="1800" b="1" dirty="0">
              <a:solidFill>
                <a:srgbClr val="0000CC"/>
              </a:solidFill>
              <a:latin typeface="Broadway" panose="04040905080B02020502" pitchFamily="82" charset="0"/>
            </a:endParaRPr>
          </a:p>
        </p:txBody>
      </p:sp>
      <p:sp>
        <p:nvSpPr>
          <p:cNvPr id="7" name="CasellaDiTesto 6">
            <a:extLst>
              <a:ext uri="{FF2B5EF4-FFF2-40B4-BE49-F238E27FC236}">
                <a16:creationId xmlns:a16="http://schemas.microsoft.com/office/drawing/2014/main" id="{CA76FBF9-6C28-450C-A65A-27A0429827EA}"/>
              </a:ext>
            </a:extLst>
          </p:cNvPr>
          <p:cNvSpPr txBox="1"/>
          <p:nvPr/>
        </p:nvSpPr>
        <p:spPr>
          <a:xfrm>
            <a:off x="349920" y="561707"/>
            <a:ext cx="8566446" cy="461665"/>
          </a:xfrm>
          <a:prstGeom prst="rect">
            <a:avLst/>
          </a:prstGeom>
          <a:noFill/>
        </p:spPr>
        <p:txBody>
          <a:bodyPr wrap="square">
            <a:spAutoFit/>
          </a:bodyPr>
          <a:lstStyle/>
          <a:p>
            <a:pPr algn="ctr"/>
            <a:r>
              <a:rPr lang="en-GB" sz="2400" b="1" dirty="0">
                <a:solidFill>
                  <a:srgbClr val="FF0000"/>
                </a:solidFill>
                <a:latin typeface="+mn-lt"/>
              </a:rPr>
              <a:t>5.5 Player involved</a:t>
            </a:r>
            <a:endParaRPr lang="it-IT" sz="2400" b="1" dirty="0">
              <a:solidFill>
                <a:srgbClr val="FF0000"/>
              </a:solidFill>
              <a:latin typeface="+mn-lt"/>
            </a:endParaRPr>
          </a:p>
        </p:txBody>
      </p:sp>
      <p:pic>
        <p:nvPicPr>
          <p:cNvPr id="14" name="Google Shape;54;p7">
            <a:extLst>
              <a:ext uri="{FF2B5EF4-FFF2-40B4-BE49-F238E27FC236}">
                <a16:creationId xmlns:a16="http://schemas.microsoft.com/office/drawing/2014/main" id="{876D404B-54A2-46EE-8D69-45B28256CE56}"/>
              </a:ext>
            </a:extLst>
          </p:cNvPr>
          <p:cNvPicPr preferRelativeResize="0"/>
          <p:nvPr/>
        </p:nvPicPr>
        <p:blipFill rotWithShape="1">
          <a:blip r:embed="rId2">
            <a:alphaModFix/>
          </a:blip>
          <a:srcRect/>
          <a:stretch/>
        </p:blipFill>
        <p:spPr>
          <a:xfrm>
            <a:off x="239108" y="123561"/>
            <a:ext cx="1878012" cy="920750"/>
          </a:xfrm>
          <a:prstGeom prst="rect">
            <a:avLst/>
          </a:prstGeom>
          <a:noFill/>
          <a:ln>
            <a:noFill/>
          </a:ln>
        </p:spPr>
      </p:pic>
      <p:sp>
        <p:nvSpPr>
          <p:cNvPr id="8" name="Rettangolo 7">
            <a:extLst>
              <a:ext uri="{FF2B5EF4-FFF2-40B4-BE49-F238E27FC236}">
                <a16:creationId xmlns:a16="http://schemas.microsoft.com/office/drawing/2014/main" id="{90F5492E-BC46-46BF-966B-53FC5304DAA9}"/>
              </a:ext>
            </a:extLst>
          </p:cNvPr>
          <p:cNvSpPr/>
          <p:nvPr/>
        </p:nvSpPr>
        <p:spPr>
          <a:xfrm>
            <a:off x="386796" y="3848313"/>
            <a:ext cx="8290673" cy="2372444"/>
          </a:xfrm>
          <a:prstGeom prst="rect">
            <a:avLst/>
          </a:prstGeom>
        </p:spPr>
        <p:txBody>
          <a:bodyPr wrap="square">
            <a:spAutoFit/>
          </a:bodyPr>
          <a:lstStyle/>
          <a:p>
            <a:pPr>
              <a:spcAft>
                <a:spcPts val="500"/>
              </a:spcAft>
              <a:buClr>
                <a:srgbClr val="FF0000"/>
              </a:buClr>
            </a:pPr>
            <a:r>
              <a:rPr lang="en-US" sz="1600" b="1" dirty="0">
                <a:solidFill>
                  <a:srgbClr val="0000CC"/>
                </a:solidFill>
                <a:latin typeface="Arial" panose="020B0604020202020204" pitchFamily="34" charset="0"/>
              </a:rPr>
              <a:t>     Other stakeholders will be involved as indicated below:</a:t>
            </a:r>
          </a:p>
          <a:p>
            <a:pPr marL="285750" indent="-285750" algn="ctr">
              <a:buClr>
                <a:srgbClr val="0000CC"/>
              </a:buClr>
              <a:buFont typeface="Wingdings" panose="05000000000000000000" pitchFamily="2" charset="2"/>
              <a:buChar char="Ø"/>
            </a:pPr>
            <a:r>
              <a:rPr lang="en-GB" sz="1600" b="1" dirty="0">
                <a:solidFill>
                  <a:srgbClr val="0000CC"/>
                </a:solidFill>
                <a:latin typeface="Arial" panose="020B0604020202020204" pitchFamily="34" charset="0"/>
              </a:rPr>
              <a:t>Municipalities </a:t>
            </a:r>
            <a:r>
              <a:rPr lang="en-GB" sz="1600" dirty="0">
                <a:solidFill>
                  <a:srgbClr val="0000CC"/>
                </a:solidFill>
                <a:latin typeface="Arial" panose="020B0604020202020204" pitchFamily="34" charset="0"/>
              </a:rPr>
              <a:t>with a tradition in artistic ceramics (</a:t>
            </a:r>
            <a:r>
              <a:rPr lang="en-GB" sz="1600" dirty="0" err="1">
                <a:solidFill>
                  <a:srgbClr val="0000CC"/>
                </a:solidFill>
                <a:latin typeface="Arial" panose="020B0604020202020204" pitchFamily="34" charset="0"/>
              </a:rPr>
              <a:t>Gubbio</a:t>
            </a:r>
            <a:r>
              <a:rPr lang="en-GB" sz="1600" dirty="0">
                <a:solidFill>
                  <a:srgbClr val="0000CC"/>
                </a:solidFill>
                <a:latin typeface="Arial" panose="020B0604020202020204" pitchFamily="34" charset="0"/>
              </a:rPr>
              <a:t>, </a:t>
            </a:r>
            <a:r>
              <a:rPr lang="en-GB" sz="1600" dirty="0" err="1">
                <a:solidFill>
                  <a:srgbClr val="0000CC"/>
                </a:solidFill>
                <a:latin typeface="Arial" panose="020B0604020202020204" pitchFamily="34" charset="0"/>
              </a:rPr>
              <a:t>Gualdo</a:t>
            </a:r>
            <a:r>
              <a:rPr lang="en-GB" sz="1600" dirty="0">
                <a:solidFill>
                  <a:srgbClr val="0000CC"/>
                </a:solidFill>
                <a:latin typeface="Arial" panose="020B0604020202020204" pitchFamily="34" charset="0"/>
              </a:rPr>
              <a:t> </a:t>
            </a:r>
            <a:r>
              <a:rPr lang="en-GB" sz="1600" dirty="0" err="1">
                <a:solidFill>
                  <a:srgbClr val="0000CC"/>
                </a:solidFill>
                <a:latin typeface="Arial" panose="020B0604020202020204" pitchFamily="34" charset="0"/>
              </a:rPr>
              <a:t>Tadino</a:t>
            </a:r>
            <a:r>
              <a:rPr lang="en-GB" sz="1600" dirty="0">
                <a:solidFill>
                  <a:srgbClr val="0000CC"/>
                </a:solidFill>
                <a:latin typeface="Arial" panose="020B0604020202020204" pitchFamily="34" charset="0"/>
              </a:rPr>
              <a:t>, Deruta, Orvieto, </a:t>
            </a:r>
            <a:r>
              <a:rPr lang="en-GB" sz="1600" dirty="0" err="1">
                <a:solidFill>
                  <a:srgbClr val="0000CC"/>
                </a:solidFill>
                <a:latin typeface="Arial" panose="020B0604020202020204" pitchFamily="34" charset="0"/>
              </a:rPr>
              <a:t>Città</a:t>
            </a:r>
            <a:r>
              <a:rPr lang="en-GB" sz="1600" dirty="0">
                <a:solidFill>
                  <a:srgbClr val="0000CC"/>
                </a:solidFill>
                <a:latin typeface="Arial" panose="020B0604020202020204" pitchFamily="34" charset="0"/>
              </a:rPr>
              <a:t> di Castello and </a:t>
            </a:r>
            <a:r>
              <a:rPr lang="en-GB" sz="1600" dirty="0" err="1">
                <a:solidFill>
                  <a:srgbClr val="0000CC"/>
                </a:solidFill>
                <a:latin typeface="Arial" panose="020B0604020202020204" pitchFamily="34" charset="0"/>
              </a:rPr>
              <a:t>Umbertide</a:t>
            </a:r>
            <a:r>
              <a:rPr lang="en-GB" sz="1600" dirty="0">
                <a:solidFill>
                  <a:srgbClr val="0000CC"/>
                </a:solidFill>
                <a:latin typeface="Arial" panose="020B0604020202020204" pitchFamily="34" charset="0"/>
              </a:rPr>
              <a:t>) will promote our Action Plan and the call in their territories. This will allow to give high visibility to our initiative and to reach all relevant actors in Umbria territory;</a:t>
            </a:r>
          </a:p>
          <a:p>
            <a:pPr algn="just">
              <a:buClr>
                <a:srgbClr val="0000CC"/>
              </a:buClr>
            </a:pPr>
            <a:endParaRPr lang="it-IT" sz="1600" dirty="0">
              <a:solidFill>
                <a:srgbClr val="0000CC"/>
              </a:solidFill>
              <a:latin typeface="Arial" panose="020B0604020202020204" pitchFamily="34" charset="0"/>
            </a:endParaRPr>
          </a:p>
          <a:p>
            <a:pPr marL="285750" indent="-285750" algn="ctr">
              <a:buClr>
                <a:srgbClr val="0000CC"/>
              </a:buClr>
              <a:buFont typeface="Wingdings" panose="05000000000000000000" pitchFamily="2" charset="2"/>
              <a:buChar char="Ø"/>
            </a:pPr>
            <a:r>
              <a:rPr lang="en-GB" sz="1600" b="1" dirty="0">
                <a:solidFill>
                  <a:srgbClr val="0000CC"/>
                </a:solidFill>
                <a:latin typeface="Arial" panose="020B0604020202020204" pitchFamily="34" charset="0"/>
              </a:rPr>
              <a:t>Trade associations for crafts and SMEs (</a:t>
            </a:r>
            <a:r>
              <a:rPr lang="en-GB" sz="1600" dirty="0" err="1">
                <a:solidFill>
                  <a:srgbClr val="0000CC"/>
                </a:solidFill>
                <a:latin typeface="Arial" panose="020B0604020202020204" pitchFamily="34" charset="0"/>
              </a:rPr>
              <a:t>Confartigianato</a:t>
            </a:r>
            <a:r>
              <a:rPr lang="en-GB" sz="1600" dirty="0">
                <a:solidFill>
                  <a:srgbClr val="0000CC"/>
                </a:solidFill>
                <a:latin typeface="Arial" panose="020B0604020202020204" pitchFamily="34" charset="0"/>
              </a:rPr>
              <a:t>, CNA and Confindustria) will promote the call among their members, ensuring that the highest possible number of SMEs can be informed about the call. </a:t>
            </a:r>
            <a:endParaRPr lang="it-IT" sz="1600" dirty="0">
              <a:solidFill>
                <a:srgbClr val="0000CC"/>
              </a:solidFill>
              <a:latin typeface="Arial" panose="020B0604020202020204" pitchFamily="34" charset="0"/>
            </a:endParaRPr>
          </a:p>
        </p:txBody>
      </p:sp>
      <p:sp>
        <p:nvSpPr>
          <p:cNvPr id="12" name="CasellaDiTesto 11">
            <a:extLst>
              <a:ext uri="{FF2B5EF4-FFF2-40B4-BE49-F238E27FC236}">
                <a16:creationId xmlns:a16="http://schemas.microsoft.com/office/drawing/2014/main" id="{0D3D6E67-9295-4538-9265-6A414864378C}"/>
              </a:ext>
            </a:extLst>
          </p:cNvPr>
          <p:cNvSpPr txBox="1"/>
          <p:nvPr/>
        </p:nvSpPr>
        <p:spPr>
          <a:xfrm>
            <a:off x="588818" y="1176494"/>
            <a:ext cx="8088651" cy="1569660"/>
          </a:xfrm>
          <a:prstGeom prst="rect">
            <a:avLst/>
          </a:prstGeom>
          <a:noFill/>
        </p:spPr>
        <p:txBody>
          <a:bodyPr wrap="square">
            <a:spAutoFit/>
          </a:bodyPr>
          <a:lstStyle/>
          <a:p>
            <a:r>
              <a:rPr lang="en-GB" sz="1600" b="1" dirty="0">
                <a:solidFill>
                  <a:srgbClr val="0000CC"/>
                </a:solidFill>
                <a:latin typeface="Arial" panose="020B0604020202020204" pitchFamily="34" charset="0"/>
              </a:rPr>
              <a:t>  The University of Perugia is the key stakeholder:</a:t>
            </a:r>
          </a:p>
          <a:p>
            <a:endParaRPr lang="en-GB" sz="1600" b="1" dirty="0">
              <a:solidFill>
                <a:srgbClr val="0000CC"/>
              </a:solidFill>
              <a:latin typeface="Arial" panose="020B0604020202020204" pitchFamily="34" charset="0"/>
            </a:endParaRPr>
          </a:p>
          <a:p>
            <a:pPr marL="285750" indent="-285750">
              <a:buClr>
                <a:srgbClr val="0000CC"/>
              </a:buClr>
              <a:buFont typeface="Wingdings" panose="05000000000000000000" pitchFamily="2" charset="2"/>
              <a:buChar char="Ø"/>
            </a:pPr>
            <a:r>
              <a:rPr lang="en-GB" sz="1600" dirty="0">
                <a:solidFill>
                  <a:srgbClr val="0000CC"/>
                </a:solidFill>
                <a:latin typeface="Arial" panose="020B0604020202020204" pitchFamily="34" charset="0"/>
              </a:rPr>
              <a:t>With the various </a:t>
            </a:r>
            <a:r>
              <a:rPr lang="en-GB" sz="1600" b="1" dirty="0">
                <a:solidFill>
                  <a:srgbClr val="0000CC"/>
                </a:solidFill>
                <a:latin typeface="Arial" panose="020B0604020202020204" pitchFamily="34" charset="0"/>
              </a:rPr>
              <a:t>Departments</a:t>
            </a:r>
            <a:r>
              <a:rPr lang="en-GB" sz="1600" dirty="0">
                <a:solidFill>
                  <a:srgbClr val="0000CC"/>
                </a:solidFill>
                <a:latin typeface="Arial" panose="020B0604020202020204" pitchFamily="34" charset="0"/>
              </a:rPr>
              <a:t> that carry out research / studies in the field of process, product and economic / marketing innovation. </a:t>
            </a:r>
          </a:p>
          <a:p>
            <a:endParaRPr lang="en-GB" sz="1600" dirty="0">
              <a:solidFill>
                <a:srgbClr val="0000CC"/>
              </a:solidFill>
              <a:latin typeface="Arial" panose="020B0604020202020204" pitchFamily="34" charset="0"/>
            </a:endParaRPr>
          </a:p>
          <a:p>
            <a:pPr marL="285750" indent="-285750">
              <a:buClr>
                <a:srgbClr val="0000CC"/>
              </a:buClr>
              <a:buFont typeface="Wingdings" panose="05000000000000000000" pitchFamily="2" charset="2"/>
              <a:buChar char="Ø"/>
            </a:pPr>
            <a:r>
              <a:rPr lang="en-GB" sz="1600" dirty="0">
                <a:solidFill>
                  <a:srgbClr val="0000CC"/>
                </a:solidFill>
                <a:latin typeface="Arial" panose="020B0604020202020204" pitchFamily="34" charset="0"/>
              </a:rPr>
              <a:t>W</a:t>
            </a:r>
            <a:r>
              <a:rPr lang="it-IT" sz="1600" dirty="0" err="1">
                <a:solidFill>
                  <a:srgbClr val="0000CC"/>
                </a:solidFill>
                <a:latin typeface="Arial" panose="020B0604020202020204" pitchFamily="34" charset="0"/>
              </a:rPr>
              <a:t>ith</a:t>
            </a:r>
            <a:r>
              <a:rPr lang="it-IT" sz="1600" dirty="0">
                <a:solidFill>
                  <a:srgbClr val="0000CC"/>
                </a:solidFill>
                <a:latin typeface="Arial" panose="020B0604020202020204" pitchFamily="34" charset="0"/>
              </a:rPr>
              <a:t> </a:t>
            </a:r>
            <a:r>
              <a:rPr lang="it-IT" sz="1600" b="1" dirty="0">
                <a:solidFill>
                  <a:srgbClr val="0000CC"/>
                </a:solidFill>
                <a:latin typeface="Arial" panose="020B0604020202020204" pitchFamily="34" charset="0"/>
              </a:rPr>
              <a:t>Expert Technical Support </a:t>
            </a:r>
            <a:r>
              <a:rPr lang="it-IT" sz="1600" dirty="0">
                <a:solidFill>
                  <a:srgbClr val="0000CC"/>
                </a:solidFill>
                <a:latin typeface="Arial" panose="020B0604020202020204" pitchFamily="34" charset="0"/>
              </a:rPr>
              <a:t>in the </a:t>
            </a:r>
            <a:r>
              <a:rPr lang="it-IT" sz="1600" dirty="0" err="1">
                <a:solidFill>
                  <a:srgbClr val="0000CC"/>
                </a:solidFill>
                <a:latin typeface="Arial" panose="020B0604020202020204" pitchFamily="34" charset="0"/>
              </a:rPr>
              <a:t>implementation</a:t>
            </a:r>
            <a:r>
              <a:rPr lang="it-IT" sz="1600" dirty="0">
                <a:solidFill>
                  <a:srgbClr val="0000CC"/>
                </a:solidFill>
                <a:latin typeface="Arial" panose="020B0604020202020204" pitchFamily="34" charset="0"/>
              </a:rPr>
              <a:t> of the </a:t>
            </a:r>
            <a:r>
              <a:rPr lang="it-IT" sz="1600" dirty="0" err="1">
                <a:solidFill>
                  <a:srgbClr val="0000CC"/>
                </a:solidFill>
                <a:latin typeface="Arial" panose="020B0604020202020204" pitchFamily="34" charset="0"/>
              </a:rPr>
              <a:t>innovation</a:t>
            </a:r>
            <a:r>
              <a:rPr lang="it-IT" sz="1600" dirty="0">
                <a:solidFill>
                  <a:srgbClr val="0000CC"/>
                </a:solidFill>
                <a:latin typeface="Arial" panose="020B0604020202020204" pitchFamily="34" charset="0"/>
              </a:rPr>
              <a:t> projects</a:t>
            </a:r>
          </a:p>
        </p:txBody>
      </p:sp>
    </p:spTree>
    <p:extLst>
      <p:ext uri="{BB962C8B-B14F-4D97-AF65-F5344CB8AC3E}">
        <p14:creationId xmlns:p14="http://schemas.microsoft.com/office/powerpoint/2010/main" val="23358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19522D-0DFC-4CCF-AED7-FC564720DEF3}"/>
              </a:ext>
            </a:extLst>
          </p:cNvPr>
          <p:cNvSpPr/>
          <p:nvPr/>
        </p:nvSpPr>
        <p:spPr>
          <a:xfrm>
            <a:off x="3275603" y="172438"/>
            <a:ext cx="2238789" cy="400110"/>
          </a:xfrm>
          <a:prstGeom prst="rect">
            <a:avLst/>
          </a:prstGeom>
        </p:spPr>
        <p:txBody>
          <a:bodyPr wrap="square">
            <a:spAutoFit/>
          </a:bodyPr>
          <a:lstStyle/>
          <a:p>
            <a:r>
              <a:rPr lang="en-US" sz="2000" b="1" dirty="0">
                <a:solidFill>
                  <a:srgbClr val="0000CC"/>
                </a:solidFill>
                <a:latin typeface="Broadway" panose="04040905080B02020502" pitchFamily="82" charset="0"/>
              </a:rPr>
              <a:t>ACTION</a:t>
            </a:r>
            <a:r>
              <a:rPr lang="en-US" sz="2000" b="1" dirty="0">
                <a:solidFill>
                  <a:srgbClr val="0000CC"/>
                </a:solidFill>
                <a:latin typeface="Calisto MT" pitchFamily="18" charset="0"/>
              </a:rPr>
              <a:t>  </a:t>
            </a:r>
            <a:r>
              <a:rPr lang="en-US" sz="2000" b="1" dirty="0">
                <a:solidFill>
                  <a:srgbClr val="0000CC"/>
                </a:solidFill>
                <a:latin typeface="Broadway" panose="04040905080B02020502" pitchFamily="82" charset="0"/>
              </a:rPr>
              <a:t>PLAN </a:t>
            </a:r>
            <a:endParaRPr lang="it-IT" sz="2000" b="1" dirty="0">
              <a:solidFill>
                <a:srgbClr val="0000CC"/>
              </a:solidFill>
              <a:latin typeface="Broadway" panose="04040905080B02020502" pitchFamily="82" charset="0"/>
            </a:endParaRPr>
          </a:p>
        </p:txBody>
      </p:sp>
      <p:pic>
        <p:nvPicPr>
          <p:cNvPr id="11" name="Immagine 10">
            <a:extLst>
              <a:ext uri="{FF2B5EF4-FFF2-40B4-BE49-F238E27FC236}">
                <a16:creationId xmlns:a16="http://schemas.microsoft.com/office/drawing/2014/main" id="{F0569ED0-EA7C-48D4-A4A1-461758F492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37" y="539432"/>
            <a:ext cx="7308272" cy="6055332"/>
          </a:xfrm>
          <a:prstGeom prst="rect">
            <a:avLst/>
          </a:prstGeom>
          <a:noFill/>
          <a:ln>
            <a:noFill/>
          </a:ln>
        </p:spPr>
      </p:pic>
    </p:spTree>
    <p:extLst>
      <p:ext uri="{BB962C8B-B14F-4D97-AF65-F5344CB8AC3E}">
        <p14:creationId xmlns:p14="http://schemas.microsoft.com/office/powerpoint/2010/main" val="21095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9"/>
        <p:cNvGrpSpPr/>
        <p:nvPr/>
      </p:nvGrpSpPr>
      <p:grpSpPr>
        <a:xfrm>
          <a:off x="0" y="0"/>
          <a:ext cx="0" cy="0"/>
          <a:chOff x="0" y="0"/>
          <a:chExt cx="0" cy="0"/>
        </a:xfrm>
      </p:grpSpPr>
      <p:sp>
        <p:nvSpPr>
          <p:cNvPr id="720" name="Google Shape;720;p58"/>
          <p:cNvSpPr txBox="1"/>
          <p:nvPr/>
        </p:nvSpPr>
        <p:spPr>
          <a:xfrm>
            <a:off x="685800" y="3136739"/>
            <a:ext cx="7772400" cy="1228886"/>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1F497D"/>
              </a:buClr>
              <a:buSzPts val="4400"/>
              <a:buFont typeface="Arial"/>
              <a:buNone/>
            </a:pPr>
            <a:r>
              <a:rPr lang="en-US" sz="6600" b="1" i="0" u="none" dirty="0">
                <a:solidFill>
                  <a:srgbClr val="6600FF"/>
                </a:solidFill>
                <a:latin typeface="Bodoni MT" panose="02070603080606020203" pitchFamily="18" charset="0"/>
                <a:sym typeface="Arial"/>
              </a:rPr>
              <a:t>Thank you! </a:t>
            </a:r>
            <a:endParaRPr sz="6600" b="1" dirty="0">
              <a:solidFill>
                <a:srgbClr val="6600FF"/>
              </a:solidFill>
              <a:latin typeface="Bodoni MT" panose="02070603080606020203" pitchFamily="18" charset="0"/>
            </a:endParaRPr>
          </a:p>
        </p:txBody>
      </p:sp>
      <p:sp>
        <p:nvSpPr>
          <p:cNvPr id="721" name="Google Shape;721;p58"/>
          <p:cNvSpPr txBox="1"/>
          <p:nvPr/>
        </p:nvSpPr>
        <p:spPr>
          <a:xfrm>
            <a:off x="1185943" y="6021387"/>
            <a:ext cx="4103687" cy="681462"/>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595959"/>
              </a:buClr>
              <a:buSzPts val="1600"/>
              <a:buFont typeface="Arial"/>
              <a:buNone/>
            </a:pPr>
            <a:r>
              <a:rPr lang="en-US" sz="2400" b="1" i="1" u="sng" dirty="0">
                <a:solidFill>
                  <a:srgbClr val="0000CC"/>
                </a:solidFill>
                <a:sym typeface="Arial"/>
              </a:rPr>
              <a:t>“Questions </a:t>
            </a:r>
            <a:r>
              <a:rPr lang="en-US" sz="2400" b="1" i="1" u="sng" dirty="0">
                <a:solidFill>
                  <a:srgbClr val="0000CC"/>
                </a:solidFill>
              </a:rPr>
              <a:t>WELCOME”</a:t>
            </a:r>
            <a:endParaRPr sz="2400" i="1" u="sng" dirty="0">
              <a:solidFill>
                <a:srgbClr val="0000CC"/>
              </a:solidFill>
            </a:endParaRPr>
          </a:p>
        </p:txBody>
      </p:sp>
      <p:sp>
        <p:nvSpPr>
          <p:cNvPr id="722" name="Google Shape;722;p58"/>
          <p:cNvSpPr txBox="1"/>
          <p:nvPr/>
        </p:nvSpPr>
        <p:spPr>
          <a:xfrm>
            <a:off x="4140200" y="4724400"/>
            <a:ext cx="4065587" cy="433387"/>
          </a:xfrm>
          <a:prstGeom prst="rect">
            <a:avLst/>
          </a:prstGeom>
          <a:noFill/>
          <a:ln>
            <a:noFill/>
          </a:ln>
        </p:spPr>
        <p:txBody>
          <a:bodyPr spcFirstLastPara="1" wrap="square" lIns="90000" tIns="0" rIns="90000" bIns="468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dirty="0">
                <a:solidFill>
                  <a:srgbClr val="FF0000"/>
                </a:solidFill>
                <a:sym typeface="Arial"/>
              </a:rPr>
              <a:t>Emanuela Bossi</a:t>
            </a:r>
            <a:endParaRPr dirty="0">
              <a:solidFill>
                <a:srgbClr val="FF0000"/>
              </a:solidFill>
            </a:endParaRPr>
          </a:p>
        </p:txBody>
      </p:sp>
      <p:sp>
        <p:nvSpPr>
          <p:cNvPr id="723" name="Google Shape;723;p58"/>
          <p:cNvSpPr txBox="1"/>
          <p:nvPr/>
        </p:nvSpPr>
        <p:spPr>
          <a:xfrm>
            <a:off x="4140200" y="5229225"/>
            <a:ext cx="4065600" cy="287400"/>
          </a:xfrm>
          <a:prstGeom prst="rect">
            <a:avLst/>
          </a:prstGeom>
          <a:noFill/>
          <a:ln>
            <a:noFill/>
          </a:ln>
        </p:spPr>
        <p:txBody>
          <a:bodyPr spcFirstLastPara="1" wrap="square" lIns="90000" tIns="0" rIns="90000" bIns="46800" anchor="t" anchorCtr="0">
            <a:noAutofit/>
          </a:bodyPr>
          <a:lstStyle/>
          <a:p>
            <a:pPr marL="0" marR="0" lvl="0" indent="0" algn="l" rtl="0">
              <a:lnSpc>
                <a:spcPct val="100000"/>
              </a:lnSpc>
              <a:spcBef>
                <a:spcPts val="0"/>
              </a:spcBef>
              <a:spcAft>
                <a:spcPts val="0"/>
              </a:spcAft>
              <a:buClr>
                <a:srgbClr val="1F497D"/>
              </a:buClr>
              <a:buSzPts val="2000"/>
              <a:buFont typeface="Calibri"/>
              <a:buNone/>
            </a:pPr>
            <a:r>
              <a:rPr lang="en-US" sz="2000" b="1" i="1" dirty="0">
                <a:solidFill>
                  <a:srgbClr val="0066FF"/>
                </a:solidFill>
                <a:latin typeface="Calibri"/>
                <a:ea typeface="Calibri"/>
                <a:cs typeface="Calibri"/>
                <a:sym typeface="Calibri"/>
              </a:rPr>
              <a:t>ebossi@regione.umbria.it</a:t>
            </a:r>
            <a:endParaRPr b="1" i="1" dirty="0">
              <a:solidFill>
                <a:srgbClr val="0066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11C9F85-B6EE-4850-976C-EB8E183F1F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35492" y="-699794"/>
            <a:ext cx="5617032" cy="8808098"/>
          </a:xfrm>
          <a:prstGeom prst="rect">
            <a:avLst/>
          </a:prstGeom>
          <a:noFill/>
          <a:ln>
            <a:noFill/>
          </a:ln>
        </p:spPr>
      </p:pic>
      <p:sp>
        <p:nvSpPr>
          <p:cNvPr id="3" name="Casella di testo 2">
            <a:extLst>
              <a:ext uri="{FF2B5EF4-FFF2-40B4-BE49-F238E27FC236}">
                <a16:creationId xmlns:a16="http://schemas.microsoft.com/office/drawing/2014/main" id="{8C95546F-5DAB-4442-9407-DDA330633AD5}"/>
              </a:ext>
            </a:extLst>
          </p:cNvPr>
          <p:cNvSpPr txBox="1">
            <a:spLocks noChangeArrowheads="1"/>
          </p:cNvSpPr>
          <p:nvPr/>
        </p:nvSpPr>
        <p:spPr bwMode="auto">
          <a:xfrm>
            <a:off x="601824" y="1179974"/>
            <a:ext cx="7884367" cy="5048562"/>
          </a:xfrm>
          <a:prstGeom prst="rect">
            <a:avLst/>
          </a:prstGeom>
          <a:noFill/>
          <a:ln w="9525">
            <a:solidFill>
              <a:srgbClr val="000000"/>
            </a:solidFill>
            <a:miter lim="800000"/>
            <a:headEnd/>
            <a:tailEnd/>
          </a:ln>
        </p:spPr>
        <p:txBody>
          <a:bodyPr rot="0" vert="horz" wrap="square" lIns="91440" tIns="45720" rIns="91440" bIns="45720" anchor="t" anchorCtr="0">
            <a:spAutoFit/>
          </a:bodyPr>
          <a:lstStyle/>
          <a:p>
            <a:pPr algn="just">
              <a:lnSpc>
                <a:spcPct val="120000"/>
              </a:lnSpc>
              <a:spcBef>
                <a:spcPts val="600"/>
              </a:spcBef>
              <a:spcAft>
                <a:spcPts val="800"/>
              </a:spcAft>
            </a:pPr>
            <a:r>
              <a:rPr lang="en-US" sz="2000" b="1" i="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The Umbrian soil rich in clay, with plenty of water, woods and the presence of wood-burning furnaces. The territory is ideal for powering the production of pottery and ceramics, offering a wide range of products that speak to the world of the Umbrian territory.</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Bef>
                <a:spcPts val="600"/>
              </a:spcBef>
              <a:spcAft>
                <a:spcPts val="800"/>
              </a:spcAft>
            </a:pPr>
            <a:r>
              <a:rPr lang="en-US" sz="2000" b="1" i="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Throughout the history of Umbria, especially its relationship with this art, lives of individual collective destinies have intertwined with habits, customs and social relations determined by economic activity, often in the endless pursuit of beauty for pure beauty. Pottery is on the one hand, an historic event, calling for a precise reconstruction of scientific </a:t>
            </a:r>
            <a:r>
              <a:rPr lang="en-US" sz="2000" b="1" i="1" dirty="0" err="1">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rigour</a:t>
            </a:r>
            <a:r>
              <a:rPr lang="en-US" sz="2000" b="1" i="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 and passionate cultural momentum. On the other, an artistic expression that goes beyond the chronological limits of historical events, being admired as an object worthy of representing the territory and the its people.</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ttangolo 3">
            <a:extLst>
              <a:ext uri="{FF2B5EF4-FFF2-40B4-BE49-F238E27FC236}">
                <a16:creationId xmlns:a16="http://schemas.microsoft.com/office/drawing/2014/main" id="{91447ED1-9D50-4B66-BF9A-6CF7EC32C48E}"/>
              </a:ext>
            </a:extLst>
          </p:cNvPr>
          <p:cNvSpPr/>
          <p:nvPr/>
        </p:nvSpPr>
        <p:spPr>
          <a:xfrm>
            <a:off x="3182296" y="229354"/>
            <a:ext cx="2238789" cy="400110"/>
          </a:xfrm>
          <a:prstGeom prst="rect">
            <a:avLst/>
          </a:prstGeom>
        </p:spPr>
        <p:txBody>
          <a:bodyPr wrap="square">
            <a:spAutoFit/>
          </a:bodyPr>
          <a:lstStyle/>
          <a:p>
            <a:r>
              <a:rPr lang="en-US" sz="2000" b="1" dirty="0">
                <a:solidFill>
                  <a:srgbClr val="0000CC"/>
                </a:solidFill>
                <a:latin typeface="Broadway" panose="04040905080B02020502" pitchFamily="82" charset="0"/>
              </a:rPr>
              <a:t>ACTION</a:t>
            </a:r>
            <a:r>
              <a:rPr lang="en-US" sz="2000" b="1" dirty="0">
                <a:solidFill>
                  <a:srgbClr val="0000CC"/>
                </a:solidFill>
                <a:latin typeface="Calisto MT" pitchFamily="18" charset="0"/>
              </a:rPr>
              <a:t>  </a:t>
            </a:r>
            <a:r>
              <a:rPr lang="en-US" sz="2000" b="1" dirty="0">
                <a:solidFill>
                  <a:srgbClr val="0000CC"/>
                </a:solidFill>
                <a:latin typeface="Broadway" panose="04040905080B02020502" pitchFamily="82" charset="0"/>
              </a:rPr>
              <a:t>PLAN </a:t>
            </a:r>
            <a:endParaRPr lang="it-IT" sz="2000" b="1" dirty="0">
              <a:solidFill>
                <a:srgbClr val="0000CC"/>
              </a:solidFill>
              <a:latin typeface="Broadway" panose="04040905080B02020502" pitchFamily="82" charset="0"/>
            </a:endParaRPr>
          </a:p>
        </p:txBody>
      </p:sp>
      <p:sp>
        <p:nvSpPr>
          <p:cNvPr id="6" name="CasellaDiTesto 5">
            <a:extLst>
              <a:ext uri="{FF2B5EF4-FFF2-40B4-BE49-F238E27FC236}">
                <a16:creationId xmlns:a16="http://schemas.microsoft.com/office/drawing/2014/main" id="{6925337D-234F-4011-B980-8FB4F47D457B}"/>
              </a:ext>
            </a:extLst>
          </p:cNvPr>
          <p:cNvSpPr txBox="1"/>
          <p:nvPr/>
        </p:nvSpPr>
        <p:spPr>
          <a:xfrm>
            <a:off x="6008914" y="6512771"/>
            <a:ext cx="2789853" cy="307777"/>
          </a:xfrm>
          <a:prstGeom prst="rect">
            <a:avLst/>
          </a:prstGeom>
          <a:noFill/>
        </p:spPr>
        <p:txBody>
          <a:bodyPr wrap="square">
            <a:spAutoFit/>
          </a:bodyPr>
          <a:lstStyle/>
          <a:p>
            <a:r>
              <a:rPr lang="en-GB" sz="1400" b="1" dirty="0">
                <a:solidFill>
                  <a:srgbClr val="17365D"/>
                </a:solidFill>
                <a:effectLst/>
                <a:latin typeface="Calibri" panose="020F0502020204030204" pitchFamily="34" charset="0"/>
                <a:ea typeface="Times New Roman" panose="02020603050405020304" pitchFamily="18" charset="0"/>
                <a:cs typeface="Times New Roman" panose="02020603050405020304" pitchFamily="18" charset="0"/>
              </a:rPr>
              <a:t>Virtual Meeting Exchange Session</a:t>
            </a:r>
            <a:endParaRPr lang="it-IT" dirty="0"/>
          </a:p>
        </p:txBody>
      </p:sp>
    </p:spTree>
    <p:extLst>
      <p:ext uri="{BB962C8B-B14F-4D97-AF65-F5344CB8AC3E}">
        <p14:creationId xmlns:p14="http://schemas.microsoft.com/office/powerpoint/2010/main" val="172075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4;p7">
            <a:extLst>
              <a:ext uri="{FF2B5EF4-FFF2-40B4-BE49-F238E27FC236}">
                <a16:creationId xmlns:a16="http://schemas.microsoft.com/office/drawing/2014/main" id="{595029F3-78F5-403F-A0B1-B4DC75296D94}"/>
              </a:ext>
            </a:extLst>
          </p:cNvPr>
          <p:cNvPicPr preferRelativeResize="0"/>
          <p:nvPr/>
        </p:nvPicPr>
        <p:blipFill rotWithShape="1">
          <a:blip r:embed="rId2">
            <a:alphaModFix/>
          </a:blip>
          <a:srcRect/>
          <a:stretch/>
        </p:blipFill>
        <p:spPr>
          <a:xfrm>
            <a:off x="101600" y="260350"/>
            <a:ext cx="1878012" cy="920750"/>
          </a:xfrm>
          <a:prstGeom prst="rect">
            <a:avLst/>
          </a:prstGeom>
          <a:noFill/>
          <a:ln>
            <a:noFill/>
          </a:ln>
        </p:spPr>
      </p:pic>
      <p:sp>
        <p:nvSpPr>
          <p:cNvPr id="9" name="CasellaDiTesto 8">
            <a:extLst>
              <a:ext uri="{FF2B5EF4-FFF2-40B4-BE49-F238E27FC236}">
                <a16:creationId xmlns:a16="http://schemas.microsoft.com/office/drawing/2014/main" id="{3B15F4C9-A7B0-4DAE-8A8E-F89E1C5C29E7}"/>
              </a:ext>
            </a:extLst>
          </p:cNvPr>
          <p:cNvSpPr txBox="1"/>
          <p:nvPr/>
        </p:nvSpPr>
        <p:spPr>
          <a:xfrm>
            <a:off x="2125969" y="712072"/>
            <a:ext cx="4819649" cy="892552"/>
          </a:xfrm>
          <a:prstGeom prst="rect">
            <a:avLst/>
          </a:prstGeom>
          <a:noFill/>
        </p:spPr>
        <p:txBody>
          <a:bodyPr wrap="square" rtlCol="0">
            <a:spAutoFit/>
          </a:bodyPr>
          <a:lstStyle/>
          <a:p>
            <a:pPr algn="ctr"/>
            <a:endParaRPr lang="en-GB" cap="small" dirty="0"/>
          </a:p>
          <a:p>
            <a:pPr algn="ctr"/>
            <a:r>
              <a:rPr lang="en-GB" sz="2400" b="1" dirty="0">
                <a:solidFill>
                  <a:srgbClr val="FF0000"/>
                </a:solidFill>
                <a:latin typeface="+mn-lt"/>
              </a:rPr>
              <a:t>1. INTRODUCTION</a:t>
            </a:r>
            <a:endParaRPr lang="it-IT" sz="2400" b="1" dirty="0">
              <a:solidFill>
                <a:srgbClr val="FF0000"/>
              </a:solidFill>
              <a:latin typeface="+mn-lt"/>
            </a:endParaRPr>
          </a:p>
          <a:p>
            <a:pPr algn="ctr"/>
            <a:endParaRPr lang="it-IT" dirty="0"/>
          </a:p>
        </p:txBody>
      </p:sp>
      <p:sp>
        <p:nvSpPr>
          <p:cNvPr id="4" name="Rettangolo 3">
            <a:extLst>
              <a:ext uri="{FF2B5EF4-FFF2-40B4-BE49-F238E27FC236}">
                <a16:creationId xmlns:a16="http://schemas.microsoft.com/office/drawing/2014/main" id="{013176A0-0CF5-461B-A85D-7B94B18C9067}"/>
              </a:ext>
            </a:extLst>
          </p:cNvPr>
          <p:cNvSpPr/>
          <p:nvPr/>
        </p:nvSpPr>
        <p:spPr>
          <a:xfrm>
            <a:off x="422150" y="2886613"/>
            <a:ext cx="8250494" cy="1502976"/>
          </a:xfrm>
          <a:prstGeom prst="rect">
            <a:avLst/>
          </a:prstGeom>
        </p:spPr>
        <p:txBody>
          <a:bodyPr wrap="square">
            <a:spAutoFit/>
          </a:bodyPr>
          <a:lstStyle/>
          <a:p>
            <a:pPr algn="ctr">
              <a:spcBef>
                <a:spcPts val="200"/>
              </a:spcBef>
              <a:spcAft>
                <a:spcPts val="200"/>
              </a:spcAft>
            </a:pPr>
            <a:r>
              <a:rPr lang="en-GB" sz="1700" b="1" dirty="0">
                <a:solidFill>
                  <a:schemeClr val="accent5"/>
                </a:solidFill>
                <a:latin typeface="+mj-lt"/>
                <a:cs typeface="Calibri" panose="020F0502020204030204" pitchFamily="34" charset="0"/>
              </a:rPr>
              <a:t>In Umbria artistic ceramics, are a traditional sector largely made up of small and micro enterprises</a:t>
            </a:r>
          </a:p>
          <a:p>
            <a:pPr algn="ctr">
              <a:spcBef>
                <a:spcPts val="200"/>
              </a:spcBef>
              <a:spcAft>
                <a:spcPts val="200"/>
              </a:spcAft>
            </a:pPr>
            <a:r>
              <a:rPr lang="en-US" sz="1700" b="1" dirty="0">
                <a:solidFill>
                  <a:schemeClr val="accent5"/>
                </a:solidFill>
                <a:latin typeface="+mj-lt"/>
                <a:cs typeface="Calibri" panose="020F0502020204030204" pitchFamily="34" charset="0"/>
              </a:rPr>
              <a:t>The globalization can be a challenge for this sector:</a:t>
            </a:r>
          </a:p>
          <a:p>
            <a:pPr algn="ctr">
              <a:spcBef>
                <a:spcPts val="200"/>
              </a:spcBef>
              <a:spcAft>
                <a:spcPts val="200"/>
              </a:spcAft>
            </a:pPr>
            <a:r>
              <a:rPr lang="en-US" sz="1700" b="1" dirty="0">
                <a:solidFill>
                  <a:schemeClr val="accent5"/>
                </a:solidFill>
                <a:latin typeface="+mj-lt"/>
                <a:cs typeface="Calibri" panose="020F0502020204030204" pitchFamily="34" charset="0"/>
              </a:rPr>
              <a:t>the ceramic sector must prioritize new technologies, strengthen brands and develop services to maintain a competitive edge.</a:t>
            </a:r>
            <a:endParaRPr lang="en-GB" sz="1700" b="1" dirty="0">
              <a:solidFill>
                <a:schemeClr val="accent5"/>
              </a:solidFill>
              <a:latin typeface="+mj-lt"/>
              <a:cs typeface="Calibri" panose="020F0502020204030204" pitchFamily="34" charset="0"/>
            </a:endParaRPr>
          </a:p>
        </p:txBody>
      </p:sp>
      <p:sp>
        <p:nvSpPr>
          <p:cNvPr id="10" name="Rettangolo 9">
            <a:extLst>
              <a:ext uri="{FF2B5EF4-FFF2-40B4-BE49-F238E27FC236}">
                <a16:creationId xmlns:a16="http://schemas.microsoft.com/office/drawing/2014/main" id="{01126167-385A-475D-B3E6-5D49C8BEB299}"/>
              </a:ext>
            </a:extLst>
          </p:cNvPr>
          <p:cNvSpPr/>
          <p:nvPr/>
        </p:nvSpPr>
        <p:spPr>
          <a:xfrm rot="10800000" flipV="1">
            <a:off x="340516" y="5118616"/>
            <a:ext cx="8250493" cy="668453"/>
          </a:xfrm>
          <a:prstGeom prst="rect">
            <a:avLst/>
          </a:prstGeom>
        </p:spPr>
        <p:txBody>
          <a:bodyPr wrap="square">
            <a:spAutoFit/>
          </a:bodyPr>
          <a:lstStyle/>
          <a:p>
            <a:pPr algn="ctr">
              <a:lnSpc>
                <a:spcPct val="115000"/>
              </a:lnSpc>
              <a:spcBef>
                <a:spcPts val="400"/>
              </a:spcBef>
              <a:spcAft>
                <a:spcPts val="800"/>
              </a:spcAft>
            </a:pPr>
            <a:r>
              <a:rPr lang="en-US" sz="1700" b="1" dirty="0">
                <a:solidFill>
                  <a:schemeClr val="accent5"/>
                </a:solidFill>
              </a:rPr>
              <a:t>The CLAY project has helped to assess how regional policy strategies can support ceramic innovation processes</a:t>
            </a:r>
            <a:endParaRPr lang="en-GB" sz="1700" b="1" dirty="0">
              <a:solidFill>
                <a:schemeClr val="accent5"/>
              </a:solidFill>
            </a:endParaRPr>
          </a:p>
        </p:txBody>
      </p:sp>
      <p:sp>
        <p:nvSpPr>
          <p:cNvPr id="8" name="Rettangolo 7">
            <a:extLst>
              <a:ext uri="{FF2B5EF4-FFF2-40B4-BE49-F238E27FC236}">
                <a16:creationId xmlns:a16="http://schemas.microsoft.com/office/drawing/2014/main" id="{DCB9B68F-E992-43D1-AB05-E3B2080F6D0D}"/>
              </a:ext>
            </a:extLst>
          </p:cNvPr>
          <p:cNvSpPr/>
          <p:nvPr/>
        </p:nvSpPr>
        <p:spPr>
          <a:xfrm>
            <a:off x="3428003" y="324838"/>
            <a:ext cx="2238789" cy="400110"/>
          </a:xfrm>
          <a:prstGeom prst="rect">
            <a:avLst/>
          </a:prstGeom>
        </p:spPr>
        <p:txBody>
          <a:bodyPr wrap="square">
            <a:spAutoFit/>
          </a:bodyPr>
          <a:lstStyle/>
          <a:p>
            <a:r>
              <a:rPr lang="en-US" sz="2000" b="1" dirty="0">
                <a:solidFill>
                  <a:srgbClr val="0000CC"/>
                </a:solidFill>
                <a:latin typeface="Broadway" panose="04040905080B02020502" pitchFamily="82" charset="0"/>
              </a:rPr>
              <a:t>ACTION</a:t>
            </a:r>
            <a:r>
              <a:rPr lang="en-US" sz="2000" b="1" dirty="0">
                <a:solidFill>
                  <a:srgbClr val="0000CC"/>
                </a:solidFill>
                <a:latin typeface="Calisto MT" pitchFamily="18" charset="0"/>
              </a:rPr>
              <a:t>  </a:t>
            </a:r>
            <a:r>
              <a:rPr lang="en-US" sz="2000" b="1" dirty="0">
                <a:solidFill>
                  <a:srgbClr val="0000CC"/>
                </a:solidFill>
                <a:latin typeface="Broadway" panose="04040905080B02020502" pitchFamily="82" charset="0"/>
              </a:rPr>
              <a:t>PLAN </a:t>
            </a:r>
            <a:endParaRPr lang="it-IT" sz="2000" b="1" dirty="0">
              <a:solidFill>
                <a:srgbClr val="0000CC"/>
              </a:solidFill>
              <a:latin typeface="Broadway" panose="04040905080B02020502" pitchFamily="82" charset="0"/>
            </a:endParaRPr>
          </a:p>
        </p:txBody>
      </p:sp>
      <p:sp>
        <p:nvSpPr>
          <p:cNvPr id="13" name="Rettangolo 12">
            <a:extLst>
              <a:ext uri="{FF2B5EF4-FFF2-40B4-BE49-F238E27FC236}">
                <a16:creationId xmlns:a16="http://schemas.microsoft.com/office/drawing/2014/main" id="{18C0CFBE-E431-448B-8AB4-503AE18974BD}"/>
              </a:ext>
            </a:extLst>
          </p:cNvPr>
          <p:cNvSpPr/>
          <p:nvPr/>
        </p:nvSpPr>
        <p:spPr>
          <a:xfrm>
            <a:off x="340516" y="1927462"/>
            <a:ext cx="8320517" cy="636313"/>
          </a:xfrm>
          <a:prstGeom prst="rect">
            <a:avLst/>
          </a:prstGeom>
        </p:spPr>
        <p:txBody>
          <a:bodyPr wrap="square">
            <a:spAutoFit/>
          </a:bodyPr>
          <a:lstStyle/>
          <a:p>
            <a:pPr algn="ctr"/>
            <a:r>
              <a:rPr lang="en-GB" sz="1700" b="1" dirty="0">
                <a:solidFill>
                  <a:srgbClr val="0000CC"/>
                </a:solidFill>
              </a:rPr>
              <a:t>The CLAY project was born with the aim of facilitating and improving innovation processes in the traditional ceramic sector</a:t>
            </a:r>
            <a:endParaRPr lang="en-US" sz="1700" b="1" dirty="0">
              <a:solidFill>
                <a:srgbClr val="0000CC"/>
              </a:solidFill>
            </a:endParaRPr>
          </a:p>
        </p:txBody>
      </p:sp>
    </p:spTree>
    <p:extLst>
      <p:ext uri="{BB962C8B-B14F-4D97-AF65-F5344CB8AC3E}">
        <p14:creationId xmlns:p14="http://schemas.microsoft.com/office/powerpoint/2010/main" val="376275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4;p7">
            <a:extLst>
              <a:ext uri="{FF2B5EF4-FFF2-40B4-BE49-F238E27FC236}">
                <a16:creationId xmlns:a16="http://schemas.microsoft.com/office/drawing/2014/main" id="{595029F3-78F5-403F-A0B1-B4DC75296D94}"/>
              </a:ext>
            </a:extLst>
          </p:cNvPr>
          <p:cNvPicPr preferRelativeResize="0"/>
          <p:nvPr/>
        </p:nvPicPr>
        <p:blipFill rotWithShape="1">
          <a:blip r:embed="rId2">
            <a:alphaModFix/>
          </a:blip>
          <a:srcRect/>
          <a:stretch/>
        </p:blipFill>
        <p:spPr>
          <a:xfrm>
            <a:off x="101600" y="260350"/>
            <a:ext cx="1878012" cy="920750"/>
          </a:xfrm>
          <a:prstGeom prst="rect">
            <a:avLst/>
          </a:prstGeom>
          <a:noFill/>
          <a:ln>
            <a:noFill/>
          </a:ln>
        </p:spPr>
      </p:pic>
      <p:sp>
        <p:nvSpPr>
          <p:cNvPr id="9" name="CasellaDiTesto 8">
            <a:extLst>
              <a:ext uri="{FF2B5EF4-FFF2-40B4-BE49-F238E27FC236}">
                <a16:creationId xmlns:a16="http://schemas.microsoft.com/office/drawing/2014/main" id="{3B15F4C9-A7B0-4DAE-8A8E-F89E1C5C29E7}"/>
              </a:ext>
            </a:extLst>
          </p:cNvPr>
          <p:cNvSpPr txBox="1"/>
          <p:nvPr/>
        </p:nvSpPr>
        <p:spPr>
          <a:xfrm>
            <a:off x="2162173" y="873635"/>
            <a:ext cx="4819649" cy="892552"/>
          </a:xfrm>
          <a:prstGeom prst="rect">
            <a:avLst/>
          </a:prstGeom>
          <a:noFill/>
        </p:spPr>
        <p:txBody>
          <a:bodyPr wrap="square" rtlCol="0">
            <a:spAutoFit/>
          </a:bodyPr>
          <a:lstStyle/>
          <a:p>
            <a:pPr algn="ctr"/>
            <a:endParaRPr lang="en-GB" cap="small" dirty="0"/>
          </a:p>
          <a:p>
            <a:pPr algn="ctr"/>
            <a:r>
              <a:rPr lang="en-GB" sz="2400" b="1" dirty="0">
                <a:solidFill>
                  <a:srgbClr val="FF0000"/>
                </a:solidFill>
                <a:latin typeface="Calisto MT" pitchFamily="18" charset="0"/>
              </a:rPr>
              <a:t>3. POLICY CONTEXT </a:t>
            </a:r>
            <a:endParaRPr lang="it-IT" sz="2400" b="1" dirty="0">
              <a:solidFill>
                <a:srgbClr val="FF0000"/>
              </a:solidFill>
              <a:latin typeface="Calisto MT" pitchFamily="18" charset="0"/>
            </a:endParaRPr>
          </a:p>
          <a:p>
            <a:pPr algn="ctr"/>
            <a:endParaRPr lang="it-IT" dirty="0"/>
          </a:p>
        </p:txBody>
      </p:sp>
      <p:sp>
        <p:nvSpPr>
          <p:cNvPr id="4" name="Rettangolo 3">
            <a:extLst>
              <a:ext uri="{FF2B5EF4-FFF2-40B4-BE49-F238E27FC236}">
                <a16:creationId xmlns:a16="http://schemas.microsoft.com/office/drawing/2014/main" id="{013176A0-0CF5-461B-A85D-7B94B18C9067}"/>
              </a:ext>
            </a:extLst>
          </p:cNvPr>
          <p:cNvSpPr/>
          <p:nvPr/>
        </p:nvSpPr>
        <p:spPr>
          <a:xfrm>
            <a:off x="315916" y="3178890"/>
            <a:ext cx="8462959" cy="584775"/>
          </a:xfrm>
          <a:prstGeom prst="rect">
            <a:avLst/>
          </a:prstGeom>
        </p:spPr>
        <p:txBody>
          <a:bodyPr wrap="square">
            <a:spAutoFit/>
          </a:bodyPr>
          <a:lstStyle/>
          <a:p>
            <a:pPr lvl="0">
              <a:buClr>
                <a:schemeClr val="accent2">
                  <a:lumMod val="50000"/>
                </a:schemeClr>
              </a:buClr>
            </a:pPr>
            <a:r>
              <a:rPr lang="en-GB" sz="1600" b="1" dirty="0">
                <a:solidFill>
                  <a:srgbClr val="0000CC"/>
                </a:solidFill>
              </a:rPr>
              <a:t>1. Specific objective 3.3 "Increase of the level of insourcing within the production</a:t>
            </a:r>
          </a:p>
          <a:p>
            <a:pPr lvl="0"/>
            <a:r>
              <a:rPr lang="en-GB" sz="1600" b="1" dirty="0">
                <a:solidFill>
                  <a:srgbClr val="0000CC"/>
                </a:solidFill>
              </a:rPr>
              <a:t>    sector". </a:t>
            </a:r>
            <a:endParaRPr lang="it-IT" sz="1600" b="1" dirty="0">
              <a:solidFill>
                <a:srgbClr val="0000CC"/>
              </a:solidFill>
            </a:endParaRPr>
          </a:p>
        </p:txBody>
      </p:sp>
      <p:sp>
        <p:nvSpPr>
          <p:cNvPr id="6" name="Rettangolo 5">
            <a:extLst>
              <a:ext uri="{FF2B5EF4-FFF2-40B4-BE49-F238E27FC236}">
                <a16:creationId xmlns:a16="http://schemas.microsoft.com/office/drawing/2014/main" id="{A59B89FF-6A98-4B82-A45E-681199FEBC4B}"/>
              </a:ext>
            </a:extLst>
          </p:cNvPr>
          <p:cNvSpPr/>
          <p:nvPr/>
        </p:nvSpPr>
        <p:spPr>
          <a:xfrm>
            <a:off x="101600" y="2200513"/>
            <a:ext cx="8462959" cy="584775"/>
          </a:xfrm>
          <a:prstGeom prst="rect">
            <a:avLst/>
          </a:prstGeom>
        </p:spPr>
        <p:txBody>
          <a:bodyPr wrap="square">
            <a:spAutoFit/>
          </a:bodyPr>
          <a:lstStyle/>
          <a:p>
            <a:pPr algn="ctr"/>
            <a:r>
              <a:rPr lang="en-GB" sz="1600" b="1" dirty="0">
                <a:solidFill>
                  <a:srgbClr val="0000CC"/>
                </a:solidFill>
              </a:rPr>
              <a:t>This action concerns ERDF Regional Operational Programme Umbria 2014-2020 </a:t>
            </a:r>
          </a:p>
          <a:p>
            <a:pPr algn="ctr"/>
            <a:r>
              <a:rPr lang="en-GB" sz="1600" b="1" dirty="0">
                <a:solidFill>
                  <a:srgbClr val="0000CC"/>
                </a:solidFill>
              </a:rPr>
              <a:t>In particular, it addresses:</a:t>
            </a:r>
            <a:endParaRPr lang="it-IT" sz="1600" b="1" dirty="0">
              <a:solidFill>
                <a:srgbClr val="0000CC"/>
              </a:solidFill>
            </a:endParaRPr>
          </a:p>
        </p:txBody>
      </p:sp>
      <p:sp>
        <p:nvSpPr>
          <p:cNvPr id="8" name="Rettangolo 7">
            <a:extLst>
              <a:ext uri="{FF2B5EF4-FFF2-40B4-BE49-F238E27FC236}">
                <a16:creationId xmlns:a16="http://schemas.microsoft.com/office/drawing/2014/main" id="{DCB9B68F-E992-43D1-AB05-E3B2080F6D0D}"/>
              </a:ext>
            </a:extLst>
          </p:cNvPr>
          <p:cNvSpPr/>
          <p:nvPr/>
        </p:nvSpPr>
        <p:spPr>
          <a:xfrm>
            <a:off x="3428003" y="324838"/>
            <a:ext cx="2238789" cy="400110"/>
          </a:xfrm>
          <a:prstGeom prst="rect">
            <a:avLst/>
          </a:prstGeom>
        </p:spPr>
        <p:txBody>
          <a:bodyPr wrap="square">
            <a:spAutoFit/>
          </a:bodyPr>
          <a:lstStyle/>
          <a:p>
            <a:r>
              <a:rPr lang="en-US" sz="2000" b="1" dirty="0">
                <a:solidFill>
                  <a:srgbClr val="0000CC"/>
                </a:solidFill>
                <a:latin typeface="Broadway" panose="04040905080B02020502" pitchFamily="82" charset="0"/>
              </a:rPr>
              <a:t>ACTION</a:t>
            </a:r>
            <a:r>
              <a:rPr lang="en-US" sz="2000" b="1" dirty="0">
                <a:solidFill>
                  <a:srgbClr val="0000CC"/>
                </a:solidFill>
                <a:latin typeface="Calisto MT" pitchFamily="18" charset="0"/>
              </a:rPr>
              <a:t>  </a:t>
            </a:r>
            <a:r>
              <a:rPr lang="en-US" sz="2000" b="1" dirty="0">
                <a:solidFill>
                  <a:srgbClr val="0000CC"/>
                </a:solidFill>
                <a:latin typeface="Broadway" panose="04040905080B02020502" pitchFamily="82" charset="0"/>
              </a:rPr>
              <a:t>PLAN </a:t>
            </a:r>
            <a:endParaRPr lang="it-IT" sz="2000" b="1" dirty="0">
              <a:solidFill>
                <a:srgbClr val="0000CC"/>
              </a:solidFill>
              <a:latin typeface="Broadway" panose="04040905080B02020502" pitchFamily="82" charset="0"/>
            </a:endParaRPr>
          </a:p>
        </p:txBody>
      </p:sp>
      <p:sp>
        <p:nvSpPr>
          <p:cNvPr id="11" name="Rettangolo 10">
            <a:extLst>
              <a:ext uri="{FF2B5EF4-FFF2-40B4-BE49-F238E27FC236}">
                <a16:creationId xmlns:a16="http://schemas.microsoft.com/office/drawing/2014/main" id="{52B51860-D09B-4D68-881E-77C69C730637}"/>
              </a:ext>
            </a:extLst>
          </p:cNvPr>
          <p:cNvSpPr/>
          <p:nvPr/>
        </p:nvSpPr>
        <p:spPr>
          <a:xfrm>
            <a:off x="315917" y="4087055"/>
            <a:ext cx="8462959" cy="615553"/>
          </a:xfrm>
          <a:prstGeom prst="rect">
            <a:avLst/>
          </a:prstGeom>
        </p:spPr>
        <p:txBody>
          <a:bodyPr wrap="square">
            <a:spAutoFit/>
          </a:bodyPr>
          <a:lstStyle/>
          <a:p>
            <a:r>
              <a:rPr lang="en-GB" sz="1800" b="1" dirty="0">
                <a:solidFill>
                  <a:srgbClr val="0000CC"/>
                </a:solidFill>
              </a:rPr>
              <a:t>2</a:t>
            </a:r>
            <a:r>
              <a:rPr lang="en-GB" sz="1600" b="1" dirty="0">
                <a:solidFill>
                  <a:srgbClr val="0000CC"/>
                </a:solidFill>
              </a:rPr>
              <a:t>. Key action 3.3.1. – “Projects to promote company exports and   territorial/sector </a:t>
            </a:r>
          </a:p>
          <a:p>
            <a:r>
              <a:rPr lang="en-GB" sz="1600" b="1" dirty="0">
                <a:solidFill>
                  <a:srgbClr val="0000CC"/>
                </a:solidFill>
              </a:rPr>
              <a:t>    based clusters”.</a:t>
            </a:r>
            <a:endParaRPr lang="it-IT" sz="1600" b="1" dirty="0">
              <a:solidFill>
                <a:srgbClr val="0000CC"/>
              </a:solidFill>
            </a:endParaRPr>
          </a:p>
        </p:txBody>
      </p:sp>
      <p:sp>
        <p:nvSpPr>
          <p:cNvPr id="13" name="CasellaDiTesto 12">
            <a:extLst>
              <a:ext uri="{FF2B5EF4-FFF2-40B4-BE49-F238E27FC236}">
                <a16:creationId xmlns:a16="http://schemas.microsoft.com/office/drawing/2014/main" id="{5F9BCD27-C1F7-459F-A665-13AFD76E7094}"/>
              </a:ext>
            </a:extLst>
          </p:cNvPr>
          <p:cNvSpPr txBox="1"/>
          <p:nvPr/>
        </p:nvSpPr>
        <p:spPr>
          <a:xfrm>
            <a:off x="1760605" y="5094488"/>
            <a:ext cx="4648200" cy="584775"/>
          </a:xfrm>
          <a:prstGeom prst="rect">
            <a:avLst/>
          </a:prstGeom>
          <a:noFill/>
        </p:spPr>
        <p:txBody>
          <a:bodyPr wrap="square">
            <a:spAutoFit/>
          </a:bodyPr>
          <a:lstStyle/>
          <a:p>
            <a:pPr algn="ctr"/>
            <a:r>
              <a:rPr lang="en-US" sz="1600" b="1" dirty="0">
                <a:solidFill>
                  <a:srgbClr val="0000CC"/>
                </a:solidFill>
                <a:latin typeface="Arial" panose="020B0604020202020204" pitchFamily="34" charset="0"/>
              </a:rPr>
              <a:t>Operational </a:t>
            </a:r>
            <a:r>
              <a:rPr lang="en-US" sz="1600" b="1" dirty="0" err="1">
                <a:solidFill>
                  <a:srgbClr val="0000CC"/>
                </a:solidFill>
                <a:latin typeface="Arial" panose="020B0604020202020204" pitchFamily="34" charset="0"/>
              </a:rPr>
              <a:t>Programme</a:t>
            </a:r>
            <a:r>
              <a:rPr lang="en-US" sz="1600" b="1" dirty="0">
                <a:solidFill>
                  <a:srgbClr val="0000CC"/>
                </a:solidFill>
                <a:latin typeface="Arial" panose="020B0604020202020204" pitchFamily="34" charset="0"/>
              </a:rPr>
              <a:t> Umbria ROP ERDF contribution is 50%</a:t>
            </a:r>
            <a:endParaRPr lang="it-IT" sz="1600" b="1" dirty="0">
              <a:solidFill>
                <a:srgbClr val="0000CC"/>
              </a:solidFill>
              <a:latin typeface="Arial" panose="020B0604020202020204" pitchFamily="34" charset="0"/>
            </a:endParaRPr>
          </a:p>
        </p:txBody>
      </p:sp>
    </p:spTree>
    <p:extLst>
      <p:ext uri="{BB962C8B-B14F-4D97-AF65-F5344CB8AC3E}">
        <p14:creationId xmlns:p14="http://schemas.microsoft.com/office/powerpoint/2010/main" val="266091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4;p7">
            <a:extLst>
              <a:ext uri="{FF2B5EF4-FFF2-40B4-BE49-F238E27FC236}">
                <a16:creationId xmlns:a16="http://schemas.microsoft.com/office/drawing/2014/main" id="{595029F3-78F5-403F-A0B1-B4DC75296D94}"/>
              </a:ext>
            </a:extLst>
          </p:cNvPr>
          <p:cNvPicPr preferRelativeResize="0"/>
          <p:nvPr/>
        </p:nvPicPr>
        <p:blipFill rotWithShape="1">
          <a:blip r:embed="rId2">
            <a:alphaModFix/>
          </a:blip>
          <a:srcRect/>
          <a:stretch/>
        </p:blipFill>
        <p:spPr>
          <a:xfrm>
            <a:off x="101600" y="260350"/>
            <a:ext cx="1878012" cy="920750"/>
          </a:xfrm>
          <a:prstGeom prst="rect">
            <a:avLst/>
          </a:prstGeom>
          <a:noFill/>
          <a:ln>
            <a:noFill/>
          </a:ln>
        </p:spPr>
      </p:pic>
      <p:sp>
        <p:nvSpPr>
          <p:cNvPr id="9" name="CasellaDiTesto 8">
            <a:extLst>
              <a:ext uri="{FF2B5EF4-FFF2-40B4-BE49-F238E27FC236}">
                <a16:creationId xmlns:a16="http://schemas.microsoft.com/office/drawing/2014/main" id="{3B15F4C9-A7B0-4DAE-8A8E-F89E1C5C29E7}"/>
              </a:ext>
            </a:extLst>
          </p:cNvPr>
          <p:cNvSpPr txBox="1"/>
          <p:nvPr/>
        </p:nvSpPr>
        <p:spPr>
          <a:xfrm>
            <a:off x="2122553" y="404320"/>
            <a:ext cx="5002210" cy="1310359"/>
          </a:xfrm>
          <a:prstGeom prst="rect">
            <a:avLst/>
          </a:prstGeom>
          <a:noFill/>
        </p:spPr>
        <p:txBody>
          <a:bodyPr wrap="square" rtlCol="0">
            <a:spAutoFit/>
          </a:bodyPr>
          <a:lstStyle/>
          <a:p>
            <a:pPr algn="ctr"/>
            <a:endParaRPr lang="en-GB" cap="small" dirty="0"/>
          </a:p>
          <a:p>
            <a:pPr algn="ctr">
              <a:lnSpc>
                <a:spcPct val="120000"/>
              </a:lnSpc>
              <a:spcBef>
                <a:spcPts val="1200"/>
              </a:spcBef>
            </a:pPr>
            <a:r>
              <a:rPr lang="en-GB" sz="2400" b="1" dirty="0">
                <a:solidFill>
                  <a:srgbClr val="FF0000"/>
                </a:solidFill>
                <a:latin typeface="Calisto MT" pitchFamily="18" charset="0"/>
              </a:rPr>
              <a:t>4. ACTION INCLUDED IN THE ACTION PLAN</a:t>
            </a:r>
            <a:endParaRPr lang="it-IT" sz="2400" b="1" dirty="0">
              <a:solidFill>
                <a:srgbClr val="FF0000"/>
              </a:solidFill>
              <a:latin typeface="Calisto MT" pitchFamily="18" charset="0"/>
            </a:endParaRPr>
          </a:p>
        </p:txBody>
      </p:sp>
      <p:sp>
        <p:nvSpPr>
          <p:cNvPr id="10" name="Rettangolo 9">
            <a:extLst>
              <a:ext uri="{FF2B5EF4-FFF2-40B4-BE49-F238E27FC236}">
                <a16:creationId xmlns:a16="http://schemas.microsoft.com/office/drawing/2014/main" id="{01126167-385A-475D-B3E6-5D49C8BEB299}"/>
              </a:ext>
            </a:extLst>
          </p:cNvPr>
          <p:cNvSpPr/>
          <p:nvPr/>
        </p:nvSpPr>
        <p:spPr>
          <a:xfrm>
            <a:off x="340515" y="1633091"/>
            <a:ext cx="8014855" cy="338554"/>
          </a:xfrm>
          <a:prstGeom prst="rect">
            <a:avLst/>
          </a:prstGeom>
        </p:spPr>
        <p:txBody>
          <a:bodyPr wrap="square">
            <a:spAutoFit/>
          </a:bodyPr>
          <a:lstStyle/>
          <a:p>
            <a:pPr algn="ctr"/>
            <a:endParaRPr lang="it-IT" sz="1600" b="1" dirty="0">
              <a:solidFill>
                <a:srgbClr val="0000CC"/>
              </a:solidFill>
            </a:endParaRPr>
          </a:p>
        </p:txBody>
      </p:sp>
      <p:sp>
        <p:nvSpPr>
          <p:cNvPr id="8" name="Rettangolo 7">
            <a:extLst>
              <a:ext uri="{FF2B5EF4-FFF2-40B4-BE49-F238E27FC236}">
                <a16:creationId xmlns:a16="http://schemas.microsoft.com/office/drawing/2014/main" id="{DCB9B68F-E992-43D1-AB05-E3B2080F6D0D}"/>
              </a:ext>
            </a:extLst>
          </p:cNvPr>
          <p:cNvSpPr/>
          <p:nvPr/>
        </p:nvSpPr>
        <p:spPr>
          <a:xfrm>
            <a:off x="3428003" y="324838"/>
            <a:ext cx="2238789" cy="400110"/>
          </a:xfrm>
          <a:prstGeom prst="rect">
            <a:avLst/>
          </a:prstGeom>
        </p:spPr>
        <p:txBody>
          <a:bodyPr wrap="square">
            <a:spAutoFit/>
          </a:bodyPr>
          <a:lstStyle/>
          <a:p>
            <a:r>
              <a:rPr lang="en-US" sz="2000" b="1" dirty="0">
                <a:solidFill>
                  <a:srgbClr val="0000CC"/>
                </a:solidFill>
                <a:latin typeface="Broadway" panose="04040905080B02020502" pitchFamily="82" charset="0"/>
              </a:rPr>
              <a:t>ACTION</a:t>
            </a:r>
            <a:r>
              <a:rPr lang="en-US" sz="2000" b="1" dirty="0">
                <a:solidFill>
                  <a:srgbClr val="0000CC"/>
                </a:solidFill>
                <a:latin typeface="Calisto MT" pitchFamily="18" charset="0"/>
              </a:rPr>
              <a:t>  </a:t>
            </a:r>
            <a:r>
              <a:rPr lang="en-US" sz="2000" b="1" dirty="0">
                <a:solidFill>
                  <a:srgbClr val="0000CC"/>
                </a:solidFill>
                <a:latin typeface="Broadway" panose="04040905080B02020502" pitchFamily="82" charset="0"/>
              </a:rPr>
              <a:t>PLAN </a:t>
            </a:r>
            <a:endParaRPr lang="it-IT" sz="2000" b="1" dirty="0">
              <a:solidFill>
                <a:srgbClr val="0000CC"/>
              </a:solidFill>
              <a:latin typeface="Broadway" panose="04040905080B02020502" pitchFamily="82" charset="0"/>
            </a:endParaRPr>
          </a:p>
        </p:txBody>
      </p:sp>
      <p:sp>
        <p:nvSpPr>
          <p:cNvPr id="13" name="CasellaDiTesto 12">
            <a:extLst>
              <a:ext uri="{FF2B5EF4-FFF2-40B4-BE49-F238E27FC236}">
                <a16:creationId xmlns:a16="http://schemas.microsoft.com/office/drawing/2014/main" id="{278744D3-0C4C-4057-ACC7-FA4C84670E42}"/>
              </a:ext>
            </a:extLst>
          </p:cNvPr>
          <p:cNvSpPr txBox="1"/>
          <p:nvPr/>
        </p:nvSpPr>
        <p:spPr>
          <a:xfrm>
            <a:off x="455209" y="1977833"/>
            <a:ext cx="7785463" cy="2902333"/>
          </a:xfrm>
          <a:prstGeom prst="rect">
            <a:avLst/>
          </a:prstGeom>
          <a:noFill/>
        </p:spPr>
        <p:txBody>
          <a:bodyPr wrap="square">
            <a:spAutoFit/>
          </a:bodyPr>
          <a:lstStyle/>
          <a:p>
            <a:pPr algn="ctr">
              <a:lnSpc>
                <a:spcPct val="115000"/>
              </a:lnSpc>
              <a:spcBef>
                <a:spcPts val="600"/>
              </a:spcBef>
              <a:spcAft>
                <a:spcPts val="800"/>
              </a:spcAft>
            </a:pPr>
            <a:r>
              <a:rPr lang="en-GB" sz="2800" b="1" dirty="0">
                <a:solidFill>
                  <a:srgbClr val="0000CC"/>
                </a:solidFill>
                <a:latin typeface="Arial" panose="020B0604020202020204" pitchFamily="34" charset="0"/>
              </a:rPr>
              <a:t>UNIVERSITY -  COMPANY</a:t>
            </a:r>
          </a:p>
          <a:p>
            <a:pPr algn="ctr">
              <a:lnSpc>
                <a:spcPct val="115000"/>
              </a:lnSpc>
              <a:spcBef>
                <a:spcPts val="600"/>
              </a:spcBef>
              <a:spcAft>
                <a:spcPts val="800"/>
              </a:spcAft>
            </a:pPr>
            <a:r>
              <a:rPr lang="en-GB" sz="2800" b="1" dirty="0">
                <a:solidFill>
                  <a:srgbClr val="0000CC"/>
                </a:solidFill>
                <a:latin typeface="Arial" panose="020B0604020202020204" pitchFamily="34" charset="0"/>
              </a:rPr>
              <a:t>- COLLABORATIVE RESEARCH – </a:t>
            </a:r>
          </a:p>
          <a:p>
            <a:pPr algn="ctr">
              <a:lnSpc>
                <a:spcPct val="115000"/>
              </a:lnSpc>
              <a:spcBef>
                <a:spcPts val="600"/>
              </a:spcBef>
              <a:spcAft>
                <a:spcPts val="800"/>
              </a:spcAft>
            </a:pPr>
            <a:r>
              <a:rPr lang="en-GB" sz="2800" b="1" dirty="0">
                <a:solidFill>
                  <a:srgbClr val="0000CC"/>
                </a:solidFill>
                <a:latin typeface="Arial" panose="020B0604020202020204" pitchFamily="34" charset="0"/>
              </a:rPr>
              <a:t>FINANCIAL INCENTIVES–  GRANT SCHEME</a:t>
            </a:r>
            <a:endParaRPr lang="it-IT" sz="2800" b="1" dirty="0">
              <a:solidFill>
                <a:srgbClr val="0000CC"/>
              </a:solidFill>
              <a:latin typeface="Arial" panose="020B0604020202020204" pitchFamily="34" charset="0"/>
            </a:endParaRPr>
          </a:p>
          <a:p>
            <a:pPr algn="ctr"/>
            <a:br>
              <a:rPr lang="en-GB" sz="2800" b="1" i="1" dirty="0">
                <a:effectLst/>
                <a:latin typeface="Calibri" panose="020F0502020204030204" pitchFamily="34" charset="0"/>
                <a:ea typeface="Times New Roman" panose="02020603050405020304" pitchFamily="18" charset="0"/>
              </a:rPr>
            </a:br>
            <a:endParaRPr lang="it-IT" sz="2800" dirty="0"/>
          </a:p>
        </p:txBody>
      </p:sp>
      <p:sp>
        <p:nvSpPr>
          <p:cNvPr id="14" name="CasellaDiTesto 13">
            <a:extLst>
              <a:ext uri="{FF2B5EF4-FFF2-40B4-BE49-F238E27FC236}">
                <a16:creationId xmlns:a16="http://schemas.microsoft.com/office/drawing/2014/main" id="{DC808B96-26DA-42B8-ADCD-4C86974948F1}"/>
              </a:ext>
            </a:extLst>
          </p:cNvPr>
          <p:cNvSpPr txBox="1"/>
          <p:nvPr/>
        </p:nvSpPr>
        <p:spPr>
          <a:xfrm>
            <a:off x="230760" y="4686300"/>
            <a:ext cx="8124610" cy="830997"/>
          </a:xfrm>
          <a:prstGeom prst="rect">
            <a:avLst/>
          </a:prstGeom>
          <a:noFill/>
        </p:spPr>
        <p:txBody>
          <a:bodyPr wrap="square">
            <a:spAutoFit/>
          </a:bodyPr>
          <a:lstStyle/>
          <a:p>
            <a:pPr algn="ctr"/>
            <a:r>
              <a:rPr lang="en-US" sz="1600" b="1" dirty="0">
                <a:solidFill>
                  <a:srgbClr val="0000CC"/>
                </a:solidFill>
              </a:rPr>
              <a:t>The action objective is to create a collaborative research between Ceramic Companies and the University on new knowledge, new skills and innovations in the field of ceramics thanks to the FINANCIAL INCENTIVES / GRANT SCHENE.</a:t>
            </a:r>
            <a:endParaRPr lang="it-IT" sz="1600" b="1" dirty="0">
              <a:solidFill>
                <a:srgbClr val="0000CC"/>
              </a:solidFill>
            </a:endParaRPr>
          </a:p>
        </p:txBody>
      </p:sp>
    </p:spTree>
    <p:extLst>
      <p:ext uri="{BB962C8B-B14F-4D97-AF65-F5344CB8AC3E}">
        <p14:creationId xmlns:p14="http://schemas.microsoft.com/office/powerpoint/2010/main" val="39469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39581A0-EF4E-4F15-9016-5E7DFFD14F66}"/>
              </a:ext>
            </a:extLst>
          </p:cNvPr>
          <p:cNvSpPr txBox="1"/>
          <p:nvPr/>
        </p:nvSpPr>
        <p:spPr>
          <a:xfrm>
            <a:off x="221779" y="1462536"/>
            <a:ext cx="8267700" cy="738664"/>
          </a:xfrm>
          <a:prstGeom prst="rect">
            <a:avLst/>
          </a:prstGeom>
          <a:noFill/>
        </p:spPr>
        <p:txBody>
          <a:bodyPr wrap="square">
            <a:spAutoFit/>
          </a:bodyPr>
          <a:lstStyle/>
          <a:p>
            <a:pPr algn="ctr"/>
            <a:r>
              <a:rPr lang="en-GB" b="1" dirty="0">
                <a:solidFill>
                  <a:srgbClr val="0000CC"/>
                </a:solidFill>
              </a:rPr>
              <a:t>Umbria is one of the few regions in Italy that can boast six municipalities with the ancient tradition of ceramics: Deruta, </a:t>
            </a:r>
            <a:r>
              <a:rPr lang="en-GB" b="1" dirty="0" err="1">
                <a:solidFill>
                  <a:srgbClr val="0000CC"/>
                </a:solidFill>
              </a:rPr>
              <a:t>Gualdo</a:t>
            </a:r>
            <a:r>
              <a:rPr lang="en-GB" b="1" dirty="0">
                <a:solidFill>
                  <a:srgbClr val="0000CC"/>
                </a:solidFill>
              </a:rPr>
              <a:t> </a:t>
            </a:r>
            <a:r>
              <a:rPr lang="en-GB" b="1" dirty="0" err="1">
                <a:solidFill>
                  <a:srgbClr val="0000CC"/>
                </a:solidFill>
              </a:rPr>
              <a:t>Tadino</a:t>
            </a:r>
            <a:r>
              <a:rPr lang="en-GB" b="1" dirty="0">
                <a:solidFill>
                  <a:srgbClr val="0000CC"/>
                </a:solidFill>
              </a:rPr>
              <a:t>, </a:t>
            </a:r>
            <a:r>
              <a:rPr lang="en-GB" b="1" dirty="0" err="1">
                <a:solidFill>
                  <a:srgbClr val="0000CC"/>
                </a:solidFill>
              </a:rPr>
              <a:t>Gubbio</a:t>
            </a:r>
            <a:r>
              <a:rPr lang="en-GB" b="1" dirty="0">
                <a:solidFill>
                  <a:srgbClr val="0000CC"/>
                </a:solidFill>
              </a:rPr>
              <a:t> and Orvieto, </a:t>
            </a:r>
            <a:r>
              <a:rPr lang="en-GB" b="1" dirty="0" err="1">
                <a:solidFill>
                  <a:srgbClr val="0000CC"/>
                </a:solidFill>
              </a:rPr>
              <a:t>Città</a:t>
            </a:r>
            <a:r>
              <a:rPr lang="en-GB" b="1" dirty="0">
                <a:solidFill>
                  <a:srgbClr val="0000CC"/>
                </a:solidFill>
              </a:rPr>
              <a:t> di Castello and </a:t>
            </a:r>
            <a:r>
              <a:rPr lang="en-GB" b="1" dirty="0" err="1">
                <a:solidFill>
                  <a:srgbClr val="0000CC"/>
                </a:solidFill>
              </a:rPr>
              <a:t>Umbertide</a:t>
            </a:r>
            <a:r>
              <a:rPr lang="en-GB" dirty="0">
                <a:solidFill>
                  <a:srgbClr val="0000CC"/>
                </a:solidFill>
              </a:rPr>
              <a:t>. </a:t>
            </a:r>
            <a:endParaRPr lang="it-IT" sz="1600" b="1" dirty="0">
              <a:solidFill>
                <a:srgbClr val="0000CC"/>
              </a:solidFill>
              <a:latin typeface="Arial" panose="020B0604020202020204" pitchFamily="34" charset="0"/>
            </a:endParaRPr>
          </a:p>
        </p:txBody>
      </p:sp>
      <p:sp>
        <p:nvSpPr>
          <p:cNvPr id="5" name="CasellaDiTesto 4">
            <a:extLst>
              <a:ext uri="{FF2B5EF4-FFF2-40B4-BE49-F238E27FC236}">
                <a16:creationId xmlns:a16="http://schemas.microsoft.com/office/drawing/2014/main" id="{BB934AEC-AB5D-48DC-A282-CC4A97E88DCC}"/>
              </a:ext>
            </a:extLst>
          </p:cNvPr>
          <p:cNvSpPr txBox="1"/>
          <p:nvPr/>
        </p:nvSpPr>
        <p:spPr>
          <a:xfrm>
            <a:off x="500495" y="3253937"/>
            <a:ext cx="7613650" cy="523220"/>
          </a:xfrm>
          <a:prstGeom prst="rect">
            <a:avLst/>
          </a:prstGeom>
          <a:noFill/>
        </p:spPr>
        <p:txBody>
          <a:bodyPr wrap="square">
            <a:spAutoFit/>
          </a:bodyPr>
          <a:lstStyle/>
          <a:p>
            <a:pPr algn="ctr"/>
            <a:r>
              <a:rPr lang="en-GB" dirty="0">
                <a:solidFill>
                  <a:srgbClr val="0000CC"/>
                </a:solidFill>
              </a:rPr>
              <a:t>.</a:t>
            </a:r>
          </a:p>
          <a:p>
            <a:pPr algn="ctr"/>
            <a:r>
              <a:rPr lang="en-US" b="1" dirty="0">
                <a:solidFill>
                  <a:srgbClr val="0000CC"/>
                </a:solidFill>
              </a:rPr>
              <a:t>Internationalization may be a future challenge</a:t>
            </a:r>
            <a:endParaRPr lang="it-IT" b="1" dirty="0">
              <a:solidFill>
                <a:srgbClr val="0000CC"/>
              </a:solidFill>
            </a:endParaRPr>
          </a:p>
        </p:txBody>
      </p:sp>
      <p:sp>
        <p:nvSpPr>
          <p:cNvPr id="2" name="Rettangolo 1">
            <a:extLst>
              <a:ext uri="{FF2B5EF4-FFF2-40B4-BE49-F238E27FC236}">
                <a16:creationId xmlns:a16="http://schemas.microsoft.com/office/drawing/2014/main" id="{DC27A09B-BDE3-439D-9184-A50B18CDE754}"/>
              </a:ext>
            </a:extLst>
          </p:cNvPr>
          <p:cNvSpPr/>
          <p:nvPr/>
        </p:nvSpPr>
        <p:spPr>
          <a:xfrm>
            <a:off x="3113134" y="767660"/>
            <a:ext cx="184731" cy="369332"/>
          </a:xfrm>
          <a:prstGeom prst="rect">
            <a:avLst/>
          </a:prstGeom>
        </p:spPr>
        <p:txBody>
          <a:bodyPr wrap="none">
            <a:spAutoFit/>
          </a:bodyPr>
          <a:lstStyle/>
          <a:p>
            <a:endParaRPr lang="it-IT" sz="1800" dirty="0">
              <a:solidFill>
                <a:srgbClr val="FF0000"/>
              </a:solidFill>
            </a:endParaRPr>
          </a:p>
        </p:txBody>
      </p:sp>
      <p:pic>
        <p:nvPicPr>
          <p:cNvPr id="10" name="Google Shape;54;p7">
            <a:extLst>
              <a:ext uri="{FF2B5EF4-FFF2-40B4-BE49-F238E27FC236}">
                <a16:creationId xmlns:a16="http://schemas.microsoft.com/office/drawing/2014/main" id="{07ABF4CA-A685-42C5-94BC-21CA89EAB066}"/>
              </a:ext>
            </a:extLst>
          </p:cNvPr>
          <p:cNvPicPr preferRelativeResize="0"/>
          <p:nvPr/>
        </p:nvPicPr>
        <p:blipFill rotWithShape="1">
          <a:blip r:embed="rId2">
            <a:alphaModFix/>
          </a:blip>
          <a:srcRect/>
          <a:stretch/>
        </p:blipFill>
        <p:spPr>
          <a:xfrm>
            <a:off x="221779" y="177128"/>
            <a:ext cx="1878012" cy="920750"/>
          </a:xfrm>
          <a:prstGeom prst="rect">
            <a:avLst/>
          </a:prstGeom>
          <a:noFill/>
          <a:ln>
            <a:noFill/>
          </a:ln>
        </p:spPr>
      </p:pic>
      <p:sp>
        <p:nvSpPr>
          <p:cNvPr id="12" name="CasellaDiTesto 11">
            <a:extLst>
              <a:ext uri="{FF2B5EF4-FFF2-40B4-BE49-F238E27FC236}">
                <a16:creationId xmlns:a16="http://schemas.microsoft.com/office/drawing/2014/main" id="{A2253380-9993-4CDE-BF75-E125C991902C}"/>
              </a:ext>
            </a:extLst>
          </p:cNvPr>
          <p:cNvSpPr txBox="1"/>
          <p:nvPr/>
        </p:nvSpPr>
        <p:spPr>
          <a:xfrm>
            <a:off x="759141" y="2302825"/>
            <a:ext cx="7291660" cy="307777"/>
          </a:xfrm>
          <a:prstGeom prst="rect">
            <a:avLst/>
          </a:prstGeom>
          <a:noFill/>
        </p:spPr>
        <p:txBody>
          <a:bodyPr wrap="square">
            <a:spAutoFit/>
          </a:bodyPr>
          <a:lstStyle/>
          <a:p>
            <a:r>
              <a:rPr lang="en-GB" b="1" dirty="0">
                <a:solidFill>
                  <a:srgbClr val="0000CC"/>
                </a:solidFill>
              </a:rPr>
              <a:t>The ceramic tradition is so strong in Umbria that it can sometimes be an weakness</a:t>
            </a:r>
            <a:endParaRPr lang="it-IT" b="1" dirty="0"/>
          </a:p>
        </p:txBody>
      </p:sp>
      <p:sp>
        <p:nvSpPr>
          <p:cNvPr id="14" name="CasellaDiTesto 13">
            <a:extLst>
              <a:ext uri="{FF2B5EF4-FFF2-40B4-BE49-F238E27FC236}">
                <a16:creationId xmlns:a16="http://schemas.microsoft.com/office/drawing/2014/main" id="{6FA95BF5-B981-4FE5-8354-01F5EA7630FC}"/>
              </a:ext>
            </a:extLst>
          </p:cNvPr>
          <p:cNvSpPr txBox="1"/>
          <p:nvPr/>
        </p:nvSpPr>
        <p:spPr>
          <a:xfrm>
            <a:off x="576629" y="2782689"/>
            <a:ext cx="7990742" cy="307777"/>
          </a:xfrm>
          <a:prstGeom prst="rect">
            <a:avLst/>
          </a:prstGeom>
          <a:noFill/>
        </p:spPr>
        <p:txBody>
          <a:bodyPr wrap="square">
            <a:spAutoFit/>
          </a:bodyPr>
          <a:lstStyle/>
          <a:p>
            <a:r>
              <a:rPr lang="en-US" b="1" dirty="0">
                <a:solidFill>
                  <a:srgbClr val="0000CC"/>
                </a:solidFill>
              </a:rPr>
              <a:t>The economic crises have increased the structural weaknesses of the ceramics sector</a:t>
            </a:r>
            <a:r>
              <a:rPr lang="en-GB" b="1" dirty="0">
                <a:solidFill>
                  <a:srgbClr val="0000CC"/>
                </a:solidFill>
              </a:rPr>
              <a:t> </a:t>
            </a:r>
            <a:endParaRPr lang="it-IT" b="1" dirty="0"/>
          </a:p>
        </p:txBody>
      </p:sp>
      <p:sp>
        <p:nvSpPr>
          <p:cNvPr id="16" name="CasellaDiTesto 15">
            <a:extLst>
              <a:ext uri="{FF2B5EF4-FFF2-40B4-BE49-F238E27FC236}">
                <a16:creationId xmlns:a16="http://schemas.microsoft.com/office/drawing/2014/main" id="{837DECC8-3B2F-4522-ABBA-C390640D8F9A}"/>
              </a:ext>
            </a:extLst>
          </p:cNvPr>
          <p:cNvSpPr txBox="1"/>
          <p:nvPr/>
        </p:nvSpPr>
        <p:spPr>
          <a:xfrm>
            <a:off x="336550" y="4012311"/>
            <a:ext cx="7832090" cy="523220"/>
          </a:xfrm>
          <a:prstGeom prst="rect">
            <a:avLst/>
          </a:prstGeom>
          <a:noFill/>
        </p:spPr>
        <p:txBody>
          <a:bodyPr wrap="square">
            <a:spAutoFit/>
          </a:bodyPr>
          <a:lstStyle/>
          <a:p>
            <a:pPr algn="ctr"/>
            <a:r>
              <a:rPr lang="en-US" b="1" dirty="0">
                <a:solidFill>
                  <a:srgbClr val="0000CC"/>
                </a:solidFill>
              </a:rPr>
              <a:t>With the innovation in production, marketing and product / design, historic brands can achieve greater competitiveness also in foreign markets</a:t>
            </a:r>
            <a:endParaRPr lang="it-IT" b="1" dirty="0">
              <a:solidFill>
                <a:srgbClr val="0000CC"/>
              </a:solidFill>
            </a:endParaRPr>
          </a:p>
        </p:txBody>
      </p:sp>
      <p:sp>
        <p:nvSpPr>
          <p:cNvPr id="20" name="CasellaDiTesto 19">
            <a:extLst>
              <a:ext uri="{FF2B5EF4-FFF2-40B4-BE49-F238E27FC236}">
                <a16:creationId xmlns:a16="http://schemas.microsoft.com/office/drawing/2014/main" id="{DF4F6BB3-563A-4703-9592-7342B58B2A2C}"/>
              </a:ext>
            </a:extLst>
          </p:cNvPr>
          <p:cNvSpPr txBox="1"/>
          <p:nvPr/>
        </p:nvSpPr>
        <p:spPr>
          <a:xfrm>
            <a:off x="639058" y="4795226"/>
            <a:ext cx="7287491" cy="523220"/>
          </a:xfrm>
          <a:prstGeom prst="rect">
            <a:avLst/>
          </a:prstGeom>
          <a:noFill/>
        </p:spPr>
        <p:txBody>
          <a:bodyPr wrap="square">
            <a:spAutoFit/>
          </a:bodyPr>
          <a:lstStyle/>
          <a:p>
            <a:pPr algn="ctr"/>
            <a:r>
              <a:rPr lang="en-US" b="1" dirty="0">
                <a:solidFill>
                  <a:srgbClr val="0000CC"/>
                </a:solidFill>
              </a:rPr>
              <a:t>An</a:t>
            </a:r>
            <a:r>
              <a:rPr lang="en-US" b="1" dirty="0"/>
              <a:t> </a:t>
            </a:r>
            <a:r>
              <a:rPr lang="en-US" b="1" dirty="0">
                <a:solidFill>
                  <a:srgbClr val="0000CC"/>
                </a:solidFill>
              </a:rPr>
              <a:t>important role for the territory development can be played by</a:t>
            </a:r>
          </a:p>
          <a:p>
            <a:pPr algn="ctr"/>
            <a:r>
              <a:rPr lang="en-US" b="1" dirty="0">
                <a:solidFill>
                  <a:srgbClr val="0000CC"/>
                </a:solidFill>
              </a:rPr>
              <a:t> universities and research centers</a:t>
            </a:r>
            <a:endParaRPr lang="it-IT" b="1" dirty="0">
              <a:solidFill>
                <a:srgbClr val="0000CC"/>
              </a:solidFill>
            </a:endParaRPr>
          </a:p>
        </p:txBody>
      </p:sp>
      <p:sp>
        <p:nvSpPr>
          <p:cNvPr id="22" name="CasellaDiTesto 21">
            <a:extLst>
              <a:ext uri="{FF2B5EF4-FFF2-40B4-BE49-F238E27FC236}">
                <a16:creationId xmlns:a16="http://schemas.microsoft.com/office/drawing/2014/main" id="{ED618629-FD38-4C6A-BF96-D42BFFC946F4}"/>
              </a:ext>
            </a:extLst>
          </p:cNvPr>
          <p:cNvSpPr txBox="1"/>
          <p:nvPr/>
        </p:nvSpPr>
        <p:spPr>
          <a:xfrm>
            <a:off x="826654" y="5567120"/>
            <a:ext cx="7287491" cy="523220"/>
          </a:xfrm>
          <a:prstGeom prst="rect">
            <a:avLst/>
          </a:prstGeom>
          <a:noFill/>
        </p:spPr>
        <p:txBody>
          <a:bodyPr wrap="square">
            <a:spAutoFit/>
          </a:bodyPr>
          <a:lstStyle/>
          <a:p>
            <a:pPr algn="ctr"/>
            <a:r>
              <a:rPr lang="en-US" b="1" dirty="0">
                <a:solidFill>
                  <a:srgbClr val="0000CC"/>
                </a:solidFill>
              </a:rPr>
              <a:t>Many ceramic companies, especially small and micro companies do not know the role that the University could play in supporting them</a:t>
            </a:r>
            <a:endParaRPr lang="it-IT" b="1" dirty="0">
              <a:solidFill>
                <a:srgbClr val="0000CC"/>
              </a:solidFill>
            </a:endParaRPr>
          </a:p>
        </p:txBody>
      </p:sp>
      <p:sp>
        <p:nvSpPr>
          <p:cNvPr id="25" name="CasellaDiTesto 24">
            <a:extLst>
              <a:ext uri="{FF2B5EF4-FFF2-40B4-BE49-F238E27FC236}">
                <a16:creationId xmlns:a16="http://schemas.microsoft.com/office/drawing/2014/main" id="{9AA7FDA9-78DE-4D2C-B5F6-E47428778BAD}"/>
              </a:ext>
            </a:extLst>
          </p:cNvPr>
          <p:cNvSpPr txBox="1"/>
          <p:nvPr/>
        </p:nvSpPr>
        <p:spPr>
          <a:xfrm>
            <a:off x="2560932" y="674542"/>
            <a:ext cx="4210593" cy="430246"/>
          </a:xfrm>
          <a:prstGeom prst="rect">
            <a:avLst/>
          </a:prstGeom>
          <a:noFill/>
        </p:spPr>
        <p:txBody>
          <a:bodyPr wrap="square">
            <a:spAutoFit/>
          </a:bodyPr>
          <a:lstStyle/>
          <a:p>
            <a:pPr algn="just">
              <a:lnSpc>
                <a:spcPct val="120000"/>
              </a:lnSpc>
              <a:spcBef>
                <a:spcPts val="200"/>
              </a:spcBef>
            </a:pPr>
            <a:r>
              <a:rPr lang="en-GB" sz="1800" b="1" dirty="0">
                <a:solidFill>
                  <a:srgbClr val="FF0000"/>
                </a:solidFill>
                <a:latin typeface="Calisto MT" pitchFamily="18" charset="0"/>
              </a:rPr>
              <a:t>5.1 </a:t>
            </a:r>
            <a:r>
              <a:rPr lang="en-GB" sz="2000" b="1" dirty="0">
                <a:solidFill>
                  <a:srgbClr val="FF0000"/>
                </a:solidFill>
                <a:latin typeface="Calisto MT" pitchFamily="18" charset="0"/>
              </a:rPr>
              <a:t>Policy Need addressed</a:t>
            </a:r>
            <a:endParaRPr lang="it-IT" sz="2000" b="1" dirty="0">
              <a:solidFill>
                <a:srgbClr val="FF0000"/>
              </a:solidFill>
              <a:latin typeface="Calisto MT" pitchFamily="18" charset="0"/>
            </a:endParaRPr>
          </a:p>
        </p:txBody>
      </p:sp>
      <p:sp>
        <p:nvSpPr>
          <p:cNvPr id="26" name="CasellaDiTesto 25">
            <a:extLst>
              <a:ext uri="{FF2B5EF4-FFF2-40B4-BE49-F238E27FC236}">
                <a16:creationId xmlns:a16="http://schemas.microsoft.com/office/drawing/2014/main" id="{FA6E6468-306F-45D3-BB83-A86D124A0F1E}"/>
              </a:ext>
            </a:extLst>
          </p:cNvPr>
          <p:cNvSpPr txBox="1"/>
          <p:nvPr/>
        </p:nvSpPr>
        <p:spPr>
          <a:xfrm>
            <a:off x="2251166" y="326054"/>
            <a:ext cx="4641668" cy="307777"/>
          </a:xfrm>
          <a:prstGeom prst="rect">
            <a:avLst/>
          </a:prstGeom>
          <a:noFill/>
        </p:spPr>
        <p:txBody>
          <a:bodyPr wrap="square">
            <a:spAutoFit/>
          </a:bodyPr>
          <a:lstStyle/>
          <a:p>
            <a:r>
              <a:rPr lang="en-GB" sz="1400" b="1" dirty="0">
                <a:solidFill>
                  <a:srgbClr val="FF0000"/>
                </a:solidFill>
                <a:latin typeface="Calisto MT" pitchFamily="18" charset="0"/>
              </a:rPr>
              <a:t>5. DETAILS OF THE ACTION ENVISAGED</a:t>
            </a:r>
            <a:endParaRPr lang="it-IT" dirty="0"/>
          </a:p>
        </p:txBody>
      </p:sp>
    </p:spTree>
    <p:extLst>
      <p:ext uri="{BB962C8B-B14F-4D97-AF65-F5344CB8AC3E}">
        <p14:creationId xmlns:p14="http://schemas.microsoft.com/office/powerpoint/2010/main" val="135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4" grpId="0"/>
      <p:bldP spid="16"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01126167-385A-475D-B3E6-5D49C8BEB299}"/>
              </a:ext>
            </a:extLst>
          </p:cNvPr>
          <p:cNvSpPr/>
          <p:nvPr/>
        </p:nvSpPr>
        <p:spPr>
          <a:xfrm>
            <a:off x="340515" y="1633091"/>
            <a:ext cx="8014855" cy="338554"/>
          </a:xfrm>
          <a:prstGeom prst="rect">
            <a:avLst/>
          </a:prstGeom>
        </p:spPr>
        <p:txBody>
          <a:bodyPr wrap="square">
            <a:spAutoFit/>
          </a:bodyPr>
          <a:lstStyle/>
          <a:p>
            <a:pPr algn="ctr"/>
            <a:endParaRPr lang="it-IT" sz="1600" b="1" dirty="0">
              <a:solidFill>
                <a:srgbClr val="0000CC"/>
              </a:solidFill>
            </a:endParaRPr>
          </a:p>
        </p:txBody>
      </p:sp>
      <p:sp>
        <p:nvSpPr>
          <p:cNvPr id="11" name="CasellaDiTesto 10">
            <a:extLst>
              <a:ext uri="{FF2B5EF4-FFF2-40B4-BE49-F238E27FC236}">
                <a16:creationId xmlns:a16="http://schemas.microsoft.com/office/drawing/2014/main" id="{A250D9F5-C6A0-4F1E-950B-6986EDF283BE}"/>
              </a:ext>
            </a:extLst>
          </p:cNvPr>
          <p:cNvSpPr txBox="1"/>
          <p:nvPr/>
        </p:nvSpPr>
        <p:spPr>
          <a:xfrm>
            <a:off x="200891" y="87874"/>
            <a:ext cx="4641668" cy="396455"/>
          </a:xfrm>
          <a:prstGeom prst="rect">
            <a:avLst/>
          </a:prstGeom>
          <a:noFill/>
        </p:spPr>
        <p:txBody>
          <a:bodyPr wrap="square">
            <a:spAutoFit/>
          </a:bodyPr>
          <a:lstStyle/>
          <a:p>
            <a:pPr algn="just">
              <a:lnSpc>
                <a:spcPct val="120000"/>
              </a:lnSpc>
              <a:spcBef>
                <a:spcPts val="200"/>
              </a:spcBef>
            </a:pPr>
            <a:r>
              <a:rPr lang="en-GB" sz="1800" b="1" dirty="0">
                <a:solidFill>
                  <a:srgbClr val="FF0000"/>
                </a:solidFill>
                <a:latin typeface="Calisto MT" pitchFamily="18" charset="0"/>
              </a:rPr>
              <a:t>5.1 Policy Need addressed</a:t>
            </a:r>
            <a:endParaRPr lang="it-IT" sz="1800" b="1" dirty="0">
              <a:solidFill>
                <a:srgbClr val="FF0000"/>
              </a:solidFill>
              <a:latin typeface="Calisto MT" pitchFamily="18" charset="0"/>
            </a:endParaRPr>
          </a:p>
        </p:txBody>
      </p:sp>
      <p:pic>
        <p:nvPicPr>
          <p:cNvPr id="14" name="Elemento grafico 6">
            <a:hlinkClick r:id="rId2" action="ppaction://hlinksldjump"/>
            <a:extLst>
              <a:ext uri="{FF2B5EF4-FFF2-40B4-BE49-F238E27FC236}">
                <a16:creationId xmlns:a16="http://schemas.microsoft.com/office/drawing/2014/main" id="{58DDDC75-69CD-4DC6-82F6-90B02EEACE62}"/>
              </a:ext>
            </a:extLst>
          </p:cNvPr>
          <p:cNvPicPr/>
          <p:nvPr/>
        </p:nvPicPr>
        <p:blipFill rotWithShape="1">
          <a:blip r:embed="rId3" cstate="print">
            <a:extLst>
              <a:ext uri="{28A0092B-C50C-407E-A947-70E740481C1C}">
                <a14:useLocalDpi xmlns:a14="http://schemas.microsoft.com/office/drawing/2010/main" val="0"/>
              </a:ext>
            </a:extLst>
          </a:blip>
          <a:srcRect t="8656" r="6250" b="1460"/>
          <a:stretch/>
        </p:blipFill>
        <p:spPr bwMode="auto">
          <a:xfrm>
            <a:off x="1156855" y="1262194"/>
            <a:ext cx="6587836" cy="4529005"/>
          </a:xfrm>
          <a:prstGeom prst="rect">
            <a:avLst/>
          </a:prstGeom>
          <a:noFill/>
          <a:ln>
            <a:noFill/>
          </a:ln>
          <a:extLst>
            <a:ext uri="{53640926-AAD7-44D8-BBD7-CCE9431645EC}">
              <a14:shadowObscured xmlns:a14="http://schemas.microsoft.com/office/drawing/2010/main"/>
            </a:ext>
          </a:extLst>
        </p:spPr>
      </p:pic>
      <p:sp>
        <p:nvSpPr>
          <p:cNvPr id="15" name="CasellaDiTesto 14">
            <a:extLst>
              <a:ext uri="{FF2B5EF4-FFF2-40B4-BE49-F238E27FC236}">
                <a16:creationId xmlns:a16="http://schemas.microsoft.com/office/drawing/2014/main" id="{37D6FB92-BAE4-4FB8-8642-396A882B6021}"/>
              </a:ext>
            </a:extLst>
          </p:cNvPr>
          <p:cNvSpPr txBox="1"/>
          <p:nvPr/>
        </p:nvSpPr>
        <p:spPr>
          <a:xfrm>
            <a:off x="2251166" y="532060"/>
            <a:ext cx="4641668" cy="646331"/>
          </a:xfrm>
          <a:prstGeom prst="rect">
            <a:avLst/>
          </a:prstGeom>
          <a:noFill/>
        </p:spPr>
        <p:txBody>
          <a:bodyPr wrap="square">
            <a:spAutoFit/>
          </a:bodyPr>
          <a:lstStyle/>
          <a:p>
            <a:pPr algn="ctr">
              <a:spcAft>
                <a:spcPts val="1000"/>
              </a:spcAft>
            </a:pPr>
            <a:r>
              <a:rPr lang="en-US" sz="1800" b="1" i="1"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Key results of the CLAY comparative needs analysis</a:t>
            </a:r>
            <a:endParaRPr lang="it-IT" sz="1800" b="1" i="1" dirty="0">
              <a:solidFill>
                <a:srgbClr val="0000CC"/>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32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E6CB612D-D100-443D-A81D-9DD8A682A3F6}"/>
              </a:ext>
            </a:extLst>
          </p:cNvPr>
          <p:cNvGraphicFramePr>
            <a:graphicFrameLocks/>
          </p:cNvGraphicFramePr>
          <p:nvPr>
            <p:extLst>
              <p:ext uri="{D42A27DB-BD31-4B8C-83A1-F6EECF244321}">
                <p14:modId xmlns:p14="http://schemas.microsoft.com/office/powerpoint/2010/main" val="896539947"/>
              </p:ext>
            </p:extLst>
          </p:nvPr>
        </p:nvGraphicFramePr>
        <p:xfrm>
          <a:off x="229648" y="964622"/>
          <a:ext cx="4203807" cy="4140777"/>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C880FEFE-B3FF-4DA7-9245-858F4C2E4AF7}"/>
              </a:ext>
            </a:extLst>
          </p:cNvPr>
          <p:cNvSpPr txBox="1"/>
          <p:nvPr/>
        </p:nvSpPr>
        <p:spPr>
          <a:xfrm>
            <a:off x="3830782" y="312199"/>
            <a:ext cx="4641668" cy="396455"/>
          </a:xfrm>
          <a:prstGeom prst="rect">
            <a:avLst/>
          </a:prstGeom>
          <a:noFill/>
        </p:spPr>
        <p:txBody>
          <a:bodyPr wrap="square">
            <a:spAutoFit/>
          </a:bodyPr>
          <a:lstStyle/>
          <a:p>
            <a:pPr algn="just">
              <a:lnSpc>
                <a:spcPct val="120000"/>
              </a:lnSpc>
              <a:spcBef>
                <a:spcPts val="200"/>
              </a:spcBef>
            </a:pPr>
            <a:r>
              <a:rPr lang="en-GB" sz="1800" b="1" dirty="0">
                <a:solidFill>
                  <a:srgbClr val="FF0000"/>
                </a:solidFill>
                <a:latin typeface="Calisto MT" pitchFamily="18" charset="0"/>
              </a:rPr>
              <a:t>5.1 Policy Need addressed</a:t>
            </a:r>
            <a:endParaRPr lang="it-IT" sz="1800" b="1" dirty="0">
              <a:solidFill>
                <a:srgbClr val="FF0000"/>
              </a:solidFill>
              <a:latin typeface="Calisto MT" pitchFamily="18" charset="0"/>
            </a:endParaRPr>
          </a:p>
        </p:txBody>
      </p:sp>
      <p:sp>
        <p:nvSpPr>
          <p:cNvPr id="6" name="CasellaDiTesto 5">
            <a:extLst>
              <a:ext uri="{FF2B5EF4-FFF2-40B4-BE49-F238E27FC236}">
                <a16:creationId xmlns:a16="http://schemas.microsoft.com/office/drawing/2014/main" id="{2692F541-43B9-433D-9673-2989FC7559C9}"/>
              </a:ext>
            </a:extLst>
          </p:cNvPr>
          <p:cNvSpPr txBox="1"/>
          <p:nvPr/>
        </p:nvSpPr>
        <p:spPr>
          <a:xfrm>
            <a:off x="4495800" y="2034431"/>
            <a:ext cx="4578927" cy="923330"/>
          </a:xfrm>
          <a:prstGeom prst="rect">
            <a:avLst/>
          </a:prstGeom>
          <a:noFill/>
        </p:spPr>
        <p:txBody>
          <a:bodyPr wrap="square">
            <a:spAutoFit/>
          </a:bodyPr>
          <a:lstStyle/>
          <a:p>
            <a:pPr algn="ctr"/>
            <a:r>
              <a:rPr lang="en-US" sz="1800" b="1" dirty="0">
                <a:solidFill>
                  <a:srgbClr val="0000CC"/>
                </a:solidFill>
              </a:rPr>
              <a:t>The innovation in marketing and product is the most urgent needs to be addressed</a:t>
            </a:r>
            <a:endParaRPr lang="it-IT" sz="1800" b="1" dirty="0">
              <a:solidFill>
                <a:srgbClr val="0000CC"/>
              </a:solidFill>
            </a:endParaRPr>
          </a:p>
        </p:txBody>
      </p:sp>
      <p:sp>
        <p:nvSpPr>
          <p:cNvPr id="8" name="CasellaDiTesto 7">
            <a:extLst>
              <a:ext uri="{FF2B5EF4-FFF2-40B4-BE49-F238E27FC236}">
                <a16:creationId xmlns:a16="http://schemas.microsoft.com/office/drawing/2014/main" id="{DD350E84-30C9-471C-8399-81C5ED9A863C}"/>
              </a:ext>
            </a:extLst>
          </p:cNvPr>
          <p:cNvSpPr txBox="1"/>
          <p:nvPr/>
        </p:nvSpPr>
        <p:spPr>
          <a:xfrm>
            <a:off x="10914" y="52712"/>
            <a:ext cx="4648200" cy="307777"/>
          </a:xfrm>
          <a:prstGeom prst="rect">
            <a:avLst/>
          </a:prstGeom>
          <a:noFill/>
        </p:spPr>
        <p:txBody>
          <a:bodyPr wrap="square">
            <a:spAutoFit/>
          </a:bodyPr>
          <a:lstStyle/>
          <a:p>
            <a:r>
              <a:rPr lang="en-GB" sz="1400" b="1" dirty="0">
                <a:solidFill>
                  <a:srgbClr val="FF0000"/>
                </a:solidFill>
                <a:latin typeface="Calisto MT" pitchFamily="18" charset="0"/>
              </a:rPr>
              <a:t>5. DETAILS OF THE ACTION ENVISAGED</a:t>
            </a:r>
            <a:endParaRPr lang="it-IT" dirty="0"/>
          </a:p>
        </p:txBody>
      </p:sp>
    </p:spTree>
    <p:extLst>
      <p:ext uri="{BB962C8B-B14F-4D97-AF65-F5344CB8AC3E}">
        <p14:creationId xmlns:p14="http://schemas.microsoft.com/office/powerpoint/2010/main" val="2332767091"/>
      </p:ext>
    </p:extLst>
  </p:cSld>
  <p:clrMapOvr>
    <a:masterClrMapping/>
  </p:clrMapOvr>
</p:sld>
</file>

<file path=ppt/theme/theme1.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29923</TotalTime>
  <Words>1757</Words>
  <Application>Microsoft Office PowerPoint</Application>
  <PresentationFormat>Presentazione su schermo (4:3)</PresentationFormat>
  <Paragraphs>171</Paragraphs>
  <Slides>20</Slides>
  <Notes>4</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20</vt:i4>
      </vt:variant>
    </vt:vector>
  </HeadingPairs>
  <TitlesOfParts>
    <vt:vector size="30" baseType="lpstr">
      <vt:lpstr>Book Antiqua</vt:lpstr>
      <vt:lpstr>Broadway</vt:lpstr>
      <vt:lpstr>Bodoni MT</vt:lpstr>
      <vt:lpstr>Wingdings</vt:lpstr>
      <vt:lpstr>Arial</vt:lpstr>
      <vt:lpstr>Calibri</vt:lpstr>
      <vt:lpstr>Calisto MT</vt:lpstr>
      <vt:lpstr>POI_THEME_TEMPLATE_DESIGN</vt:lpstr>
      <vt:lpstr>POI_THEME_TEMPLATE_DESIGN</vt:lpstr>
      <vt:lpstr>POI_THEME_TEMPLATE_DESIGN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Sara</dc:creator>
  <cp:lastModifiedBy>Emanuela Bossi</cp:lastModifiedBy>
  <cp:revision>518</cp:revision>
  <cp:lastPrinted>2021-02-24T06:43:29Z</cp:lastPrinted>
  <dcterms:modified xsi:type="dcterms:W3CDTF">2021-02-24T12:16:48Z</dcterms:modified>
</cp:coreProperties>
</file>