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58" r:id="rId3"/>
    <p:sldId id="273" r:id="rId4"/>
    <p:sldId id="272" r:id="rId5"/>
    <p:sldId id="275" r:id="rId6"/>
    <p:sldId id="261" r:id="rId7"/>
    <p:sldId id="268" r:id="rId8"/>
    <p:sldId id="274" r:id="rId9"/>
  </p:sldIdLst>
  <p:sldSz cx="9144000" cy="5143500" type="screen16x9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8640"/>
    <p:restoredTop sz="94674"/>
  </p:normalViewPr>
  <p:slideViewPr>
    <p:cSldViewPr showGuides="1">
      <p:cViewPr varScale="1">
        <p:scale>
          <a:sx n="93" d="100"/>
          <a:sy n="93" d="100"/>
        </p:scale>
        <p:origin x="8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0C476-87C7-4A2B-B846-15EEBACD1474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1F09-A1AA-4E5B-8749-F771D27B6F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922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641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591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713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0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108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92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12/06/2017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Informativa avanzamento 30.04.2017</a:t>
            </a:r>
            <a:b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PO Umbria FSE 14-20</a:t>
            </a:r>
            <a: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/>
            </a:r>
            <a:br>
              <a:rPr lang="it-IT" sz="30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2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Sabrina Paolini</a:t>
            </a:r>
            <a:endParaRPr lang="it-IT" sz="25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499742"/>
            <a:ext cx="225149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67544" y="1347614"/>
            <a:ext cx="842493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</a:t>
            </a: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Informativa sullo stato di avanzamento del</a:t>
            </a:r>
          </a:p>
          <a:p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Umbria </a:t>
            </a:r>
            <a:r>
              <a:rPr lang="it-IT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FSE </a:t>
            </a:r>
            <a:r>
              <a:rPr lang="it-IT" sz="2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14-20</a:t>
            </a:r>
          </a:p>
          <a:p>
            <a:endParaRPr lang="it-IT" sz="2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Punto </a:t>
            </a:r>
            <a:r>
              <a:rPr lang="it-IT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n. </a:t>
            </a:r>
            <a:r>
              <a:rPr lang="it-IT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 </a:t>
            </a:r>
            <a:r>
              <a:rPr lang="it-IT" sz="24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ordine del </a:t>
            </a:r>
            <a:r>
              <a:rPr lang="it-IT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giorno</a:t>
            </a:r>
            <a:endParaRPr lang="it-IT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48" y="1059583"/>
            <a:ext cx="8209052" cy="3456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500" b="1" dirty="0" smtClean="0"/>
              <a:t>Attuazione finanziaria e previsioni di spesa</a:t>
            </a:r>
            <a:endParaRPr lang="it-IT" b="1" dirty="0" smtClean="0"/>
          </a:p>
          <a:p>
            <a:endParaRPr lang="it-IT" b="1" dirty="0" smtClean="0"/>
          </a:p>
          <a:p>
            <a:pPr algn="ctr"/>
            <a:endParaRPr lang="it-IT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073204"/>
              </p:ext>
            </p:extLst>
          </p:nvPr>
        </p:nvGraphicFramePr>
        <p:xfrm>
          <a:off x="395536" y="1491630"/>
          <a:ext cx="8280920" cy="313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3"/>
                <a:gridCol w="1272142"/>
                <a:gridCol w="1272142"/>
                <a:gridCol w="1128125"/>
                <a:gridCol w="1152128"/>
              </a:tblGrid>
              <a:tr h="869661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Assi di intervento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Dotazione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totale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Arial" charset="0"/>
                      </a:endParaRP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Costo totale ammissibile delle operazioni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selezionate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al 30.04.2017</a:t>
                      </a: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Arial" charset="0"/>
                      </a:endParaRP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Spesa ammissibile dichiarata dai </a:t>
                      </a: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beneficiari al 30.04.2017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MS PGothic" charset="0"/>
                        <a:cs typeface="Arial" charset="0"/>
                      </a:endParaRP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MS PGothic" charset="0"/>
                          <a:cs typeface="Arial" charset="0"/>
                        </a:rPr>
                        <a:t>Previsioni di spesa al 31.12.2017</a:t>
                      </a:r>
                    </a:p>
                  </a:txBody>
                  <a:tcPr marL="71995" marR="71995" marT="46801" marB="46801" anchor="ctr" horzOverflow="overflow"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 - Occupazione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107.167.770,00 </a:t>
                      </a:r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20.562.662,46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6.891.380,50</a:t>
                      </a: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14.691.380,50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 - Inclusione sociale e lotta contro la povertà</a:t>
                      </a:r>
                    </a:p>
                  </a:txBody>
                  <a:tcPr marL="71995" marR="71995" marT="46801" marB="46801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55.526.158,00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2.916.959,15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569.119,86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799.714,30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III - Istruzione e formazione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56.668.672,00 </a:t>
                      </a:r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12.221.148,37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3.405.653,16</a:t>
                      </a: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7.090.498,14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27685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IV - Capacità istituzionale ed amministrativa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9.140.108,00 </a:t>
                      </a:r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880.734,08</a:t>
                      </a: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53.688,48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485.716,48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13740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V - Assistenza tecnica</a:t>
                      </a:r>
                    </a:p>
                  </a:txBody>
                  <a:tcPr marL="71995" marR="71995" marT="46801" marB="46801" anchor="ctr" horzOverflow="overflow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>
                          <a:solidFill>
                            <a:schemeClr val="tx1"/>
                          </a:solidFill>
                        </a:rPr>
                        <a:t>9.026.094,00 </a:t>
                      </a:r>
                    </a:p>
                  </a:txBody>
                  <a:tcPr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1.412.035,92</a:t>
                      </a: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387.372,63</a:t>
                      </a:r>
                    </a:p>
                  </a:txBody>
                  <a:tcPr marL="9525" marR="9525" marT="9525" marB="0" anchor="ctr">
                    <a:solidFill>
                      <a:srgbClr val="E9EE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407.171,39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9EEF4"/>
                    </a:solidFill>
                  </a:tcPr>
                </a:tc>
              </a:tr>
              <a:tr h="349529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rgbClr val="000000"/>
                          </a:solidFill>
                        </a:rPr>
                        <a:t>TOTALE</a:t>
                      </a:r>
                      <a:endParaRPr lang="it-IT" sz="140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237.528.802,00 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37.993.539,98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11.307.214,63</a:t>
                      </a:r>
                      <a:endParaRPr lang="it-IT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/>
                          </a:solidFill>
                        </a:rPr>
                        <a:t>23.474.480,81</a:t>
                      </a:r>
                      <a:endParaRPr lang="it-IT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319" y="4613008"/>
            <a:ext cx="1152129" cy="47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87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sz="3600" b="1" i="1" dirty="0">
                <a:solidFill>
                  <a:srgbClr val="0070C0"/>
                </a:solidFill>
                <a:cs typeface="Arial" pitchFamily="34" charset="0"/>
              </a:rPr>
              <a:t>Avanzamento finanziario rispetto alla regola del disimpegno automatico delle risorse (n+3) ai sensi dell’art. 136 del Reg. 1303/2013</a:t>
            </a:r>
            <a:r>
              <a:rPr lang="it-IT" b="1" i="1" dirty="0">
                <a:solidFill>
                  <a:srgbClr val="0070C0"/>
                </a:solidFill>
                <a:cs typeface="Arial" pitchFamily="34" charset="0"/>
              </a:rPr>
              <a:t/>
            </a:r>
            <a:br>
              <a:rPr lang="it-IT" b="1" i="1" dirty="0">
                <a:solidFill>
                  <a:srgbClr val="0070C0"/>
                </a:solidFill>
                <a:cs typeface="Arial" pitchFamily="34" charset="0"/>
              </a:rPr>
            </a:br>
            <a:endParaRPr lang="it-IT" b="1" i="1" dirty="0">
              <a:solidFill>
                <a:srgbClr val="0070C0"/>
              </a:solidFill>
              <a:cs typeface="Arial" pitchFamily="34" charset="0"/>
            </a:endParaRPr>
          </a:p>
          <a:p>
            <a:pPr algn="ctr">
              <a:buNone/>
            </a:pPr>
            <a:r>
              <a:rPr lang="it-IT" dirty="0"/>
              <a:t>Il target annuale dell’anno 2017 è individuato come segue:</a:t>
            </a:r>
            <a:endParaRPr lang="it-IT" b="1" i="1" dirty="0">
              <a:solidFill>
                <a:srgbClr val="0070C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it-IT" b="1" i="1" dirty="0">
                <a:solidFill>
                  <a:srgbClr val="00B050"/>
                </a:solidFill>
                <a:latin typeface="Calibri" pitchFamily="34" charset="0"/>
              </a:rPr>
              <a:t>31 dicembre 2017: € 9.331.795</a:t>
            </a:r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r>
              <a:rPr lang="it-IT" dirty="0" smtClean="0"/>
              <a:t>La spesa ammissibile al 30.04.2017 è superiore al target 2017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7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400" b="1" i="1" dirty="0">
                <a:solidFill>
                  <a:srgbClr val="0070C0"/>
                </a:solidFill>
                <a:cs typeface="Arial" pitchFamily="34" charset="0"/>
              </a:rPr>
              <a:t>Avanzamento finanziario rispetto </a:t>
            </a:r>
            <a:r>
              <a:rPr lang="it-IT" sz="2400" b="1" i="1" dirty="0" smtClean="0">
                <a:solidFill>
                  <a:srgbClr val="0070C0"/>
                </a:solidFill>
                <a:cs typeface="Arial" pitchFamily="34" charset="0"/>
              </a:rPr>
              <a:t>al quadro di riferimento dell’efficacia dell’attuazione ai sensi di quanto previsto al Reg. 1303/2013</a:t>
            </a:r>
            <a:endParaRPr lang="it-IT" sz="2400" b="1" i="1" dirty="0">
              <a:solidFill>
                <a:srgbClr val="0070C0"/>
              </a:solidFill>
              <a:cs typeface="Arial" pitchFamily="34" charset="0"/>
            </a:endParaRP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smtClean="0"/>
              <a:t>Il </a:t>
            </a:r>
            <a:r>
              <a:rPr lang="it-IT" sz="2400" dirty="0"/>
              <a:t>target </a:t>
            </a:r>
            <a:r>
              <a:rPr lang="it-IT" sz="2400" dirty="0" smtClean="0"/>
              <a:t>intermedio complessivo per il 2018:</a:t>
            </a:r>
          </a:p>
          <a:p>
            <a:pPr algn="ctr">
              <a:buNone/>
            </a:pPr>
            <a:r>
              <a:rPr lang="it-IT" sz="2400" b="1" i="1" dirty="0" smtClean="0">
                <a:solidFill>
                  <a:srgbClr val="00B050"/>
                </a:solidFill>
                <a:latin typeface="Calibri" pitchFamily="34" charset="0"/>
              </a:rPr>
              <a:t>€ 63.517.795</a:t>
            </a:r>
          </a:p>
          <a:p>
            <a:pPr algn="ctr">
              <a:buNone/>
            </a:pPr>
            <a:r>
              <a:rPr lang="it-IT" sz="2400" dirty="0">
                <a:latin typeface="Calibri" pitchFamily="34" charset="0"/>
              </a:rPr>
              <a:t>r</a:t>
            </a:r>
            <a:r>
              <a:rPr lang="it-IT" sz="2400" dirty="0" smtClean="0">
                <a:latin typeface="Calibri" pitchFamily="34" charset="0"/>
              </a:rPr>
              <a:t>ispetto ad costo ammissibile approvato al 30.04.2017 pari ad</a:t>
            </a:r>
          </a:p>
          <a:p>
            <a:pPr algn="ctr">
              <a:buNone/>
            </a:pPr>
            <a:r>
              <a:rPr lang="it-IT" sz="2400" dirty="0" smtClean="0">
                <a:latin typeface="Calibri" pitchFamily="34" charset="0"/>
              </a:rPr>
              <a:t> </a:t>
            </a:r>
            <a:r>
              <a:rPr lang="it-IT" sz="2400" b="1" i="1" dirty="0" smtClean="0">
                <a:solidFill>
                  <a:srgbClr val="00B050"/>
                </a:solidFill>
                <a:latin typeface="Calibri" pitchFamily="34" charset="0"/>
              </a:rPr>
              <a:t>€ 37.993.539,98</a:t>
            </a:r>
            <a:endParaRPr lang="it-IT" sz="2400" b="1" i="1" dirty="0" smtClean="0">
              <a:latin typeface="Calibri" pitchFamily="34" charset="0"/>
            </a:endParaRPr>
          </a:p>
          <a:p>
            <a:pPr algn="ctr">
              <a:buNone/>
            </a:pPr>
            <a:endParaRPr lang="it-IT" sz="2400" b="1" i="1" dirty="0">
              <a:solidFill>
                <a:srgbClr val="00B050"/>
              </a:solidFill>
              <a:latin typeface="Calibri" pitchFamily="34" charset="0"/>
            </a:endParaRPr>
          </a:p>
          <a:p>
            <a:pPr algn="just">
              <a:buNone/>
            </a:pPr>
            <a:endParaRPr lang="it-IT" dirty="0"/>
          </a:p>
          <a:p>
            <a:pPr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376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51233" y="1059582"/>
            <a:ext cx="8568953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Annualità 2017: i principali tratti dell’attuazione del PO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(azioni di sistema e provvedimenti)</a:t>
            </a:r>
            <a:endParaRPr lang="it-IT" sz="20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Manuale </a:t>
            </a:r>
            <a:r>
              <a:rPr lang="it-IT" sz="16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Generale per la Gestione delle Operazioni </a:t>
            </a: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GEO (Rev. 2);</a:t>
            </a:r>
            <a:endParaRPr lang="it-IT" sz="16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Sistema </a:t>
            </a:r>
            <a:r>
              <a:rPr lang="it-IT" sz="16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informativo per il </a:t>
            </a: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monitoraggio e attuazione;</a:t>
            </a: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Istituzione Gruppo di Autovalutazione del Rischio, Adozione «Strumento di Autovalutazione  del Rischio» e del modello «Mappatura dei Rischi e misure di trattamento» (D.G.R. 5 dicembre 2016 n. 1384)</a:t>
            </a:r>
            <a:endParaRPr lang="it-IT" sz="16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Richiesta di adesione al Regolamento Delegato (UE) 2017/90 della Commissione del 31 ottobre 2016</a:t>
            </a:r>
            <a:r>
              <a:rPr lang="it-IT" sz="1600" dirty="0"/>
              <a:t> </a:t>
            </a:r>
            <a:r>
              <a:rPr lang="it-IT" sz="16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 quanto riguarda la definizione di tabelle standard di costi unitari e di importi forfettari per il rimborso da parte della Commissione </a:t>
            </a: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delle </a:t>
            </a:r>
            <a:r>
              <a:rPr lang="it-IT" sz="16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spese </a:t>
            </a: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sostenute;</a:t>
            </a:r>
            <a:endParaRPr lang="it-IT" sz="16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Approvazione del SI.GE.CO.;</a:t>
            </a:r>
          </a:p>
          <a:p>
            <a:pPr marL="342900" indent="-342900" algn="just">
              <a:buFontTx/>
              <a:buChar char="-"/>
            </a:pPr>
            <a:r>
              <a:rPr lang="it-IT" sz="1600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Designazione delle Autorità di Gestione e di Certificazione</a:t>
            </a:r>
          </a:p>
          <a:p>
            <a:pPr marL="342900" indent="-342900">
              <a:buFontTx/>
              <a:buChar char="-"/>
            </a:pPr>
            <a:endParaRPr lang="it-IT" sz="20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it-IT" dirty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5586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1059582"/>
            <a:ext cx="8541691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1" u="sng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Annualità 2017: Attuazione al 30.4.2017 </a:t>
            </a:r>
          </a:p>
          <a:p>
            <a:pPr lvl="0"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ASSE </a:t>
            </a: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OCCUPAZIONE</a:t>
            </a: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</a:p>
          <a:p>
            <a:pPr lvl="0"/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Avviso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pubblico “Pacchetto Giovani - Pacchetti Adulti” 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Vengono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stanziate risorse per complessivi € 2.000.000 per il finanziamento di tirocini extracurriculari della durata di 6 o 12 mesi. Ad oggi sono stati avviati 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circa n.150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tirocini.   </a:t>
            </a:r>
          </a:p>
          <a:p>
            <a:pPr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ASSE </a:t>
            </a:r>
            <a:r>
              <a:rPr lang="it-IT" sz="1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II INCLUSIONE SOCIALE  E LOTTA ALLA POVERTA’:</a:t>
            </a:r>
            <a:endParaRPr lang="it-IT" sz="1600" b="1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Approvazione restanti 2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Programmi di sviluppo urbano 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(Comune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 Città di Castello e Comune di 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Foligno);</a:t>
            </a:r>
          </a:p>
          <a:p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pprovazione Strategia dell’Area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Sud Ovest Orvietano; </a:t>
            </a:r>
            <a:endParaRPr lang="it-IT" sz="1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Approvazione </a:t>
            </a:r>
            <a:r>
              <a:rPr lang="it-IT" sz="1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Accordi  </a:t>
            </a: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Zone Sociali (Capofila Comune di Assisi e Capofila Comune di Panicale).</a:t>
            </a:r>
            <a:endParaRPr lang="it-IT" sz="14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ASSE </a:t>
            </a:r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 CAPACITA</a:t>
            </a:r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it-IT" sz="1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ISTITUZIONALE E AMMINISTRATIVA: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Progetto Gestione associata delle funzioni da parte dei Comuni interessati da strategie territoriali integrate</a:t>
            </a:r>
            <a:endParaRPr lang="it-IT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10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99592" y="1635646"/>
            <a:ext cx="7560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Grazie per l’attenzione!</a:t>
            </a:r>
          </a:p>
          <a:p>
            <a:pPr algn="ctr"/>
            <a:endParaRPr lang="it-IT" sz="3200" b="1" i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it-IT" sz="3200" b="1" i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Sabrina Paolini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8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412</Words>
  <Application>Microsoft Office PowerPoint</Application>
  <PresentationFormat>Presentazione su schermo (16:9)</PresentationFormat>
  <Paragraphs>85</Paragraphs>
  <Slides>8</Slides>
  <Notes>7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 Unicode MS</vt:lpstr>
      <vt:lpstr>MS PGothic</vt:lpstr>
      <vt:lpstr>Arial</vt:lpstr>
      <vt:lpstr>Calibri</vt:lpstr>
      <vt:lpstr>Impact</vt:lpstr>
      <vt:lpstr>Tema di Office</vt:lpstr>
      <vt:lpstr>Informativa avanzamento 30.04.2017 PO Umbria FSE 14-20 Sabrina Paolini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Maria Rita Forti</cp:lastModifiedBy>
  <cp:revision>77</cp:revision>
  <cp:lastPrinted>2017-06-12T13:42:56Z</cp:lastPrinted>
  <dcterms:created xsi:type="dcterms:W3CDTF">2014-10-25T08:27:08Z</dcterms:created>
  <dcterms:modified xsi:type="dcterms:W3CDTF">2017-06-12T13:43:21Z</dcterms:modified>
</cp:coreProperties>
</file>