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-84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34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356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961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43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26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54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84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45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140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08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7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9882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70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5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570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18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863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030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131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269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55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026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8933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2016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757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999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1926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84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96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510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54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016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9332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095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021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377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310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520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84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7960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51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754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0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21867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573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095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021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377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1310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35205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9401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225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138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51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036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9686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7489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210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1524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952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50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98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548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47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76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/>
              <a:t>11/07/2016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0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4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6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66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6A5B1-F84F-4756-B7F4-FE48069583A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4EE0-3569-49EE-92B0-0A1D36852DCE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2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887433" y="2950841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Marta Scettri</a:t>
            </a:r>
            <a:b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Servizio statistica e valutazione degli investimenti</a:t>
            </a:r>
            <a: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kumimoji="0" lang="it-IT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it-IT" sz="3200" kern="0" dirty="0">
                <a:solidFill>
                  <a:prstClr val="black"/>
                </a:solidFill>
                <a:ea typeface="+mj-ea"/>
                <a:cs typeface="+mj-cs"/>
              </a:rPr>
              <a:t>Presentazione della valutazione dei Poli di innovazione in Umbria</a:t>
            </a:r>
          </a:p>
          <a:p>
            <a:pPr lvl="0"/>
            <a:r>
              <a:rPr lang="it-IT" sz="3200" kern="0" dirty="0">
                <a:solidFill>
                  <a:prstClr val="black"/>
                </a:solidFill>
                <a:ea typeface="+mj-ea"/>
                <a:cs typeface="+mj-cs"/>
              </a:rPr>
              <a:t>Perugia, 8 luglio 2016</a:t>
            </a:r>
          </a:p>
        </p:txBody>
      </p:sp>
    </p:spTree>
    <p:extLst>
      <p:ext uri="{BB962C8B-B14F-4D97-AF65-F5344CB8AC3E}">
        <p14:creationId xmlns:p14="http://schemas.microsoft.com/office/powerpoint/2010/main" val="210972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2140" y="2551561"/>
            <a:ext cx="114618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i </a:t>
            </a:r>
            <a:r>
              <a:rPr lang="it-IT" sz="3200" b="1" dirty="0"/>
              <a:t>Poli di innovazione</a:t>
            </a:r>
            <a:r>
              <a:rPr lang="it-IT" sz="3200" dirty="0"/>
              <a:t> fanno parte di una tipologia specifica di interventi – quella dei cosiddetti </a:t>
            </a:r>
            <a:r>
              <a:rPr lang="it-IT" sz="3200" b="1" dirty="0"/>
              <a:t>intermediari della conoscenza</a:t>
            </a:r>
            <a:r>
              <a:rPr lang="it-IT" sz="3200" dirty="0"/>
              <a:t> – avviata in Italia nei primi anni 2000 con diversi obiettivi. </a:t>
            </a:r>
          </a:p>
          <a:p>
            <a:r>
              <a:rPr lang="it-IT" sz="3200" dirty="0" smtClean="0"/>
              <a:t>Rientrano nelle azioni per ridurre i costi per fare impresa,</a:t>
            </a:r>
          </a:p>
          <a:p>
            <a:r>
              <a:rPr lang="it-IT" sz="3200" dirty="0" smtClean="0"/>
              <a:t>perché </a:t>
            </a:r>
            <a:r>
              <a:rPr lang="it-IT" sz="3200" dirty="0"/>
              <a:t>il loro obiettivo principale è quello di </a:t>
            </a:r>
            <a:endParaRPr lang="it-IT" sz="3200" dirty="0" smtClean="0"/>
          </a:p>
          <a:p>
            <a:r>
              <a:rPr lang="it-IT" sz="3200" b="1" dirty="0" smtClean="0"/>
              <a:t>riduzione </a:t>
            </a:r>
            <a:r>
              <a:rPr lang="it-IT" sz="3200" b="1" dirty="0"/>
              <a:t>dei costi diretti e indiretti a carico delle imprese</a:t>
            </a:r>
            <a:r>
              <a:rPr lang="it-IT" sz="3200" dirty="0"/>
              <a:t>, soprattutto in un contesto di presenza prevalente di PMI</a:t>
            </a:r>
          </a:p>
        </p:txBody>
      </p:sp>
    </p:spTree>
    <p:extLst>
      <p:ext uri="{BB962C8B-B14F-4D97-AF65-F5344CB8AC3E}">
        <p14:creationId xmlns:p14="http://schemas.microsoft.com/office/powerpoint/2010/main" val="189470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44878"/>
              </p:ext>
            </p:extLst>
          </p:nvPr>
        </p:nvGraphicFramePr>
        <p:xfrm>
          <a:off x="604284" y="2169042"/>
          <a:ext cx="10515600" cy="41466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3724626"/>
                <a:gridCol w="6790974"/>
              </a:tblGrid>
              <a:tr h="38586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attività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descrizione sintetica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5718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approccio “Tripla Elica”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effectLst/>
                        </a:rPr>
                        <a:t>promozione della collaborazione tra Università, centri di ricerca e imprese, proponendo ricerche e studi strettamente legati al fabbisogno tecnologico delle imprese iscritte al polo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interfaccia </a:t>
                      </a:r>
                      <a:r>
                        <a:rPr lang="it-IT" sz="1800" dirty="0" smtClean="0">
                          <a:effectLst/>
                        </a:rPr>
                        <a:t>tecnologica</a:t>
                      </a:r>
                      <a:endParaRPr lang="it-IT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effectLst/>
                        </a:rPr>
                        <a:t>funzione del </a:t>
                      </a:r>
                      <a:r>
                        <a:rPr lang="it-IT" sz="1400" dirty="0" err="1">
                          <a:effectLst/>
                        </a:rPr>
                        <a:t>facility</a:t>
                      </a:r>
                      <a:r>
                        <a:rPr lang="it-IT" sz="1400" dirty="0">
                          <a:effectLst/>
                        </a:rPr>
                        <a:t> management tecnologico, tanto per la produzione quanto per la diffusione della conoscenza.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animazione </a:t>
                      </a:r>
                      <a:r>
                        <a:rPr lang="it-IT" sz="1800" dirty="0" smtClean="0">
                          <a:effectLst/>
                        </a:rPr>
                        <a:t>tecnologica</a:t>
                      </a:r>
                      <a:endParaRPr lang="it-IT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effectLst/>
                        </a:rPr>
                        <a:t>attività di “animazione tecnologica” tramite eventi organizzati con gli operatori economici locali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economie </a:t>
                      </a:r>
                      <a:r>
                        <a:rPr lang="it-IT" sz="1800" dirty="0" smtClean="0">
                          <a:effectLst/>
                        </a:rPr>
                        <a:t>esterne</a:t>
                      </a:r>
                      <a:endParaRPr lang="it-IT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effectLst/>
                        </a:rPr>
                        <a:t>creazione di economie esterne di tipo tecnologico tra le imprese locali, favorendo la partecipazione delle imprese a progetti comuni di ricerca. 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attivazione mercato della </a:t>
                      </a:r>
                      <a:r>
                        <a:rPr lang="it-IT" sz="1800" dirty="0" smtClean="0">
                          <a:effectLst/>
                        </a:rPr>
                        <a:t>ricerca</a:t>
                      </a:r>
                      <a:endParaRPr lang="it-IT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effectLst/>
                        </a:rPr>
                        <a:t>favorire lo scambio della tecnologia all’interno del mercato della ricerca, mercato di per sé non particolarmente efficiente in quanto gravato da numerosi limiti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82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dirty="0">
                          <a:effectLst/>
                        </a:rPr>
                        <a:t>servizi </a:t>
                      </a:r>
                      <a:r>
                        <a:rPr lang="it-IT" sz="1800" dirty="0" smtClean="0">
                          <a:effectLst/>
                        </a:rPr>
                        <a:t>innovativi</a:t>
                      </a:r>
                      <a:endParaRPr lang="it-IT" sz="14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400" dirty="0">
                          <a:effectLst/>
                        </a:rPr>
                        <a:t>stimolo al mercato dei servizi innovativi, favorendo la domanda di servizi presso le imprese partecipanti al polo, tramite i sussidi che le leggi regionali/nazionali concedono sui servizi innovativi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542733" y="6445019"/>
            <a:ext cx="100659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i="1" dirty="0">
                <a:latin typeface="Arial" pitchFamily="34" charset="0"/>
                <a:ea typeface="Calibri" pitchFamily="34" charset="0"/>
                <a:cs typeface="Arial" pitchFamily="34" charset="0"/>
              </a:rPr>
              <a:t>tratto da: valutazione tematica dei Poli di innovazione in Piemonte, 2013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42733" y="1828798"/>
            <a:ext cx="5322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dirty="0" err="1">
                <a:latin typeface="Arial" pitchFamily="34" charset="0"/>
                <a:ea typeface="Calibri" pitchFamily="34" charset="0"/>
                <a:cs typeface="Arial" pitchFamily="34" charset="0"/>
              </a:rPr>
              <a:t>Tab</a:t>
            </a:r>
            <a:r>
              <a:rPr lang="it-IT" dirty="0">
                <a:latin typeface="Arial" pitchFamily="34" charset="0"/>
                <a:ea typeface="Calibri" pitchFamily="34" charset="0"/>
                <a:cs typeface="Arial" pitchFamily="34" charset="0"/>
              </a:rPr>
              <a:t>. 1 </a:t>
            </a:r>
            <a:r>
              <a:rPr lang="it-IT" dirty="0">
                <a:ea typeface="Calibri" pitchFamily="34" charset="0"/>
                <a:cs typeface="Arial" pitchFamily="34" charset="0"/>
              </a:rPr>
              <a:t>–</a:t>
            </a:r>
            <a:r>
              <a:rPr lang="it-IT" dirty="0">
                <a:latin typeface="Arial" pitchFamily="34" charset="0"/>
                <a:ea typeface="Calibri" pitchFamily="34" charset="0"/>
                <a:cs typeface="Arial" pitchFamily="34" charset="0"/>
              </a:rPr>
              <a:t> Attivit</a:t>
            </a:r>
            <a:r>
              <a:rPr lang="it-IT" dirty="0">
                <a:ea typeface="Calibri" pitchFamily="34" charset="0"/>
                <a:cs typeface="Arial" pitchFamily="34" charset="0"/>
              </a:rPr>
              <a:t>à</a:t>
            </a:r>
            <a:r>
              <a:rPr lang="it-IT" dirty="0">
                <a:latin typeface="Arial" pitchFamily="34" charset="0"/>
                <a:ea typeface="Calibri" pitchFamily="34" charset="0"/>
                <a:cs typeface="Arial" pitchFamily="34" charset="0"/>
              </a:rPr>
              <a:t> caratterizzanti i Poli di innovazione</a:t>
            </a:r>
            <a:endParaRPr lang="it-IT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99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82771" y="1746128"/>
            <a:ext cx="1111102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/>
              <a:t>contesto giuridico-istituzionale</a:t>
            </a:r>
            <a:endParaRPr lang="it-IT" sz="2400" b="1" dirty="0"/>
          </a:p>
          <a:p>
            <a:r>
              <a:rPr lang="it-IT" dirty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2000" dirty="0"/>
              <a:t>In Italia, due gli elementi principali del</a:t>
            </a:r>
            <a:r>
              <a:rPr lang="it-IT" sz="2000" b="1" dirty="0"/>
              <a:t> contesto</a:t>
            </a:r>
            <a:r>
              <a:rPr lang="it-IT" sz="2000" dirty="0"/>
              <a:t> da prendere in </a:t>
            </a:r>
            <a:r>
              <a:rPr lang="it-IT" sz="2000" dirty="0" smtClean="0"/>
              <a:t>considerazione:</a:t>
            </a:r>
            <a:br>
              <a:rPr lang="it-IT" sz="2000" dirty="0" smtClean="0"/>
            </a:br>
            <a:r>
              <a:rPr lang="it-IT" sz="2000" b="1" dirty="0" smtClean="0"/>
              <a:t>politica </a:t>
            </a:r>
            <a:r>
              <a:rPr lang="it-IT" sz="2000" b="1" dirty="0"/>
              <a:t>comunitaria</a:t>
            </a:r>
            <a:r>
              <a:rPr lang="it-IT" sz="2000" dirty="0"/>
              <a:t> (comunicazione della Commissione europea “verso cluster competitivi di livello mondiale nell’Unione europea”, 2008) 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b="1" dirty="0" smtClean="0"/>
              <a:t>politica </a:t>
            </a:r>
            <a:r>
              <a:rPr lang="it-IT" sz="2000" b="1" dirty="0"/>
              <a:t>nazionale</a:t>
            </a:r>
            <a:r>
              <a:rPr lang="it-IT" sz="2000" dirty="0"/>
              <a:t> (Distretti tecnologici, accordi di programma con Ministero dell’istruzione, Università e ricerca, 2006; cluster, avviso del Ministero dell’istruzione, Università e ricerca del </a:t>
            </a:r>
            <a:r>
              <a:rPr lang="it-IT" sz="2000" dirty="0" smtClean="0"/>
              <a:t>2012)</a:t>
            </a:r>
            <a:br>
              <a:rPr lang="it-IT" sz="2000" dirty="0" smtClean="0"/>
            </a:br>
            <a:r>
              <a:rPr lang="it-IT" sz="2000" dirty="0" smtClean="0"/>
              <a:t>e </a:t>
            </a:r>
            <a:r>
              <a:rPr lang="it-IT" sz="2000" b="1" dirty="0"/>
              <a:t>politica regionale</a:t>
            </a:r>
            <a:r>
              <a:rPr lang="it-IT" sz="2000" dirty="0"/>
              <a:t> (Distretto Tecnologico Umbro – DTU, 2006; partecipazione della Regione Umbria al cluster della chimica verde e al cluster </a:t>
            </a:r>
            <a:r>
              <a:rPr lang="it-IT" sz="2000" i="1" dirty="0" err="1" smtClean="0"/>
              <a:t>agrifood</a:t>
            </a:r>
            <a:r>
              <a:rPr lang="it-IT" sz="2000" dirty="0" smtClean="0"/>
              <a:t>)</a:t>
            </a:r>
            <a:br>
              <a:rPr lang="it-IT" sz="2000" dirty="0" smtClean="0"/>
            </a:br>
            <a:r>
              <a:rPr lang="it-IT" sz="2800" b="1" dirty="0" smtClean="0"/>
              <a:t>si </a:t>
            </a:r>
            <a:r>
              <a:rPr lang="it-IT" sz="2800" b="1" dirty="0"/>
              <a:t>intrecciano</a:t>
            </a:r>
            <a:endParaRPr lang="it-IT" sz="2000" b="1" dirty="0"/>
          </a:p>
          <a:p>
            <a:pPr marL="342900" lvl="0" indent="-342900">
              <a:buFont typeface="+mj-lt"/>
              <a:buAutoNum type="arabicPeriod"/>
            </a:pPr>
            <a:r>
              <a:rPr lang="it-IT" sz="2000" dirty="0"/>
              <a:t>R&amp;S sono materia concorrente, a seguito della riforma del Titolo V della Costituzione, 2001</a:t>
            </a:r>
          </a:p>
          <a:p>
            <a:r>
              <a:rPr lang="it-IT" sz="2000" dirty="0"/>
              <a:t> 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it-IT" sz="2800" b="1" dirty="0"/>
              <a:t>incertezza e mancato “allineamento” tra livelli diversi di policy </a:t>
            </a:r>
            <a:r>
              <a:rPr lang="it-IT" sz="2800" b="1" dirty="0" err="1"/>
              <a:t>making</a:t>
            </a:r>
            <a:endParaRPr lang="it-IT" sz="2800" b="1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it-IT" sz="2800" b="1" dirty="0"/>
              <a:t>rischio di effetto spiazzamento per le imprese</a:t>
            </a:r>
          </a:p>
        </p:txBody>
      </p:sp>
    </p:spTree>
    <p:extLst>
      <p:ext uri="{BB962C8B-B14F-4D97-AF65-F5344CB8AC3E}">
        <p14:creationId xmlns:p14="http://schemas.microsoft.com/office/powerpoint/2010/main" val="675854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96501"/>
              </p:ext>
            </p:extLst>
          </p:nvPr>
        </p:nvGraphicFramePr>
        <p:xfrm>
          <a:off x="1073887" y="3362723"/>
          <a:ext cx="10154094" cy="238688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4292871"/>
                <a:gridCol w="1199448"/>
                <a:gridCol w="1191205"/>
                <a:gridCol w="1135561"/>
                <a:gridCol w="1135561"/>
                <a:gridCol w="1199448"/>
              </a:tblGrid>
              <a:tr h="815883">
                <a:tc>
                  <a:txBody>
                    <a:bodyPr/>
                    <a:lstStyle/>
                    <a:p>
                      <a:endParaRPr lang="it-IT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0-9 addetti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10-49 addetti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50-249 addetti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&gt; 250 addetti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totale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2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totale settori produttivi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70.125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3.371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358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31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73.885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2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attività manifatturiere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6.347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1.046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164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11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7.568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2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costruzioni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8.770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388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13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9.171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2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commercio e riparazioni auto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18.781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720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32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0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19.533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4201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attività professionali, scientifiche e tecniche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10.960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94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1</a:t>
                      </a:r>
                      <a:endParaRPr lang="it-IT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11.059</a:t>
                      </a:r>
                      <a:endParaRPr lang="it-IT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3256" y="1596943"/>
            <a:ext cx="968327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contesto socio economico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 Italia, in Umbria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è difficile parlare di politica industriale, prevalenza di micro imprese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Tab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. 1 - 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Unità locali per settori di attività e classe di addetti. Umbria, 2013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063256" y="5817423"/>
            <a:ext cx="10695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i="1" dirty="0">
                <a:latin typeface="Arial" pitchFamily="34" charset="0"/>
                <a:ea typeface="Calibri" pitchFamily="34" charset="0"/>
                <a:cs typeface="Arial" pitchFamily="34" charset="0"/>
              </a:rPr>
              <a:t>fonte: </a:t>
            </a:r>
            <a:r>
              <a:rPr lang="it-IT" sz="1400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I.stat</a:t>
            </a:r>
            <a:endParaRPr lang="it-IT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48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51097" y="1503279"/>
            <a:ext cx="984929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i="1" dirty="0"/>
              <a:t>contesto socio economico, segue</a:t>
            </a:r>
            <a:endParaRPr lang="it-IT" sz="3200" b="1" dirty="0"/>
          </a:p>
          <a:p>
            <a:r>
              <a:rPr lang="it-IT" sz="3200" dirty="0"/>
              <a:t> </a:t>
            </a:r>
          </a:p>
          <a:p>
            <a:r>
              <a:rPr lang="it-IT" sz="3200" dirty="0"/>
              <a:t>ancora più difficile in periodo di crisi </a:t>
            </a:r>
            <a:r>
              <a:rPr lang="it-IT" sz="3200" dirty="0" smtClean="0"/>
              <a:t>economica:</a:t>
            </a:r>
            <a:endParaRPr lang="it-IT" sz="3200" dirty="0"/>
          </a:p>
          <a:p>
            <a:r>
              <a:rPr lang="it-IT" sz="3200" dirty="0"/>
              <a:t>la strategia delle micro imprese è la sopravvivenza, nel brevissimo </a:t>
            </a:r>
            <a:r>
              <a:rPr lang="it-IT" sz="3200" dirty="0" smtClean="0"/>
              <a:t>periodo e </a:t>
            </a:r>
            <a:r>
              <a:rPr lang="it-IT" sz="3200" dirty="0"/>
              <a:t>non la crescita nel medio-lungo </a:t>
            </a:r>
            <a:r>
              <a:rPr lang="it-IT" sz="3200" dirty="0" smtClean="0"/>
              <a:t>periodo</a:t>
            </a:r>
          </a:p>
          <a:p>
            <a:endParaRPr lang="it-IT" sz="3200" dirty="0"/>
          </a:p>
          <a:p>
            <a:pPr algn="just"/>
            <a:r>
              <a:rPr lang="it-IT" sz="2000" dirty="0" smtClean="0"/>
              <a:t>«Dopo </a:t>
            </a:r>
            <a:r>
              <a:rPr lang="it-IT" sz="2000" dirty="0"/>
              <a:t>quasi tre anni, per la prima volta, a inizio 2015 risultano in calo i </a:t>
            </a:r>
            <a:r>
              <a:rPr lang="it-IT" sz="2000" dirty="0" smtClean="0"/>
              <a:t>fallimenti. […] A </a:t>
            </a:r>
            <a:r>
              <a:rPr lang="it-IT" sz="2000" dirty="0"/>
              <a:t>livello regionale, se quattro regioni hanno ridotto sensibilmente il numero di fallimenti: Marche (-25,3%), Toscana (-20,1%), Sicilia e Piemonte (16,7%); l’Umbria, a dimostrazione di quanto la crisi abbia fatto male, fa registrare un incremento del 29,7%, seguita da Lazio (+22,6%) e Abruzzo (+20,3</a:t>
            </a:r>
            <a:r>
              <a:rPr lang="it-IT" sz="2000" dirty="0" smtClean="0"/>
              <a:t>%).»					             </a:t>
            </a:r>
            <a:r>
              <a:rPr lang="it-IT" dirty="0" smtClean="0"/>
              <a:t>Fonte: </a:t>
            </a:r>
            <a:r>
              <a:rPr lang="it-IT" dirty="0" err="1" smtClean="0"/>
              <a:t>UmbriaOn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9169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01748" y="2028044"/>
            <a:ext cx="107282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/>
              <a:t>lungo tempo intercorso tra l’avvio della politica dei Poli di innovazione (2010) e la scelta / </a:t>
            </a:r>
            <a:r>
              <a:rPr lang="it-IT" sz="2000" dirty="0" smtClean="0"/>
              <a:t>selezione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701748" y="2513218"/>
            <a:ext cx="11174818" cy="40626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L’analisi </a:t>
            </a:r>
            <a:r>
              <a:rPr lang="it-IT" dirty="0"/>
              <a:t>dei tempi sintetizza bene quanto esposto finora: dall’adozione della legge regionale alla pubblicazione del bando per la selezione dei Poli di innovazione è intercorso poco più di un anno (15 mesi), nel corso del quale sono state definite soprattutto le piattaforme tecnologiche – ossia i settori – dei Poli stessi. Molto più lunghi i tempi legati alle procedure di selezione delle proposte progettuali: dalla pubblicazione del bando nel marzo 2010 si è arrivati alla pubblicazione del testo consolidato nell’ottobre 2013. Sono stati necessari 3 anni e mezzo per definire procedure, modulistica, Programma operativo di dettaglio, ecc.. </a:t>
            </a:r>
            <a:endParaRPr lang="it-IT" dirty="0" smtClean="0"/>
          </a:p>
          <a:p>
            <a:endParaRPr lang="it-IT" dirty="0" smtClean="0"/>
          </a:p>
          <a:p>
            <a:r>
              <a:rPr lang="it-IT" sz="2400" b="1" dirty="0" smtClean="0"/>
              <a:t>L’eccessivo </a:t>
            </a:r>
            <a:r>
              <a:rPr lang="it-IT" sz="2400" b="1" dirty="0"/>
              <a:t>arco temporale è un segnale molto significativo della complessità della materia e soprattutto dell’assoluta novità dello strumento nel panorama regionale, non solo per l’amministrazione ma anche per le imprese e i soggetti che si sono candidati e costituiti come soggetti gestori</a:t>
            </a:r>
            <a:r>
              <a:rPr lang="it-IT" sz="2400" b="1" dirty="0" smtClean="0"/>
              <a:t>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20907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0874" y="1232965"/>
            <a:ext cx="1141936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i="1" dirty="0"/>
              <a:t>conclusioni e suggerimento operativo</a:t>
            </a:r>
            <a:endParaRPr lang="it-IT" sz="2800" b="1" dirty="0"/>
          </a:p>
          <a:p>
            <a:r>
              <a:rPr lang="it-IT" sz="1100" dirty="0"/>
              <a:t> </a:t>
            </a:r>
            <a:endParaRPr lang="it-IT" sz="900" dirty="0"/>
          </a:p>
          <a:p>
            <a:r>
              <a:rPr lang="it-IT" sz="2300" dirty="0"/>
              <a:t>“vista l’incertezza che caratterizza l’esito dei progetti per l’introduzione </a:t>
            </a:r>
          </a:p>
          <a:p>
            <a:r>
              <a:rPr lang="it-IT" sz="2300" dirty="0"/>
              <a:t>e la diffusione di innovazione, il cui tasso di fallimento è molto elevato, </a:t>
            </a:r>
          </a:p>
          <a:p>
            <a:r>
              <a:rPr lang="it-IT" sz="2300" dirty="0"/>
              <a:t>non si ritiene conveniente attendere la conclusione dei progetti per fare la valutazione ex post dell’efficacia dei poli, </a:t>
            </a:r>
            <a:r>
              <a:rPr lang="it-IT" sz="2300" dirty="0" smtClean="0"/>
              <a:t>ma </a:t>
            </a:r>
            <a:r>
              <a:rPr lang="it-IT" sz="2300" dirty="0"/>
              <a:t>viceversa </a:t>
            </a:r>
            <a:r>
              <a:rPr lang="it-IT" sz="2300" dirty="0" smtClean="0"/>
              <a:t>si </a:t>
            </a:r>
            <a:r>
              <a:rPr lang="it-IT" sz="2300" dirty="0"/>
              <a:t>sottolinea la </a:t>
            </a:r>
            <a:r>
              <a:rPr lang="it-IT" sz="2300" b="1" dirty="0"/>
              <a:t>necessità di un monitoraggio più stringente</a:t>
            </a:r>
            <a:r>
              <a:rPr lang="it-IT" sz="2300" dirty="0"/>
              <a:t> </a:t>
            </a:r>
            <a:r>
              <a:rPr lang="it-IT" sz="2300" dirty="0" smtClean="0"/>
              <a:t>dell’avanzamento </a:t>
            </a:r>
            <a:r>
              <a:rPr lang="it-IT" sz="2300" dirty="0"/>
              <a:t>dei programmi di attività dei poli.”</a:t>
            </a:r>
          </a:p>
          <a:p>
            <a:r>
              <a:rPr lang="it-IT" sz="2300" i="1" dirty="0"/>
              <a:t>(La valutazione dei Poli di innovazione in Umbria, ottobre 2015)</a:t>
            </a:r>
            <a:endParaRPr lang="it-IT" sz="2300" dirty="0"/>
          </a:p>
          <a:p>
            <a:r>
              <a:rPr lang="it-IT" dirty="0"/>
              <a:t> </a:t>
            </a:r>
          </a:p>
          <a:p>
            <a:r>
              <a:rPr lang="it-IT" sz="2300" dirty="0"/>
              <a:t>“Gli schemi di supporto che hanno accompagnato nel nostro paese i soggetti </a:t>
            </a:r>
            <a:r>
              <a:rPr lang="it-IT" sz="2300" dirty="0" smtClean="0"/>
              <a:t>intermediari non </a:t>
            </a:r>
            <a:r>
              <a:rPr lang="it-IT" sz="2300" dirty="0"/>
              <a:t>si sono </a:t>
            </a:r>
            <a:r>
              <a:rPr lang="it-IT" sz="2300" dirty="0" smtClean="0"/>
              <a:t>dimostrati </a:t>
            </a:r>
            <a:r>
              <a:rPr lang="it-IT" sz="2300" dirty="0"/>
              <a:t>adeguati a seguire le regole del corretto policy design. […] </a:t>
            </a:r>
          </a:p>
          <a:p>
            <a:r>
              <a:rPr lang="it-IT" sz="2300" dirty="0"/>
              <a:t>Si tratta in altri termini di disegnare schemi competitivi </a:t>
            </a:r>
            <a:r>
              <a:rPr lang="it-IT" sz="2300" dirty="0" smtClean="0"/>
              <a:t>nei </a:t>
            </a:r>
            <a:r>
              <a:rPr lang="it-IT" sz="2300" dirty="0"/>
              <a:t>quali ai soggetti vincitori si chieda di condividere un vettore di obiettivi (realistici ma </a:t>
            </a:r>
            <a:r>
              <a:rPr lang="it-IT" sz="2300" dirty="0" smtClean="0"/>
              <a:t>sfidanti) con </a:t>
            </a:r>
            <a:r>
              <a:rPr lang="it-IT" sz="2300" dirty="0"/>
              <a:t>una adeguata scalettatura temporale, </a:t>
            </a:r>
            <a:r>
              <a:rPr lang="it-IT" sz="2300" dirty="0" smtClean="0"/>
              <a:t>affidando </a:t>
            </a:r>
            <a:r>
              <a:rPr lang="it-IT" sz="2300" dirty="0"/>
              <a:t>a soggetti terzi indipendenti la verifica del raggiungimento degli obiettivi </a:t>
            </a:r>
            <a:r>
              <a:rPr lang="it-IT" sz="2300" dirty="0" smtClean="0"/>
              <a:t>e </a:t>
            </a:r>
            <a:r>
              <a:rPr lang="it-IT" sz="2300" dirty="0"/>
              <a:t>condizionando la erogazione dei </a:t>
            </a:r>
            <a:r>
              <a:rPr lang="it-IT" sz="2300" dirty="0" smtClean="0"/>
              <a:t>finanziamenti </a:t>
            </a:r>
            <a:r>
              <a:rPr lang="it-IT" sz="2300" dirty="0"/>
              <a:t>al progresso dei risultati”</a:t>
            </a:r>
          </a:p>
          <a:p>
            <a:r>
              <a:rPr lang="it-IT" sz="2300" i="1" dirty="0"/>
              <a:t>(Andrea Bonaccorsi, Quaderni di innovazione del DPS, 2012)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208916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928165"/>
              </p:ext>
            </p:extLst>
          </p:nvPr>
        </p:nvGraphicFramePr>
        <p:xfrm>
          <a:off x="1754372" y="1573616"/>
          <a:ext cx="8080744" cy="415733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30476"/>
                <a:gridCol w="4750268"/>
              </a:tblGrid>
              <a:tr h="83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err="1">
                          <a:effectLst/>
                        </a:rPr>
                        <a:t>compliance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>
                          <a:effectLst/>
                        </a:rPr>
                        <a:t>raccogliere informazioni per </a:t>
                      </a:r>
                      <a:r>
                        <a:rPr lang="it-IT" sz="1600" u="sng">
                          <a:effectLst/>
                        </a:rPr>
                        <a:t>far rispettare</a:t>
                      </a:r>
                      <a:r>
                        <a:rPr lang="it-IT" sz="1600">
                          <a:effectLst/>
                        </a:rPr>
                        <a:t> le regole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>
                          <a:effectLst/>
                        </a:rPr>
                        <a:t>management control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raccogliere informazioni per </a:t>
                      </a:r>
                      <a:r>
                        <a:rPr lang="it-IT" sz="1600" u="sng" dirty="0">
                          <a:effectLst/>
                        </a:rPr>
                        <a:t>tenere sotto controllo</a:t>
                      </a:r>
                      <a:r>
                        <a:rPr lang="it-IT" sz="1600" dirty="0">
                          <a:effectLst/>
                        </a:rPr>
                        <a:t> l’organizzazione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err="1">
                          <a:effectLst/>
                        </a:rPr>
                        <a:t>accountability</a:t>
                      </a:r>
                      <a:endParaRPr lang="it-IT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effectLst/>
                        </a:rPr>
                        <a:t>raccogliere informazioni per </a:t>
                      </a:r>
                      <a:r>
                        <a:rPr lang="it-IT" sz="1600" u="sng" dirty="0">
                          <a:effectLst/>
                        </a:rPr>
                        <a:t>rendere conto</a:t>
                      </a:r>
                      <a:r>
                        <a:rPr lang="it-IT" sz="1600" dirty="0">
                          <a:effectLst/>
                        </a:rPr>
                        <a:t> dei risultati ottenuti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800" b="1" dirty="0" err="1">
                          <a:solidFill>
                            <a:srgbClr val="FF0000"/>
                          </a:solidFill>
                          <a:effectLst/>
                        </a:rPr>
                        <a:t>learning</a:t>
                      </a:r>
                      <a:endParaRPr lang="it-IT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FF0000"/>
                          </a:solidFill>
                          <a:effectLst/>
                        </a:rPr>
                        <a:t>raccogliere informazioni per </a:t>
                      </a:r>
                      <a:r>
                        <a:rPr lang="it-IT" sz="1600" u="sng" dirty="0">
                          <a:solidFill>
                            <a:srgbClr val="FF0000"/>
                          </a:solidFill>
                          <a:effectLst/>
                        </a:rPr>
                        <a:t>capire</a:t>
                      </a:r>
                      <a:r>
                        <a:rPr lang="it-IT" sz="1600" dirty="0">
                          <a:solidFill>
                            <a:srgbClr val="FF0000"/>
                          </a:solidFill>
                          <a:effectLst/>
                        </a:rPr>
                        <a:t> se e come gli interventi funzionano</a:t>
                      </a:r>
                      <a:endParaRPr lang="it-IT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1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policy and program design</a:t>
                      </a:r>
                      <a:endParaRPr lang="it-IT" sz="12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t-IT" sz="1600" dirty="0">
                          <a:solidFill>
                            <a:srgbClr val="FF0000"/>
                          </a:solidFill>
                          <a:effectLst/>
                        </a:rPr>
                        <a:t>raccogliere informazioni per </a:t>
                      </a:r>
                      <a:r>
                        <a:rPr lang="it-IT" sz="1600" u="sng" dirty="0">
                          <a:solidFill>
                            <a:srgbClr val="FF0000"/>
                          </a:solidFill>
                          <a:effectLst/>
                        </a:rPr>
                        <a:t>orientare</a:t>
                      </a:r>
                      <a:r>
                        <a:rPr lang="it-IT" sz="1600" dirty="0">
                          <a:solidFill>
                            <a:srgbClr val="FF0000"/>
                          </a:solidFill>
                          <a:effectLst/>
                        </a:rPr>
                        <a:t> le scelte tra alternative di policy</a:t>
                      </a:r>
                      <a:endParaRPr lang="it-IT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43739" y="5832635"/>
            <a:ext cx="863319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 finalit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à</a:t>
            </a: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della valutazione</a:t>
            </a:r>
            <a:endParaRPr kumimoji="0" lang="it-IT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Alberto Martini </a:t>
            </a: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Giuseppe </a:t>
            </a:r>
            <a:r>
              <a:rPr kumimoji="0" lang="it-IT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Cais</a:t>
            </a:r>
            <a:r>
              <a:rPr kumimoji="0" 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1999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9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68594" y="2198455"/>
            <a:ext cx="116142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err="1"/>
              <a:t>evidence</a:t>
            </a:r>
            <a:r>
              <a:rPr lang="it-IT" sz="2400" b="1" i="1" dirty="0"/>
              <a:t> </a:t>
            </a:r>
            <a:r>
              <a:rPr lang="it-IT" sz="2400" b="1" i="1" dirty="0" err="1"/>
              <a:t>based</a:t>
            </a:r>
            <a:r>
              <a:rPr lang="it-IT" sz="2400" b="1" i="1" dirty="0"/>
              <a:t> </a:t>
            </a:r>
            <a:r>
              <a:rPr lang="it-IT" sz="2400" b="1" i="1" dirty="0" smtClean="0"/>
              <a:t>policy</a:t>
            </a:r>
            <a:endParaRPr lang="it-IT" sz="2400" dirty="0"/>
          </a:p>
          <a:p>
            <a:r>
              <a:rPr lang="it-IT" sz="2400" b="1" dirty="0"/>
              <a:t>	</a:t>
            </a:r>
            <a:r>
              <a:rPr lang="it-IT" sz="2400" b="1" dirty="0" smtClean="0"/>
              <a:t>	</a:t>
            </a:r>
            <a:r>
              <a:rPr lang="it-IT" sz="2400" b="1" dirty="0" smtClean="0"/>
              <a:t>politica </a:t>
            </a:r>
            <a:r>
              <a:rPr lang="it-IT" sz="2400" b="1" dirty="0"/>
              <a:t>basata su prove di efficacia</a:t>
            </a:r>
            <a:endParaRPr lang="it-IT" sz="2400" dirty="0"/>
          </a:p>
          <a:p>
            <a:r>
              <a:rPr lang="it-IT" sz="2400" b="1" dirty="0"/>
              <a:t> </a:t>
            </a:r>
            <a:endParaRPr lang="it-IT" sz="2400" dirty="0"/>
          </a:p>
          <a:p>
            <a:r>
              <a:rPr lang="it-IT" sz="2400" dirty="0"/>
              <a:t>rigorosità nella valutazione in itinere ed ex-post delle politiche e dei programmi, se </a:t>
            </a:r>
            <a:r>
              <a:rPr lang="it-IT" sz="2400" dirty="0" smtClean="0"/>
              <a:t>possibile</a:t>
            </a:r>
            <a:br>
              <a:rPr lang="it-IT" sz="2400" dirty="0" smtClean="0"/>
            </a:br>
            <a:endParaRPr lang="it-IT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/>
              <a:t>con l’impiego di metodi sperimentali basati su campionamenti randomizzati, allo scopo di valutare “che cosa funziona”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400" dirty="0"/>
              <a:t>con la teoria del programma, per sapere “come e in base a quali meccanismi (economici, culturali, sociali, …) </a:t>
            </a:r>
            <a:r>
              <a:rPr lang="it-IT" sz="2400" dirty="0" smtClean="0"/>
              <a:t>funziona”</a:t>
            </a:r>
            <a:br>
              <a:rPr lang="it-IT" sz="2400" dirty="0" smtClean="0"/>
            </a:br>
            <a:endParaRPr lang="it-IT" sz="2400" dirty="0" smtClean="0"/>
          </a:p>
          <a:p>
            <a:r>
              <a:rPr lang="it-IT" sz="2400" dirty="0" smtClean="0"/>
              <a:t>ed </a:t>
            </a:r>
            <a:r>
              <a:rPr lang="it-IT" sz="2400" dirty="0"/>
              <a:t>eventualmente replicarlo</a:t>
            </a:r>
          </a:p>
        </p:txBody>
      </p:sp>
    </p:spTree>
    <p:extLst>
      <p:ext uri="{BB962C8B-B14F-4D97-AF65-F5344CB8AC3E}">
        <p14:creationId xmlns:p14="http://schemas.microsoft.com/office/powerpoint/2010/main" val="410221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587" y="2126576"/>
            <a:ext cx="8569795" cy="4518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37519" y="2126576"/>
            <a:ext cx="21125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Poli di </a:t>
            </a:r>
            <a:r>
              <a:rPr lang="it-IT" b="1" dirty="0" smtClean="0"/>
              <a:t>innovazione</a:t>
            </a:r>
          </a:p>
          <a:p>
            <a:r>
              <a:rPr lang="it-IT" b="1" dirty="0" smtClean="0"/>
              <a:t>spesa ammessa</a:t>
            </a:r>
          </a:p>
          <a:p>
            <a:r>
              <a:rPr lang="it-IT" b="1" dirty="0" smtClean="0"/>
              <a:t>e </a:t>
            </a:r>
            <a:r>
              <a:rPr lang="it-IT" b="1" dirty="0"/>
              <a:t>contributo </a:t>
            </a:r>
            <a:r>
              <a:rPr lang="it-IT" b="1" dirty="0" smtClean="0"/>
              <a:t>pubblico</a:t>
            </a:r>
          </a:p>
          <a:p>
            <a:r>
              <a:rPr lang="it-IT" b="1" dirty="0" smtClean="0"/>
              <a:t>valori in </a:t>
            </a:r>
            <a:r>
              <a:rPr lang="it-IT" b="1" i="1" dirty="0" err="1" smtClean="0"/>
              <a:t>Meuro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93130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3577" y="1979774"/>
            <a:ext cx="23535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/>
              <a:t>Poli di </a:t>
            </a:r>
            <a:r>
              <a:rPr lang="it-IT" b="1" dirty="0" smtClean="0"/>
              <a:t>innovazione</a:t>
            </a:r>
          </a:p>
          <a:p>
            <a:r>
              <a:rPr lang="it-IT" b="1" dirty="0" smtClean="0"/>
              <a:t>avanzamento </a:t>
            </a:r>
            <a:r>
              <a:rPr lang="it-IT" b="1" dirty="0"/>
              <a:t>della spesa - APRILE 2016</a:t>
            </a:r>
            <a:endParaRPr lang="it-IT" b="1" dirty="0" smtClean="0"/>
          </a:p>
          <a:p>
            <a:r>
              <a:rPr lang="it-IT" b="1" dirty="0" smtClean="0"/>
              <a:t>valori in </a:t>
            </a:r>
            <a:r>
              <a:rPr lang="it-IT" b="1" i="1" dirty="0" err="1" smtClean="0"/>
              <a:t>Meuro</a:t>
            </a:r>
            <a:endParaRPr lang="it-IT" b="1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958" y="1903293"/>
            <a:ext cx="6682809" cy="465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43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44009" y="2614804"/>
            <a:ext cx="93247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it-IT" sz="2800" dirty="0" smtClean="0"/>
              <a:t>rispetto </a:t>
            </a:r>
            <a:r>
              <a:rPr lang="it-IT" sz="2800" dirty="0"/>
              <a:t>allo stanziamento iniziale (pari a </a:t>
            </a:r>
            <a:r>
              <a:rPr lang="it-IT" sz="2800" dirty="0" smtClean="0"/>
              <a:t>6,5 </a:t>
            </a:r>
            <a:r>
              <a:rPr lang="it-IT" sz="2800" dirty="0" err="1"/>
              <a:t>Meuro</a:t>
            </a:r>
            <a:r>
              <a:rPr lang="it-IT" sz="2800" dirty="0"/>
              <a:t>, per i quattro poli di innovazione), si è resa necessaria una riprogrammazione delle risorse finanziarie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it-IT" sz="2800" dirty="0"/>
              <a:t>la riprogrammazione è stata fatta tra luglio e </a:t>
            </a:r>
            <a:r>
              <a:rPr lang="it-IT" sz="2800" dirty="0" smtClean="0"/>
              <a:t>dicembre </a:t>
            </a:r>
            <a:r>
              <a:rPr lang="it-IT" sz="2800" dirty="0" smtClean="0"/>
              <a:t>2015</a:t>
            </a:r>
            <a:br>
              <a:rPr lang="it-IT" sz="2800" dirty="0" smtClean="0"/>
            </a:br>
            <a:r>
              <a:rPr lang="it-IT" sz="2800" dirty="0" smtClean="0"/>
              <a:t>e </a:t>
            </a:r>
            <a:r>
              <a:rPr lang="it-IT" sz="2800" dirty="0"/>
              <a:t>ha portato lo stanziamento a </a:t>
            </a:r>
            <a:r>
              <a:rPr lang="it-IT" sz="2800" dirty="0" smtClean="0"/>
              <a:t>3,4 </a:t>
            </a:r>
            <a:r>
              <a:rPr lang="it-IT" sz="2800" dirty="0" err="1" smtClean="0"/>
              <a:t>Meuro</a:t>
            </a:r>
            <a:r>
              <a:rPr lang="it-IT" sz="2800" dirty="0" smtClean="0"/>
              <a:t> (-48%)</a:t>
            </a:r>
            <a:endParaRPr lang="it-IT" sz="2800" dirty="0"/>
          </a:p>
          <a:p>
            <a:pPr lvl="0"/>
            <a:endParaRPr lang="it-IT" sz="2800" dirty="0" smtClean="0"/>
          </a:p>
          <a:p>
            <a:pPr lvl="0"/>
            <a:r>
              <a:rPr lang="it-IT" sz="2800" dirty="0" smtClean="0"/>
              <a:t>per </a:t>
            </a:r>
            <a:r>
              <a:rPr lang="it-IT" sz="2800" dirty="0"/>
              <a:t>evitare che non raggiungendo la conclusione dei progetti si dovessero anche restituire le somme già spese</a:t>
            </a:r>
          </a:p>
        </p:txBody>
      </p:sp>
    </p:spTree>
    <p:extLst>
      <p:ext uri="{BB962C8B-B14F-4D97-AF65-F5344CB8AC3E}">
        <p14:creationId xmlns:p14="http://schemas.microsoft.com/office/powerpoint/2010/main" val="189470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20995" y="1997839"/>
            <a:ext cx="104943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la prima evidenza della politica è che non ha funzionato come era stato prefigurato / </a:t>
            </a:r>
            <a:r>
              <a:rPr lang="it-IT" sz="2800" dirty="0" smtClean="0"/>
              <a:t>programmato</a:t>
            </a:r>
          </a:p>
          <a:p>
            <a:endParaRPr lang="it-IT" sz="2800" dirty="0"/>
          </a:p>
          <a:p>
            <a:r>
              <a:rPr lang="it-IT" sz="2800" b="1" dirty="0"/>
              <a:t>quali sono i riflessi di questa evidenza nella valutazione?</a:t>
            </a:r>
            <a:endParaRPr lang="it-IT" sz="2800" dirty="0"/>
          </a:p>
          <a:p>
            <a:pPr marL="342900" lvl="0" indent="-342900">
              <a:buFont typeface="+mj-lt"/>
              <a:buAutoNum type="arabicPeriod"/>
            </a:pPr>
            <a:r>
              <a:rPr lang="it-IT" sz="2800" dirty="0"/>
              <a:t>non essendo conclusi la maggior parte dei progetti, non se ne è potuto valutare i risultati presso le imprese aderenti ai Poli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2800" dirty="0"/>
              <a:t>dal punto di vista metodologico, non si è potuto fare un’analisi quantitativa (come per esempio la valutazione controfattuale degli aiuti alle imprese per le attività di </a:t>
            </a:r>
            <a:r>
              <a:rPr lang="it-IT" sz="2800" dirty="0" smtClean="0"/>
              <a:t>R&amp;S) ma </a:t>
            </a:r>
            <a:r>
              <a:rPr lang="it-IT" sz="2800" dirty="0"/>
              <a:t>solo un’analisi dai documenti e da interviste a testimoni privilegiati</a:t>
            </a:r>
          </a:p>
        </p:txBody>
      </p:sp>
    </p:spTree>
    <p:extLst>
      <p:ext uri="{BB962C8B-B14F-4D97-AF65-F5344CB8AC3E}">
        <p14:creationId xmlns:p14="http://schemas.microsoft.com/office/powerpoint/2010/main" val="313999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12112" y="2413338"/>
            <a:ext cx="92290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/>
              <a:t>la prima evidenza della politica è che non ha funzionato come era stato prefigurato / programmato</a:t>
            </a:r>
          </a:p>
          <a:p>
            <a:r>
              <a:rPr lang="it-IT" sz="3200" b="1" dirty="0"/>
              <a:t>cosa emerge dalla valutazione?</a:t>
            </a:r>
            <a:endParaRPr lang="it-IT" sz="3200" dirty="0"/>
          </a:p>
          <a:p>
            <a:pPr marL="342900" lvl="0" indent="-342900">
              <a:buFont typeface="+mj-lt"/>
              <a:buAutoNum type="arabicPeriod"/>
            </a:pPr>
            <a:r>
              <a:rPr lang="it-IT" sz="3200" dirty="0"/>
              <a:t>criticità nel disegno della politica regionale?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3200" dirty="0"/>
              <a:t>criticità nella trasposizione operativa della politica regionale (procedure amministrative e contabili)?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3200" dirty="0"/>
              <a:t>entrambi gli elementi?</a:t>
            </a:r>
          </a:p>
        </p:txBody>
      </p:sp>
    </p:spTree>
    <p:extLst>
      <p:ext uri="{BB962C8B-B14F-4D97-AF65-F5344CB8AC3E}">
        <p14:creationId xmlns:p14="http://schemas.microsoft.com/office/powerpoint/2010/main" val="67585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14669" y="2720848"/>
            <a:ext cx="113024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/>
              <a:t>le più recenti rassegne di teoria economica (</a:t>
            </a:r>
            <a:r>
              <a:rPr lang="it-IT" sz="2800" i="1" dirty="0"/>
              <a:t>Boston </a:t>
            </a:r>
            <a:r>
              <a:rPr lang="it-IT" sz="2800" i="1" dirty="0" err="1"/>
              <a:t>Consulting</a:t>
            </a:r>
            <a:r>
              <a:rPr lang="it-IT" sz="2800" i="1" dirty="0"/>
              <a:t> Group, 2015</a:t>
            </a:r>
            <a:r>
              <a:rPr lang="it-IT" sz="2800" dirty="0"/>
              <a:t>)</a:t>
            </a:r>
          </a:p>
          <a:p>
            <a:r>
              <a:rPr lang="it-IT" sz="2800" dirty="0"/>
              <a:t>suggeriscono che le politiche per favorire la crescita in un contesto di PMI dovrebbero adottare una sequenza di azioni, iniziando </a:t>
            </a:r>
            <a:r>
              <a:rPr lang="it-IT" sz="2800" dirty="0" smtClean="0"/>
              <a:t>con</a:t>
            </a:r>
          </a:p>
          <a:p>
            <a:endParaRPr lang="it-IT" sz="2800" dirty="0"/>
          </a:p>
          <a:p>
            <a:pPr marL="342900" lvl="0" indent="-342900">
              <a:buFont typeface="+mj-lt"/>
              <a:buAutoNum type="arabicPeriod"/>
            </a:pPr>
            <a:r>
              <a:rPr lang="it-IT" sz="2800" dirty="0"/>
              <a:t>la rimozione degli ostacoli per fare impresa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2800" dirty="0"/>
              <a:t>poi, tentativi per ridurre i costi per fare impresa</a:t>
            </a:r>
          </a:p>
          <a:p>
            <a:pPr marL="342900" lvl="0" indent="-342900">
              <a:buFont typeface="+mj-lt"/>
              <a:buAutoNum type="arabicPeriod"/>
            </a:pPr>
            <a:r>
              <a:rPr lang="it-IT" sz="2800" dirty="0"/>
              <a:t>solo come ultima opzione, concedere incentivi direttamente alle PMI</a:t>
            </a:r>
          </a:p>
        </p:txBody>
      </p:sp>
    </p:spTree>
    <p:extLst>
      <p:ext uri="{BB962C8B-B14F-4D97-AF65-F5344CB8AC3E}">
        <p14:creationId xmlns:p14="http://schemas.microsoft.com/office/powerpoint/2010/main" val="15314343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845</Words>
  <Application>Microsoft Office PowerPoint</Application>
  <PresentationFormat>Personalizzato</PresentationFormat>
  <Paragraphs>138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Tema di Office</vt:lpstr>
      <vt:lpstr>1_Tema di Office</vt:lpstr>
      <vt:lpstr>2_Tema di Office</vt:lpstr>
      <vt:lpstr>3_Tema di Office</vt:lpstr>
      <vt:lpstr>4_Tema di Office</vt:lpstr>
      <vt:lpstr>5_Tema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</dc:creator>
  <cp:lastModifiedBy>rtiroli</cp:lastModifiedBy>
  <cp:revision>20</cp:revision>
  <dcterms:created xsi:type="dcterms:W3CDTF">2016-06-29T15:46:14Z</dcterms:created>
  <dcterms:modified xsi:type="dcterms:W3CDTF">2016-07-11T10:19:32Z</dcterms:modified>
</cp:coreProperties>
</file>