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104" d="100"/>
          <a:sy n="104" d="100"/>
        </p:scale>
        <p:origin x="-1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D3DC2-E837-4612-ADC2-5FA2E3809333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86D9A-66D7-43C0-9444-9DC9A59401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6D9A-66D7-43C0-9444-9DC9A59401AF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762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5/6/2015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eaLnBrk="1" latinLnBrk="0" hangingPunct="1"/>
            <a:fld id="{69E29E33-B620-47F9-BB04-8846C2A5AFCC}" type="slidenum">
              <a:rPr kumimoji="0" lang="en-US" smtClean="0"/>
              <a:pPr eaLnBrk="1" latinLnBrk="0" hangingPunct="1"/>
              <a:t>‹N›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it-IT" sz="6000" dirty="0" smtClean="0"/>
              <a:t>La formazione dell’Europa </a:t>
            </a:r>
            <a:endParaRPr lang="it-IT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12976"/>
            <a:ext cx="4067944" cy="3050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226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160" y="991934"/>
            <a:ext cx="7467600" cy="58092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chemeClr val="tx1"/>
                </a:solidFill>
              </a:rPr>
              <a:t>-</a:t>
            </a:r>
            <a:r>
              <a:rPr lang="it-IT" sz="2400" dirty="0" smtClean="0">
                <a:solidFill>
                  <a:schemeClr val="tx1"/>
                </a:solidFill>
              </a:rPr>
              <a:t>verso l’ integrazione europea-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75822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Fine Prima Guerra Mondiale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76872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Necessità di superare le divisioni tra stati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Minor fiducia nella restaurazione delle sovranità nazionali</a:t>
            </a:r>
            <a:endParaRPr lang="it-IT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3933056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Fine Seconda Guerra Mondiale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Guerra fredda come elemento di divisione dell’Europa (capitalismo/comunismo)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Anni 50: inizio processo d’integrazione </a:t>
            </a:r>
            <a:endParaRPr lang="it-IT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76" y="3917032"/>
            <a:ext cx="3505084" cy="2615332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758223"/>
            <a:ext cx="1944216" cy="1918408"/>
          </a:xfrm>
        </p:spPr>
      </p:pic>
      <p:sp>
        <p:nvSpPr>
          <p:cNvPr id="11" name="Rectangle 10"/>
          <p:cNvSpPr/>
          <p:nvPr/>
        </p:nvSpPr>
        <p:spPr>
          <a:xfrm>
            <a:off x="512718" y="404664"/>
            <a:ext cx="700864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DIFFICILE INTEGRAZIONE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915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26" y="3933056"/>
            <a:ext cx="3299868" cy="2386905"/>
          </a:xfrm>
        </p:spPr>
      </p:pic>
      <p:sp>
        <p:nvSpPr>
          <p:cNvPr id="7" name="TextBox 6"/>
          <p:cNvSpPr txBox="1"/>
          <p:nvPr/>
        </p:nvSpPr>
        <p:spPr>
          <a:xfrm>
            <a:off x="467544" y="853842"/>
            <a:ext cx="518457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chemeClr val="tx2"/>
                </a:solidFill>
              </a:rPr>
              <a:t>Considerazioni a proposito:</a:t>
            </a:r>
          </a:p>
          <a:p>
            <a:r>
              <a:rPr lang="it-IT" sz="2000" b="1" dirty="0" smtClean="0">
                <a:solidFill>
                  <a:schemeClr val="tx2"/>
                </a:solidFill>
              </a:rPr>
              <a:t> </a:t>
            </a:r>
            <a:r>
              <a:rPr lang="it-IT" sz="2000" dirty="0" smtClean="0"/>
              <a:t>Fernand Braudel, storico francese</a:t>
            </a:r>
          </a:p>
          <a:p>
            <a:r>
              <a:rPr lang="it-IT" i="1" dirty="0" smtClean="0"/>
              <a:t>«Una coscienza europea collettiva non si costruisce soltanto con le cifre»                    </a:t>
            </a:r>
            <a:endParaRPr lang="it-IT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980728"/>
            <a:ext cx="2314575" cy="33147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411760" y="2115726"/>
            <a:ext cx="0" cy="305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99592" y="2420888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 LA COSTITUZIONE DELL’EUROPA:attenzione a prezzi, dogane, produzioni piuttosto che ai cittadini</a:t>
            </a:r>
            <a:endParaRPr lang="it-IT" dirty="0"/>
          </a:p>
        </p:txBody>
      </p:sp>
      <p:sp>
        <p:nvSpPr>
          <p:cNvPr id="12" name="TextBox 11"/>
          <p:cNvSpPr txBox="1"/>
          <p:nvPr/>
        </p:nvSpPr>
        <p:spPr>
          <a:xfrm rot="10800000" flipH="1" flipV="1">
            <a:off x="4572000" y="4791635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Consolidamento politico: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1998" y="5445224"/>
            <a:ext cx="316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2002            Moneta unica</a:t>
            </a:r>
            <a:endParaRPr lang="it-IT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292080" y="562989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61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336" y="4813786"/>
            <a:ext cx="1404156" cy="1337000"/>
          </a:xfrm>
        </p:spPr>
      </p:pic>
      <p:sp>
        <p:nvSpPr>
          <p:cNvPr id="4" name="Rectangle 3"/>
          <p:cNvSpPr/>
          <p:nvPr/>
        </p:nvSpPr>
        <p:spPr>
          <a:xfrm>
            <a:off x="467544" y="404664"/>
            <a:ext cx="60067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OSTACOLI E RESISTENZE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75384" y="1100643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Acquisizione identità: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>
                <a:solidFill>
                  <a:schemeClr val="tx2"/>
                </a:solidFill>
              </a:rPr>
              <a:t>LUNGO PROCESSO DIFFICILE</a:t>
            </a:r>
            <a:r>
              <a:rPr lang="it-IT" dirty="0" smtClean="0"/>
              <a:t> </a:t>
            </a:r>
            <a:endParaRPr lang="it-IT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37615" y="156268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5576" y="2580873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Aharoni" pitchFamily="2" charset="-79"/>
                <a:cs typeface="Aharoni" pitchFamily="2" charset="-79"/>
              </a:rPr>
              <a:t>Storia </a:t>
            </a:r>
            <a:endParaRPr lang="it-IT" sz="2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86427" y="2804289"/>
            <a:ext cx="1482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Aharoni" pitchFamily="2" charset="-79"/>
                <a:cs typeface="Aharoni" pitchFamily="2" charset="-79"/>
              </a:rPr>
              <a:t>Religione </a:t>
            </a:r>
            <a:endParaRPr lang="it-IT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99989" y="3196253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Aharoni" pitchFamily="2" charset="-79"/>
                <a:cs typeface="Aharoni" pitchFamily="2" charset="-79"/>
              </a:rPr>
              <a:t>Etnia </a:t>
            </a:r>
            <a:endParaRPr lang="it-IT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14286" y="3475436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Diversi usi e costumi, diverse ideoogie e complesso di valori</a:t>
            </a:r>
            <a:endParaRPr lang="it-IT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079340" y="2330057"/>
            <a:ext cx="792088" cy="450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4211960" y="2394119"/>
            <a:ext cx="26462" cy="6340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970261" y="2394119"/>
            <a:ext cx="504056" cy="4273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9160" y="3028154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Superamento del dualismo tra Europa e le sue nazioni</a:t>
            </a:r>
            <a:endParaRPr lang="it-IT" dirty="0"/>
          </a:p>
        </p:txBody>
      </p:sp>
      <p:sp>
        <p:nvSpPr>
          <p:cNvPr id="24" name="TextBox 23"/>
          <p:cNvSpPr txBox="1"/>
          <p:nvPr/>
        </p:nvSpPr>
        <p:spPr>
          <a:xfrm>
            <a:off x="6243280" y="3230984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Tradizione religiosa incline al cristianesimo</a:t>
            </a:r>
            <a:endParaRPr lang="it-IT" dirty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19" y="4653136"/>
            <a:ext cx="1926923" cy="156717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055" y="4653136"/>
            <a:ext cx="285750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3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96752"/>
            <a:ext cx="1440160" cy="20137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467544" y="476672"/>
            <a:ext cx="56124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L’EUROPA CAROLINGIA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4500" y="155679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Heikki Mikkeli</a:t>
            </a:r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644008" y="174145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80113" y="1325959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Percorre le tappe principali della formazione dell’IDEA DI EUROPA</a:t>
            </a:r>
            <a:endParaRPr lang="it-IT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3562119"/>
            <a:ext cx="2592288" cy="1208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Popolazioni germaniche:</a:t>
            </a:r>
          </a:p>
          <a:p>
            <a:pPr algn="ctr"/>
            <a:r>
              <a:rPr lang="it-IT" dirty="0"/>
              <a:t>N</a:t>
            </a:r>
            <a:r>
              <a:rPr lang="it-IT" dirty="0" smtClean="0"/>
              <a:t>on avevano senso di appartenenza comune</a:t>
            </a:r>
            <a:endParaRPr lang="it-IT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82888" y="4170691"/>
            <a:ext cx="5813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5896" y="3562119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Carlo Magno: </a:t>
            </a:r>
            <a:r>
              <a:rPr lang="it-IT" dirty="0" smtClean="0"/>
              <a:t>incoronazione a i</a:t>
            </a:r>
          </a:p>
          <a:p>
            <a:pPr algn="ctr"/>
            <a:r>
              <a:rPr lang="it-IT" dirty="0" smtClean="0"/>
              <a:t>mperatore (‘800)</a:t>
            </a:r>
            <a:endParaRPr lang="it-IT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873115" y="4144850"/>
            <a:ext cx="3642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237345" y="3562119"/>
            <a:ext cx="1872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Frachi:</a:t>
            </a:r>
          </a:p>
          <a:p>
            <a:pPr algn="ctr"/>
            <a:r>
              <a:rPr lang="it-IT" dirty="0" smtClean="0"/>
              <a:t>Tentativo di coseguire unità</a:t>
            </a:r>
          </a:p>
          <a:p>
            <a:endParaRPr lang="it-IT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749374" y="4494423"/>
            <a:ext cx="0" cy="109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69610" y="5768595"/>
            <a:ext cx="215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 centri di potere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179" y="4906583"/>
            <a:ext cx="2657475" cy="1724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TextBox 23"/>
          <p:cNvSpPr txBox="1"/>
          <p:nvPr/>
        </p:nvSpPr>
        <p:spPr>
          <a:xfrm>
            <a:off x="962190" y="5157192"/>
            <a:ext cx="223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Impero romano</a:t>
            </a:r>
            <a:endParaRPr lang="it-IT" dirty="0"/>
          </a:p>
        </p:txBody>
      </p:sp>
      <p:sp>
        <p:nvSpPr>
          <p:cNvPr id="26" name="TextBox 25"/>
          <p:cNvSpPr txBox="1"/>
          <p:nvPr/>
        </p:nvSpPr>
        <p:spPr>
          <a:xfrm>
            <a:off x="650432" y="5626610"/>
            <a:ext cx="267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Califfato di Baghdad</a:t>
            </a:r>
            <a:endParaRPr lang="it-IT" dirty="0"/>
          </a:p>
        </p:txBody>
      </p:sp>
      <p:sp>
        <p:nvSpPr>
          <p:cNvPr id="27" name="TextBox 26"/>
          <p:cNvSpPr txBox="1"/>
          <p:nvPr/>
        </p:nvSpPr>
        <p:spPr>
          <a:xfrm>
            <a:off x="1010472" y="6137927"/>
            <a:ext cx="195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Regno franco</a:t>
            </a:r>
            <a:endParaRPr lang="it-IT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086730" y="5413241"/>
            <a:ext cx="474816" cy="426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3"/>
          </p:cNvCxnSpPr>
          <p:nvPr/>
        </p:nvCxnSpPr>
        <p:spPr>
          <a:xfrm flipH="1">
            <a:off x="2964098" y="5995942"/>
            <a:ext cx="600146" cy="326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3086730" y="5839978"/>
            <a:ext cx="474816" cy="113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00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552" y="476672"/>
            <a:ext cx="6192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CONTRIBUTO DEI FRANCHI ALL’UNITA’ EUROPEA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556792"/>
            <a:ext cx="237626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ASPETTI POSITIVI</a:t>
            </a:r>
            <a:endParaRPr lang="it-IT" dirty="0"/>
          </a:p>
        </p:txBody>
      </p:sp>
      <p:sp>
        <p:nvSpPr>
          <p:cNvPr id="8" name="TextBox 7"/>
          <p:cNvSpPr txBox="1"/>
          <p:nvPr/>
        </p:nvSpPr>
        <p:spPr>
          <a:xfrm>
            <a:off x="5535279" y="1556792"/>
            <a:ext cx="144016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LIMITI</a:t>
            </a:r>
            <a:endParaRPr lang="it-IT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339752" y="846004"/>
            <a:ext cx="1440160" cy="4947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9992" y="846004"/>
            <a:ext cx="1368152" cy="4947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9552" y="2276872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it-IT" dirty="0" smtClean="0"/>
              <a:t>Unificazione terrori francesi</a:t>
            </a:r>
          </a:p>
          <a:p>
            <a:pPr marL="285750" indent="-285750">
              <a:buFont typeface="Wingdings" pitchFamily="2" charset="2"/>
              <a:buChar char="v"/>
            </a:pPr>
            <a:endParaRPr lang="it-IT" dirty="0"/>
          </a:p>
          <a:p>
            <a:pPr marL="285750" indent="-285750">
              <a:buFont typeface="Wingdings" pitchFamily="2" charset="2"/>
              <a:buChar char="v"/>
            </a:pPr>
            <a:r>
              <a:rPr lang="it-IT" dirty="0" smtClean="0"/>
              <a:t>Rinascimento carolingio</a:t>
            </a:r>
          </a:p>
          <a:p>
            <a:pPr marL="285750" indent="-285750">
              <a:buFont typeface="Wingdings" pitchFamily="2" charset="2"/>
              <a:buChar char="v"/>
            </a:pPr>
            <a:endParaRPr lang="it-IT" dirty="0"/>
          </a:p>
          <a:p>
            <a:endParaRPr lang="it-IT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2276872"/>
            <a:ext cx="41044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it-IT" dirty="0" smtClean="0"/>
              <a:t>Non controllo dell’intera Europa</a:t>
            </a:r>
          </a:p>
          <a:p>
            <a:pPr marL="285750" indent="-285750">
              <a:buFont typeface="Wingdings" pitchFamily="2" charset="2"/>
              <a:buChar char="v"/>
            </a:pPr>
            <a:endParaRPr lang="it-IT" dirty="0"/>
          </a:p>
          <a:p>
            <a:pPr marL="285750" indent="-285750">
              <a:buFont typeface="Wingdings" pitchFamily="2" charset="2"/>
              <a:buChar char="v"/>
            </a:pPr>
            <a:endParaRPr lang="it-IT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it-IT" dirty="0" smtClean="0"/>
              <a:t>Mezzi crudeli per raggiungere l’unità</a:t>
            </a:r>
          </a:p>
          <a:p>
            <a:pPr marL="285750" indent="-285750">
              <a:buFont typeface="Wingdings" pitchFamily="2" charset="2"/>
              <a:buChar char="v"/>
            </a:pPr>
            <a:endParaRPr lang="it-IT" dirty="0"/>
          </a:p>
          <a:p>
            <a:pPr marL="285750" indent="-285750">
              <a:buFont typeface="Wingdings" pitchFamily="2" charset="2"/>
              <a:buChar char="v"/>
            </a:pPr>
            <a:endParaRPr lang="it-IT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339752" y="3292534"/>
            <a:ext cx="0" cy="640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87624" y="4077072"/>
            <a:ext cx="244828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Nascita scrittura uniforme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Diffusione di ideali sociali (feudalesimo)</a:t>
            </a:r>
            <a:endParaRPr lang="it-IT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963" y="3974053"/>
            <a:ext cx="3869493" cy="2724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717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1548172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395536" y="476672"/>
            <a:ext cx="61574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CRISTIANITA’ ED EUROPA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3768" y="1444133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Lucien Febvre</a:t>
            </a:r>
            <a:endParaRPr lang="it-IT" dirty="0"/>
          </a:p>
        </p:txBody>
      </p:sp>
      <p:sp>
        <p:nvSpPr>
          <p:cNvPr id="7" name="TextBox 6"/>
          <p:cNvSpPr txBox="1"/>
          <p:nvPr/>
        </p:nvSpPr>
        <p:spPr>
          <a:xfrm>
            <a:off x="4975448" y="130563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tx2"/>
                </a:solidFill>
              </a:rPr>
              <a:t>Tema dell’Europa</a:t>
            </a:r>
            <a:endParaRPr lang="it-IT" dirty="0">
              <a:solidFill>
                <a:schemeClr val="tx2"/>
              </a:solidFill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>
          <a:xfrm>
            <a:off x="4211960" y="1628799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730955" y="2028841"/>
            <a:ext cx="488986" cy="2446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30247" y="2196623"/>
            <a:ext cx="1763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Concetto medievale di cristianesimo</a:t>
            </a:r>
            <a:endParaRPr lang="it-IT" dirty="0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>
            <a:off x="5093672" y="2658288"/>
            <a:ext cx="33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623520" y="2199303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Influsso nella formazione dell’Europa</a:t>
            </a:r>
            <a:endParaRPr lang="it-IT" dirty="0"/>
          </a:p>
        </p:txBody>
      </p:sp>
      <p:sp>
        <p:nvSpPr>
          <p:cNvPr id="18" name="TextBox 17"/>
          <p:cNvSpPr txBox="1"/>
          <p:nvPr/>
        </p:nvSpPr>
        <p:spPr>
          <a:xfrm>
            <a:off x="611560" y="4293096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Francesi, tedeschi, inglesi, italiani</a:t>
            </a:r>
            <a:endParaRPr lang="it-IT" dirty="0"/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 flipV="1">
            <a:off x="2123728" y="4893260"/>
            <a:ext cx="36004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07803" y="4431596"/>
            <a:ext cx="13329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Prima di tutto </a:t>
            </a:r>
            <a:r>
              <a:rPr lang="it-IT" b="1" dirty="0" smtClean="0">
                <a:solidFill>
                  <a:schemeClr val="tx2"/>
                </a:solidFill>
              </a:rPr>
              <a:t>cristiani</a:t>
            </a:r>
            <a:endParaRPr lang="it-IT" b="1" dirty="0">
              <a:solidFill>
                <a:schemeClr val="tx2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317828"/>
            <a:ext cx="1068685" cy="12991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28" name="Straight Arrow Connector 27"/>
          <p:cNvCxnSpPr/>
          <p:nvPr/>
        </p:nvCxnSpPr>
        <p:spPr>
          <a:xfrm flipV="1">
            <a:off x="4140722" y="4431596"/>
            <a:ext cx="467282" cy="2935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1" idx="3"/>
          </p:cNvCxnSpPr>
          <p:nvPr/>
        </p:nvCxnSpPr>
        <p:spPr>
          <a:xfrm>
            <a:off x="4140722" y="4893261"/>
            <a:ext cx="467282" cy="1919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41362" y="4078813"/>
            <a:ext cx="1425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Riforma cluniacense</a:t>
            </a:r>
            <a:endParaRPr lang="it-IT" dirty="0"/>
          </a:p>
        </p:txBody>
      </p:sp>
      <p:sp>
        <p:nvSpPr>
          <p:cNvPr id="34" name="TextBox 33"/>
          <p:cNvSpPr txBox="1"/>
          <p:nvPr/>
        </p:nvSpPr>
        <p:spPr>
          <a:xfrm>
            <a:off x="4741362" y="5031760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Nascita ordine francescano</a:t>
            </a:r>
            <a:endParaRPr lang="it-IT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3518587"/>
            <a:ext cx="1835293" cy="14250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09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9552" y="69098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CONCLUSIONI A CUI GIUNGE L’AUTORE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41277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it-IT" dirty="0" smtClean="0"/>
              <a:t>Durante il medioevo                  potente azione del cristianesimo           </a:t>
            </a:r>
            <a:endParaRPr lang="it-IT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347864" y="159744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860032" y="1782108"/>
            <a:ext cx="792088" cy="42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156176" y="1782108"/>
            <a:ext cx="576064" cy="42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206222" y="2386781"/>
            <a:ext cx="108012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morale</a:t>
            </a:r>
            <a:endParaRPr lang="it-IT" dirty="0"/>
          </a:p>
        </p:txBody>
      </p:sp>
      <p:sp>
        <p:nvSpPr>
          <p:cNvPr id="20" name="TextBox 19"/>
          <p:cNvSpPr txBox="1"/>
          <p:nvPr/>
        </p:nvSpPr>
        <p:spPr>
          <a:xfrm>
            <a:off x="6300192" y="2386781"/>
            <a:ext cx="108012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politica</a:t>
            </a:r>
            <a:endParaRPr lang="it-IT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840252" y="2900129"/>
            <a:ext cx="0" cy="312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96136" y="3212976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Impedimento formazione monarchie nazionali</a:t>
            </a:r>
            <a:endParaRPr lang="it-IT" dirty="0"/>
          </a:p>
        </p:txBody>
      </p:sp>
      <p:sp>
        <p:nvSpPr>
          <p:cNvPr id="24" name="TextBox 23"/>
          <p:cNvSpPr txBox="1"/>
          <p:nvPr/>
        </p:nvSpPr>
        <p:spPr>
          <a:xfrm>
            <a:off x="3491880" y="3351475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Condizionamento della vita</a:t>
            </a:r>
            <a:endParaRPr lang="it-IT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746282" y="2900129"/>
            <a:ext cx="0" cy="4513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27584" y="450912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it-IT" dirty="0" smtClean="0"/>
              <a:t>Durante il medioevo                  coscienza comune basata sulla fede</a:t>
            </a:r>
            <a:endParaRPr lang="it-IT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491880" y="4693786"/>
            <a:ext cx="7143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090851"/>
            <a:ext cx="1584176" cy="224424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221695" y="5610447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Batang" pitchFamily="18" charset="-127"/>
                <a:ea typeface="Batang" pitchFamily="18" charset="-127"/>
              </a:rPr>
              <a:t>c</a:t>
            </a:r>
            <a:r>
              <a:rPr lang="it-IT" b="1" dirty="0" smtClean="0">
                <a:latin typeface="Batang" pitchFamily="18" charset="-127"/>
                <a:ea typeface="Batang" pitchFamily="18" charset="-127"/>
              </a:rPr>
              <a:t>oscienza europea</a:t>
            </a:r>
            <a:endParaRPr lang="it-IT" b="1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093917"/>
            <a:ext cx="1680289" cy="1660520"/>
          </a:xfrm>
          <a:prstGeom prst="rect">
            <a:avLst/>
          </a:prstGeom>
        </p:spPr>
      </p:pic>
      <p:cxnSp>
        <p:nvCxnSpPr>
          <p:cNvPr id="43" name="Elbow Connector 42"/>
          <p:cNvCxnSpPr/>
          <p:nvPr/>
        </p:nvCxnSpPr>
        <p:spPr>
          <a:xfrm rot="10800000" flipV="1">
            <a:off x="3273654" y="5367672"/>
            <a:ext cx="2592288" cy="48554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865942" y="5013176"/>
            <a:ext cx="0" cy="35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23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3429000"/>
            <a:ext cx="6340706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Realizzato</a:t>
            </a:r>
            <a:r>
              <a:rPr lang="en-US" sz="4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da:</a:t>
            </a:r>
          </a:p>
          <a:p>
            <a:pPr algn="ctr"/>
            <a:endParaRPr lang="en-US" sz="4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60203" y="1340768"/>
            <a:ext cx="4249882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FINE</a:t>
            </a:r>
            <a:endParaRPr lang="en-US" sz="115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6792" y="4572384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Andreea Ghemis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Arianna Audenino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Giulia Picchio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Nastassja Pelliccia</a:t>
            </a:r>
          </a:p>
        </p:txBody>
      </p:sp>
    </p:spTree>
    <p:extLst>
      <p:ext uri="{BB962C8B-B14F-4D97-AF65-F5344CB8AC3E}">
        <p14:creationId xmlns:p14="http://schemas.microsoft.com/office/powerpoint/2010/main" val="51105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197</TotalTime>
  <Words>282</Words>
  <Application>Microsoft Office PowerPoint</Application>
  <PresentationFormat>Presentazione su schermo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Oriel</vt:lpstr>
      <vt:lpstr>La formazione dell’Europa </vt:lpstr>
      <vt:lpstr> -verso l’ integrazione europea-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formazione dell’Europa</dc:title>
  <dc:creator>OLIVA</dc:creator>
  <cp:lastModifiedBy>Valeria Covarelli</cp:lastModifiedBy>
  <cp:revision>21</cp:revision>
  <dcterms:created xsi:type="dcterms:W3CDTF">2015-04-15T13:19:35Z</dcterms:created>
  <dcterms:modified xsi:type="dcterms:W3CDTF">2015-05-06T09:34:32Z</dcterms:modified>
</cp:coreProperties>
</file>