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>
        <p:scale>
          <a:sx n="104" d="100"/>
          <a:sy n="104" d="100"/>
        </p:scale>
        <p:origin x="-102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D3DC2-E837-4612-ADC2-5FA2E3809333}" type="datetimeFigureOut">
              <a:rPr lang="it-IT" smtClean="0"/>
              <a:t>06/05/2015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86D9A-66D7-43C0-9444-9DC9A59401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86D9A-66D7-43C0-9444-9DC9A59401AF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762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5/6/2015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5/6/2015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5/6/2015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5/6/2015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5/6/2015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‹N›</a:t>
            </a:fld>
            <a:endParaRPr kumimoji="0"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5/6/2015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‹N›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1720" y="620688"/>
            <a:ext cx="6172200" cy="1894362"/>
          </a:xfrm>
        </p:spPr>
        <p:txBody>
          <a:bodyPr>
            <a:noAutofit/>
          </a:bodyPr>
          <a:lstStyle/>
          <a:p>
            <a:pPr algn="ctr"/>
            <a:r>
              <a:rPr lang="it-IT" sz="6000" dirty="0" smtClean="0"/>
              <a:t>La formazione dell’Europa </a:t>
            </a:r>
            <a:endParaRPr lang="it-IT" sz="6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12976"/>
            <a:ext cx="4067944" cy="3050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26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160" y="991934"/>
            <a:ext cx="7467600" cy="58092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>
                <a:solidFill>
                  <a:schemeClr val="tx1"/>
                </a:solidFill>
              </a:rPr>
              <a:t>-</a:t>
            </a:r>
            <a:r>
              <a:rPr lang="it-IT" sz="2400" dirty="0" smtClean="0">
                <a:solidFill>
                  <a:schemeClr val="tx1"/>
                </a:solidFill>
              </a:rPr>
              <a:t>verso l’ integrazione europea-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758223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Fine Prima Guerra Mondiale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2276872"/>
            <a:ext cx="3888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dirty="0" smtClean="0"/>
              <a:t>Necessità di superare le divisioni tra stati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dirty="0" smtClean="0"/>
              <a:t>Minor fiducia nella restaurazione delle sovranità nazionali</a:t>
            </a:r>
            <a:endParaRPr lang="it-IT" dirty="0"/>
          </a:p>
        </p:txBody>
      </p:sp>
      <p:sp>
        <p:nvSpPr>
          <p:cNvPr id="7" name="TextBox 6"/>
          <p:cNvSpPr txBox="1"/>
          <p:nvPr/>
        </p:nvSpPr>
        <p:spPr>
          <a:xfrm>
            <a:off x="4572000" y="3933056"/>
            <a:ext cx="38164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Fine Seconda Guerra Mondiale</a:t>
            </a:r>
          </a:p>
          <a:p>
            <a:endParaRPr lang="it-IT" dirty="0">
              <a:solidFill>
                <a:schemeClr val="tx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dirty="0" smtClean="0"/>
              <a:t>Guerra fredda come elemento di divisione dell’Europa (capitalismo/comunismo)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dirty="0" smtClean="0"/>
              <a:t>Anni 50: inizio processo d’integrazione </a:t>
            </a:r>
            <a:endParaRPr lang="it-IT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76" y="3917032"/>
            <a:ext cx="3505084" cy="2615332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58223"/>
            <a:ext cx="1944216" cy="1918408"/>
          </a:xfrm>
        </p:spPr>
      </p:pic>
      <p:sp>
        <p:nvSpPr>
          <p:cNvPr id="11" name="Rectangle 10"/>
          <p:cNvSpPr/>
          <p:nvPr/>
        </p:nvSpPr>
        <p:spPr>
          <a:xfrm>
            <a:off x="512718" y="404664"/>
            <a:ext cx="700864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LA DIFFICILE INTEGRAZIONE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0915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26" y="3933056"/>
            <a:ext cx="3299868" cy="2386905"/>
          </a:xfrm>
        </p:spPr>
      </p:pic>
      <p:sp>
        <p:nvSpPr>
          <p:cNvPr id="7" name="TextBox 6"/>
          <p:cNvSpPr txBox="1"/>
          <p:nvPr/>
        </p:nvSpPr>
        <p:spPr>
          <a:xfrm>
            <a:off x="467544" y="853842"/>
            <a:ext cx="518457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tx2"/>
                </a:solidFill>
              </a:rPr>
              <a:t>Considerazioni a proposito:</a:t>
            </a:r>
          </a:p>
          <a:p>
            <a:r>
              <a:rPr lang="it-IT" sz="2000" b="1" dirty="0" smtClean="0">
                <a:solidFill>
                  <a:schemeClr val="tx2"/>
                </a:solidFill>
              </a:rPr>
              <a:t> </a:t>
            </a:r>
            <a:r>
              <a:rPr lang="it-IT" sz="2000" dirty="0" smtClean="0"/>
              <a:t>Fernand Braudel, storico francese</a:t>
            </a:r>
          </a:p>
          <a:p>
            <a:r>
              <a:rPr lang="it-IT" i="1" dirty="0" smtClean="0"/>
              <a:t>«Una coscienza europea collettiva non si costruisce soltanto con le cifre»                    </a:t>
            </a:r>
            <a:endParaRPr lang="it-IT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980728"/>
            <a:ext cx="2314575" cy="331470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2411760" y="2115726"/>
            <a:ext cx="0" cy="305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99592" y="2420888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 LA COSTITUZIONE DELL’EUROPA:attenzione a prezzi, dogane, produzioni piuttosto che ai cittadini</a:t>
            </a:r>
            <a:endParaRPr lang="it-IT" dirty="0"/>
          </a:p>
        </p:txBody>
      </p:sp>
      <p:sp>
        <p:nvSpPr>
          <p:cNvPr id="12" name="TextBox 11"/>
          <p:cNvSpPr txBox="1"/>
          <p:nvPr/>
        </p:nvSpPr>
        <p:spPr>
          <a:xfrm rot="10800000" flipH="1" flipV="1">
            <a:off x="4572000" y="4791635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tx2"/>
                </a:solidFill>
              </a:rPr>
              <a:t>Consolidamento politico:</a:t>
            </a:r>
            <a:endParaRPr lang="it-IT" b="1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1998" y="5445224"/>
            <a:ext cx="316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2002            Moneta unica</a:t>
            </a:r>
            <a:endParaRPr lang="it-IT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292080" y="5629890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61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336" y="4813786"/>
            <a:ext cx="1404156" cy="1337000"/>
          </a:xfrm>
        </p:spPr>
      </p:pic>
      <p:sp>
        <p:nvSpPr>
          <p:cNvPr id="4" name="Rectangle 3"/>
          <p:cNvSpPr/>
          <p:nvPr/>
        </p:nvSpPr>
        <p:spPr>
          <a:xfrm>
            <a:off x="467544" y="404664"/>
            <a:ext cx="60067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OSTACOLI E RESISTENZE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5384" y="1100643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Acquisizione identità:</a:t>
            </a:r>
          </a:p>
          <a:p>
            <a:endParaRPr lang="it-IT" dirty="0"/>
          </a:p>
          <a:p>
            <a:endParaRPr lang="it-IT" dirty="0" smtClean="0"/>
          </a:p>
          <a:p>
            <a:r>
              <a:rPr lang="it-IT" dirty="0" smtClean="0">
                <a:solidFill>
                  <a:schemeClr val="tx2"/>
                </a:solidFill>
              </a:rPr>
              <a:t>LUNGO PROCESSO DIFFICILE</a:t>
            </a:r>
            <a:r>
              <a:rPr lang="it-IT" dirty="0" smtClean="0"/>
              <a:t> </a:t>
            </a:r>
            <a:endParaRPr lang="it-IT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437615" y="156268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55576" y="2580873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Aharoni" pitchFamily="2" charset="-79"/>
                <a:cs typeface="Aharoni" pitchFamily="2" charset="-79"/>
              </a:rPr>
              <a:t>Storia </a:t>
            </a:r>
            <a:endParaRPr lang="it-IT" sz="20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86427" y="2804289"/>
            <a:ext cx="1482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latin typeface="Aharoni" pitchFamily="2" charset="-79"/>
                <a:cs typeface="Aharoni" pitchFamily="2" charset="-79"/>
              </a:rPr>
              <a:t>Religione </a:t>
            </a:r>
            <a:endParaRPr lang="it-IT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99989" y="3196253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latin typeface="Aharoni" pitchFamily="2" charset="-79"/>
                <a:cs typeface="Aharoni" pitchFamily="2" charset="-79"/>
              </a:rPr>
              <a:t>Etnia </a:t>
            </a:r>
            <a:endParaRPr lang="it-IT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14286" y="3475436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Diversi usi e costumi, diverse ideoogie e complesso di valori</a:t>
            </a:r>
            <a:endParaRPr lang="it-IT" dirty="0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2079340" y="2330057"/>
            <a:ext cx="792088" cy="4508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4211960" y="2394119"/>
            <a:ext cx="26462" cy="6340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5970261" y="2394119"/>
            <a:ext cx="504056" cy="4273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59160" y="3028154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Superamento del dualismo tra Europa e le sue nazioni</a:t>
            </a:r>
            <a:endParaRPr lang="it-IT" dirty="0"/>
          </a:p>
        </p:txBody>
      </p:sp>
      <p:sp>
        <p:nvSpPr>
          <p:cNvPr id="24" name="TextBox 23"/>
          <p:cNvSpPr txBox="1"/>
          <p:nvPr/>
        </p:nvSpPr>
        <p:spPr>
          <a:xfrm>
            <a:off x="6243280" y="3230984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Tradizione religiosa incline al cristianesimo</a:t>
            </a:r>
            <a:endParaRPr lang="it-IT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19" y="4653136"/>
            <a:ext cx="1926923" cy="156717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055" y="4653136"/>
            <a:ext cx="285750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3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1440160" cy="2013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467544" y="476672"/>
            <a:ext cx="561243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L’EUROPA CAROLINGIA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4500" y="155679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0070C0"/>
                </a:solidFill>
              </a:rPr>
              <a:t>Heikki Mikkeli</a:t>
            </a:r>
            <a:endParaRPr lang="it-IT" dirty="0">
              <a:solidFill>
                <a:srgbClr val="0070C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644008" y="1741458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580113" y="1325959"/>
            <a:ext cx="28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Percorre le tappe principali della formazione dell’IDEA DI EUROPA</a:t>
            </a:r>
            <a:endParaRPr lang="it-IT" dirty="0"/>
          </a:p>
        </p:txBody>
      </p:sp>
      <p:sp>
        <p:nvSpPr>
          <p:cNvPr id="11" name="TextBox 10"/>
          <p:cNvSpPr txBox="1"/>
          <p:nvPr/>
        </p:nvSpPr>
        <p:spPr>
          <a:xfrm>
            <a:off x="323528" y="3562119"/>
            <a:ext cx="2592288" cy="1208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70C0"/>
                </a:solidFill>
              </a:rPr>
              <a:t>Popolazioni germaniche:</a:t>
            </a:r>
          </a:p>
          <a:p>
            <a:pPr algn="ctr"/>
            <a:r>
              <a:rPr lang="it-IT" dirty="0"/>
              <a:t>N</a:t>
            </a:r>
            <a:r>
              <a:rPr lang="it-IT" dirty="0" smtClean="0"/>
              <a:t>on avevano senso di appartenenza comune</a:t>
            </a:r>
            <a:endParaRPr lang="it-IT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982888" y="4170691"/>
            <a:ext cx="5813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635896" y="3562119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70C0"/>
                </a:solidFill>
              </a:rPr>
              <a:t>Carlo Magno: </a:t>
            </a:r>
            <a:r>
              <a:rPr lang="it-IT" dirty="0" smtClean="0"/>
              <a:t>incoronazione a i</a:t>
            </a:r>
          </a:p>
          <a:p>
            <a:pPr algn="ctr"/>
            <a:r>
              <a:rPr lang="it-IT" dirty="0" smtClean="0"/>
              <a:t>mperatore (‘800)</a:t>
            </a:r>
            <a:endParaRPr lang="it-IT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873115" y="4144850"/>
            <a:ext cx="36423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237345" y="3562119"/>
            <a:ext cx="1872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70C0"/>
                </a:solidFill>
              </a:rPr>
              <a:t>Frachi:</a:t>
            </a:r>
          </a:p>
          <a:p>
            <a:pPr algn="ctr"/>
            <a:r>
              <a:rPr lang="it-IT" dirty="0" smtClean="0"/>
              <a:t>Tentativo di coseguire unità</a:t>
            </a:r>
          </a:p>
          <a:p>
            <a:endParaRPr lang="it-IT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4749374" y="4494423"/>
            <a:ext cx="0" cy="10948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669610" y="5768595"/>
            <a:ext cx="2159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3 centri di potere</a:t>
            </a:r>
            <a:endParaRPr lang="it-IT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179" y="4906583"/>
            <a:ext cx="2657475" cy="1724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962190" y="5157192"/>
            <a:ext cx="2232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Impero romano</a:t>
            </a:r>
            <a:endParaRPr lang="it-IT" dirty="0"/>
          </a:p>
        </p:txBody>
      </p:sp>
      <p:sp>
        <p:nvSpPr>
          <p:cNvPr id="26" name="TextBox 25"/>
          <p:cNvSpPr txBox="1"/>
          <p:nvPr/>
        </p:nvSpPr>
        <p:spPr>
          <a:xfrm>
            <a:off x="650432" y="5626610"/>
            <a:ext cx="2673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Califfato di Baghdad</a:t>
            </a:r>
            <a:endParaRPr lang="it-IT" dirty="0"/>
          </a:p>
        </p:txBody>
      </p:sp>
      <p:sp>
        <p:nvSpPr>
          <p:cNvPr id="27" name="TextBox 26"/>
          <p:cNvSpPr txBox="1"/>
          <p:nvPr/>
        </p:nvSpPr>
        <p:spPr>
          <a:xfrm>
            <a:off x="1010472" y="6137927"/>
            <a:ext cx="195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Regno franco</a:t>
            </a:r>
            <a:endParaRPr lang="it-IT" dirty="0"/>
          </a:p>
        </p:txBody>
      </p:sp>
      <p:cxnSp>
        <p:nvCxnSpPr>
          <p:cNvPr id="29" name="Straight Arrow Connector 28"/>
          <p:cNvCxnSpPr/>
          <p:nvPr/>
        </p:nvCxnSpPr>
        <p:spPr>
          <a:xfrm flipH="1" flipV="1">
            <a:off x="3086730" y="5413241"/>
            <a:ext cx="474816" cy="4267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27" idx="3"/>
          </p:cNvCxnSpPr>
          <p:nvPr/>
        </p:nvCxnSpPr>
        <p:spPr>
          <a:xfrm flipH="1">
            <a:off x="2964098" y="5995942"/>
            <a:ext cx="600146" cy="3266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3086730" y="5839978"/>
            <a:ext cx="474816" cy="113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00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9552" y="476672"/>
            <a:ext cx="6192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CONTRIBUTO DEI FRANCHI ALL’UNITA’ EUROPEA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1556792"/>
            <a:ext cx="237626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ASPETTI POSITIVI</a:t>
            </a:r>
            <a:endParaRPr lang="it-IT" dirty="0"/>
          </a:p>
        </p:txBody>
      </p:sp>
      <p:sp>
        <p:nvSpPr>
          <p:cNvPr id="8" name="TextBox 7"/>
          <p:cNvSpPr txBox="1"/>
          <p:nvPr/>
        </p:nvSpPr>
        <p:spPr>
          <a:xfrm>
            <a:off x="5535279" y="1556792"/>
            <a:ext cx="144016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LIMITI</a:t>
            </a:r>
            <a:endParaRPr lang="it-IT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339752" y="846004"/>
            <a:ext cx="1440160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499992" y="846004"/>
            <a:ext cx="1368152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39552" y="2276872"/>
            <a:ext cx="36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it-IT" dirty="0" smtClean="0"/>
              <a:t>Unificazione terrori francesi</a:t>
            </a:r>
          </a:p>
          <a:p>
            <a:pPr marL="285750" indent="-285750">
              <a:buFont typeface="Wingdings" pitchFamily="2" charset="2"/>
              <a:buChar char="v"/>
            </a:pPr>
            <a:endParaRPr lang="it-IT" dirty="0"/>
          </a:p>
          <a:p>
            <a:pPr marL="285750" indent="-285750">
              <a:buFont typeface="Wingdings" pitchFamily="2" charset="2"/>
              <a:buChar char="v"/>
            </a:pPr>
            <a:r>
              <a:rPr lang="it-IT" dirty="0" smtClean="0"/>
              <a:t>Rinascimento carolingio</a:t>
            </a:r>
          </a:p>
          <a:p>
            <a:pPr marL="285750" indent="-285750">
              <a:buFont typeface="Wingdings" pitchFamily="2" charset="2"/>
              <a:buChar char="v"/>
            </a:pPr>
            <a:endParaRPr lang="it-IT" dirty="0"/>
          </a:p>
          <a:p>
            <a:endParaRPr lang="it-IT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0" y="2276872"/>
            <a:ext cx="41044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it-IT" dirty="0" smtClean="0"/>
              <a:t>Non controllo dell’intera Europa</a:t>
            </a:r>
          </a:p>
          <a:p>
            <a:pPr marL="285750" indent="-285750">
              <a:buFont typeface="Wingdings" pitchFamily="2" charset="2"/>
              <a:buChar char="v"/>
            </a:pPr>
            <a:endParaRPr lang="it-IT" dirty="0"/>
          </a:p>
          <a:p>
            <a:pPr marL="285750" indent="-285750">
              <a:buFont typeface="Wingdings" pitchFamily="2" charset="2"/>
              <a:buChar char="v"/>
            </a:pPr>
            <a:endParaRPr lang="it-IT" dirty="0" smtClean="0"/>
          </a:p>
          <a:p>
            <a:pPr marL="285750" indent="-285750">
              <a:buFont typeface="Wingdings" pitchFamily="2" charset="2"/>
              <a:buChar char="v"/>
            </a:pPr>
            <a:r>
              <a:rPr lang="it-IT" dirty="0" smtClean="0"/>
              <a:t>Mezzi crudeli per raggiungere l’unità</a:t>
            </a:r>
          </a:p>
          <a:p>
            <a:pPr marL="285750" indent="-285750">
              <a:buFont typeface="Wingdings" pitchFamily="2" charset="2"/>
              <a:buChar char="v"/>
            </a:pPr>
            <a:endParaRPr lang="it-IT" dirty="0"/>
          </a:p>
          <a:p>
            <a:pPr marL="285750" indent="-285750">
              <a:buFont typeface="Wingdings" pitchFamily="2" charset="2"/>
              <a:buChar char="v"/>
            </a:pPr>
            <a:endParaRPr lang="it-IT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339752" y="3292534"/>
            <a:ext cx="0" cy="6405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187624" y="4077072"/>
            <a:ext cx="244828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dirty="0" smtClean="0"/>
              <a:t>Nascita scrittura uniforme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dirty="0" smtClean="0"/>
              <a:t>Diffusione di ideali sociali (feudalesimo)</a:t>
            </a:r>
            <a:endParaRPr lang="it-IT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963" y="3974053"/>
            <a:ext cx="3869493" cy="2724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717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12776"/>
            <a:ext cx="1548172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395536" y="476672"/>
            <a:ext cx="61574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CRISTIANITA’ ED EUROPA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768" y="1444133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Lucien Febvre</a:t>
            </a:r>
            <a:endParaRPr lang="it-IT" dirty="0"/>
          </a:p>
        </p:txBody>
      </p:sp>
      <p:sp>
        <p:nvSpPr>
          <p:cNvPr id="7" name="TextBox 6"/>
          <p:cNvSpPr txBox="1"/>
          <p:nvPr/>
        </p:nvSpPr>
        <p:spPr>
          <a:xfrm>
            <a:off x="4975448" y="1305633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tx2"/>
                </a:solidFill>
              </a:rPr>
              <a:t>Tema dell’Europa</a:t>
            </a:r>
            <a:endParaRPr lang="it-IT" dirty="0">
              <a:solidFill>
                <a:schemeClr val="tx2"/>
              </a:solidFill>
            </a:endParaRPr>
          </a:p>
        </p:txBody>
      </p:sp>
      <p:cxnSp>
        <p:nvCxnSpPr>
          <p:cNvPr id="9" name="Straight Arrow Connector 8"/>
          <p:cNvCxnSpPr>
            <a:stCxn id="6" idx="3"/>
          </p:cNvCxnSpPr>
          <p:nvPr/>
        </p:nvCxnSpPr>
        <p:spPr>
          <a:xfrm>
            <a:off x="4211960" y="1628799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730955" y="2028841"/>
            <a:ext cx="488986" cy="2446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330247" y="2196623"/>
            <a:ext cx="17634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Concetto medievale di cristianesimo</a:t>
            </a:r>
            <a:endParaRPr lang="it-IT" dirty="0"/>
          </a:p>
        </p:txBody>
      </p:sp>
      <p:cxnSp>
        <p:nvCxnSpPr>
          <p:cNvPr id="14" name="Straight Connector 13"/>
          <p:cNvCxnSpPr>
            <a:stCxn id="12" idx="3"/>
          </p:cNvCxnSpPr>
          <p:nvPr/>
        </p:nvCxnSpPr>
        <p:spPr>
          <a:xfrm>
            <a:off x="5093672" y="2658288"/>
            <a:ext cx="331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623520" y="2199303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Influsso nella formazione dell’Europa</a:t>
            </a:r>
            <a:endParaRPr lang="it-IT" dirty="0"/>
          </a:p>
        </p:txBody>
      </p:sp>
      <p:sp>
        <p:nvSpPr>
          <p:cNvPr id="18" name="TextBox 17"/>
          <p:cNvSpPr txBox="1"/>
          <p:nvPr/>
        </p:nvSpPr>
        <p:spPr>
          <a:xfrm>
            <a:off x="611560" y="4293096"/>
            <a:ext cx="1512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Francesi, tedeschi, inglesi, italiani</a:t>
            </a:r>
            <a:endParaRPr lang="it-IT" dirty="0"/>
          </a:p>
        </p:txBody>
      </p:sp>
      <p:cxnSp>
        <p:nvCxnSpPr>
          <p:cNvPr id="20" name="Straight Arrow Connector 19"/>
          <p:cNvCxnSpPr>
            <a:stCxn id="18" idx="3"/>
          </p:cNvCxnSpPr>
          <p:nvPr/>
        </p:nvCxnSpPr>
        <p:spPr>
          <a:xfrm flipV="1">
            <a:off x="2123728" y="4893260"/>
            <a:ext cx="360040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807803" y="4431596"/>
            <a:ext cx="13329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Prima di tutto </a:t>
            </a:r>
            <a:r>
              <a:rPr lang="it-IT" b="1" dirty="0" smtClean="0">
                <a:solidFill>
                  <a:schemeClr val="tx2"/>
                </a:solidFill>
              </a:rPr>
              <a:t>cristiani</a:t>
            </a:r>
            <a:endParaRPr lang="it-IT" b="1" dirty="0">
              <a:solidFill>
                <a:schemeClr val="tx2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317828"/>
            <a:ext cx="1068685" cy="1299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8" name="Straight Arrow Connector 27"/>
          <p:cNvCxnSpPr/>
          <p:nvPr/>
        </p:nvCxnSpPr>
        <p:spPr>
          <a:xfrm flipV="1">
            <a:off x="4140722" y="4431596"/>
            <a:ext cx="467282" cy="2935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1" idx="3"/>
          </p:cNvCxnSpPr>
          <p:nvPr/>
        </p:nvCxnSpPr>
        <p:spPr>
          <a:xfrm>
            <a:off x="4140722" y="4893261"/>
            <a:ext cx="467282" cy="1919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741362" y="4078813"/>
            <a:ext cx="1425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Riforma cluniacense</a:t>
            </a:r>
            <a:endParaRPr lang="it-IT" dirty="0"/>
          </a:p>
        </p:txBody>
      </p:sp>
      <p:sp>
        <p:nvSpPr>
          <p:cNvPr id="34" name="TextBox 33"/>
          <p:cNvSpPr txBox="1"/>
          <p:nvPr/>
        </p:nvSpPr>
        <p:spPr>
          <a:xfrm>
            <a:off x="4741362" y="5031760"/>
            <a:ext cx="1440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Nascita ordine francescano</a:t>
            </a:r>
            <a:endParaRPr lang="it-IT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518587"/>
            <a:ext cx="1835293" cy="1425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095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39552" y="690988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tx2"/>
                </a:solidFill>
              </a:rPr>
              <a:t>CONCLUSIONI A CUI GIUNGE L’AUTORE</a:t>
            </a:r>
            <a:endParaRPr lang="it-IT" b="1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1412776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it-IT" dirty="0" smtClean="0"/>
              <a:t>Durante il medioevo                  potente azione del cristianesimo           </a:t>
            </a:r>
            <a:endParaRPr lang="it-IT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347864" y="159744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860032" y="1782108"/>
            <a:ext cx="792088" cy="4227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156176" y="1782108"/>
            <a:ext cx="576064" cy="4227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206222" y="2386781"/>
            <a:ext cx="108012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morale</a:t>
            </a:r>
            <a:endParaRPr lang="it-IT" dirty="0"/>
          </a:p>
        </p:txBody>
      </p:sp>
      <p:sp>
        <p:nvSpPr>
          <p:cNvPr id="20" name="TextBox 19"/>
          <p:cNvSpPr txBox="1"/>
          <p:nvPr/>
        </p:nvSpPr>
        <p:spPr>
          <a:xfrm>
            <a:off x="6300192" y="2386781"/>
            <a:ext cx="108012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politica</a:t>
            </a:r>
            <a:endParaRPr lang="it-IT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6840252" y="2900129"/>
            <a:ext cx="0" cy="3128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796136" y="3212976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Impedimento formazione monarchie nazionali</a:t>
            </a:r>
            <a:endParaRPr lang="it-IT" dirty="0"/>
          </a:p>
        </p:txBody>
      </p:sp>
      <p:sp>
        <p:nvSpPr>
          <p:cNvPr id="24" name="TextBox 23"/>
          <p:cNvSpPr txBox="1"/>
          <p:nvPr/>
        </p:nvSpPr>
        <p:spPr>
          <a:xfrm>
            <a:off x="3491880" y="3351475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Condizionamento della vita</a:t>
            </a:r>
            <a:endParaRPr lang="it-IT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4746282" y="2900129"/>
            <a:ext cx="0" cy="4513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27584" y="4509120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it-IT" dirty="0" smtClean="0"/>
              <a:t>Durante il medioevo                  coscienza comune basata sulla fede</a:t>
            </a:r>
            <a:endParaRPr lang="it-IT" dirty="0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3491880" y="4693786"/>
            <a:ext cx="71434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090851"/>
            <a:ext cx="1584176" cy="224424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221695" y="5610447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Batang" pitchFamily="18" charset="-127"/>
                <a:ea typeface="Batang" pitchFamily="18" charset="-127"/>
              </a:rPr>
              <a:t>c</a:t>
            </a:r>
            <a:r>
              <a:rPr lang="it-IT" b="1" dirty="0" smtClean="0">
                <a:latin typeface="Batang" pitchFamily="18" charset="-127"/>
                <a:ea typeface="Batang" pitchFamily="18" charset="-127"/>
              </a:rPr>
              <a:t>oscienza europea</a:t>
            </a:r>
            <a:endParaRPr lang="it-IT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5093917"/>
            <a:ext cx="1680289" cy="1660520"/>
          </a:xfrm>
          <a:prstGeom prst="rect">
            <a:avLst/>
          </a:prstGeom>
        </p:spPr>
      </p:pic>
      <p:cxnSp>
        <p:nvCxnSpPr>
          <p:cNvPr id="43" name="Elbow Connector 42"/>
          <p:cNvCxnSpPr/>
          <p:nvPr/>
        </p:nvCxnSpPr>
        <p:spPr>
          <a:xfrm rot="10800000" flipV="1">
            <a:off x="3273654" y="5367672"/>
            <a:ext cx="2592288" cy="485549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5865942" y="5013176"/>
            <a:ext cx="0" cy="3544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923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15616" y="3429000"/>
            <a:ext cx="6340706" cy="22775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Realizzato</a:t>
            </a:r>
            <a:r>
              <a:rPr lang="en-US" sz="4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da:</a:t>
            </a:r>
          </a:p>
          <a:p>
            <a:pPr algn="ctr"/>
            <a:endParaRPr lang="en-US" sz="4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60203" y="1340768"/>
            <a:ext cx="424988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FINE</a:t>
            </a:r>
            <a:endParaRPr lang="en-US" sz="115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6792" y="4572384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dirty="0" smtClean="0"/>
              <a:t>Andreea Ghemis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dirty="0" smtClean="0"/>
              <a:t>Arianna Audenino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dirty="0" smtClean="0"/>
              <a:t>Giulia Picchio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dirty="0" smtClean="0"/>
              <a:t>Nastassja Pelliccia</a:t>
            </a:r>
          </a:p>
        </p:txBody>
      </p:sp>
    </p:spTree>
    <p:extLst>
      <p:ext uri="{BB962C8B-B14F-4D97-AF65-F5344CB8AC3E}">
        <p14:creationId xmlns:p14="http://schemas.microsoft.com/office/powerpoint/2010/main" val="51105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197</TotalTime>
  <Words>282</Words>
  <Application>Microsoft Office PowerPoint</Application>
  <PresentationFormat>Presentazione su schermo (4:3)</PresentationFormat>
  <Paragraphs>76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Oriel</vt:lpstr>
      <vt:lpstr>La formazione dell’Europa </vt:lpstr>
      <vt:lpstr> -verso l’ integrazione europea-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formazione dell’Europa</dc:title>
  <dc:creator>OLIVA</dc:creator>
  <cp:lastModifiedBy>Valeria Covarelli</cp:lastModifiedBy>
  <cp:revision>21</cp:revision>
  <dcterms:created xsi:type="dcterms:W3CDTF">2015-04-15T13:19:35Z</dcterms:created>
  <dcterms:modified xsi:type="dcterms:W3CDTF">2015-05-06T09:34:32Z</dcterms:modified>
</cp:coreProperties>
</file>