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0" r:id="rId3"/>
    <p:sldId id="281" r:id="rId4"/>
    <p:sldId id="283" r:id="rId5"/>
    <p:sldId id="286" r:id="rId6"/>
    <p:sldId id="285" r:id="rId7"/>
    <p:sldId id="287" r:id="rId8"/>
    <p:sldId id="256" r:id="rId9"/>
    <p:sldId id="259" r:id="rId10"/>
    <p:sldId id="260" r:id="rId11"/>
    <p:sldId id="261" r:id="rId12"/>
    <p:sldId id="276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5" r:id="rId21"/>
    <p:sldId id="269" r:id="rId22"/>
    <p:sldId id="270" r:id="rId23"/>
    <p:sldId id="271" r:id="rId24"/>
    <p:sldId id="272" r:id="rId25"/>
    <p:sldId id="277" r:id="rId26"/>
    <p:sldId id="273" r:id="rId27"/>
    <p:sldId id="278" r:id="rId28"/>
    <p:sldId id="291" r:id="rId29"/>
    <p:sldId id="290" r:id="rId30"/>
    <p:sldId id="289" r:id="rId31"/>
    <p:sldId id="288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B9887"/>
    <a:srgbClr val="4267B2"/>
    <a:srgbClr val="0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81" autoAdjust="0"/>
    <p:restoredTop sz="94674"/>
  </p:normalViewPr>
  <p:slideViewPr>
    <p:cSldViewPr snapToGrid="0" snapToObjects="1">
      <p:cViewPr varScale="1">
        <p:scale>
          <a:sx n="68" d="100"/>
          <a:sy n="68" d="100"/>
        </p:scale>
        <p:origin x="-2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9642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7587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8950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076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3605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9722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4221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0714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0597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85975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0363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07888-8339-2E4F-903F-4607041AAA4F}" type="datetimeFigureOut">
              <a:rPr lang="it-IT" smtClean="0"/>
              <a:pPr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3BBB8-8C34-0648-95D8-EFBE108D05A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1071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dallaroccaallaroccia.i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.jpe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5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36851" y="0"/>
            <a:ext cx="14484105" cy="68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99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91066" y="2833491"/>
            <a:ext cx="11277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>
                <a:latin typeface="ITC Franklin Gothic Std Bk Cd" panose="020B0506030503020204" pitchFamily="34" charset="0"/>
              </a:rPr>
              <a:t>Attività e interventi previsti</a:t>
            </a:r>
          </a:p>
        </p:txBody>
      </p:sp>
    </p:spTree>
    <p:extLst>
      <p:ext uri="{BB962C8B-B14F-4D97-AF65-F5344CB8AC3E}">
        <p14:creationId xmlns:p14="http://schemas.microsoft.com/office/powerpoint/2010/main" xmlns="" val="278781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33829" y="2336790"/>
            <a:ext cx="115533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L</a:t>
            </a:r>
            <a:r>
              <a:rPr lang="it-IT" sz="2600" i="1" dirty="0" smtClean="0">
                <a:latin typeface="ITC Franklin Gothic Std Bk Cd" panose="020B0506030503020204" pitchFamily="34" charset="0"/>
              </a:rPr>
              <a:t>a Rocca costituirà il punto di partenza e di arrivo di una serie di percorsi tematici abbinati ad esperienze di realtà aumentata e virtuale attraverso:</a:t>
            </a:r>
          </a:p>
          <a:p>
            <a:pPr algn="ctr"/>
            <a:endParaRPr lang="it-IT" sz="2600" i="1" dirty="0" smtClean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Totem multimediali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Dispositivi multimediali quali </a:t>
            </a:r>
            <a:r>
              <a:rPr lang="it-IT" sz="2600" dirty="0" err="1" smtClean="0">
                <a:latin typeface="ITC Franklin Gothic Std Bk Cd" panose="020B0506030503020204" pitchFamily="34" charset="0"/>
              </a:rPr>
              <a:t>tablet</a:t>
            </a:r>
            <a:r>
              <a:rPr lang="it-IT" sz="2600" dirty="0" smtClean="0">
                <a:latin typeface="ITC Franklin Gothic Std Bk Cd" panose="020B0506030503020204" pitchFamily="34" charset="0"/>
              </a:rPr>
              <a:t> e visori VR con APP di realtà aumentata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S</a:t>
            </a:r>
            <a:r>
              <a:rPr lang="it-IT" sz="2600" dirty="0" smtClean="0">
                <a:latin typeface="ITC Franklin Gothic Std Bk Cd" panose="020B0506030503020204" pitchFamily="34" charset="0"/>
              </a:rPr>
              <a:t>istemi di </a:t>
            </a:r>
            <a:r>
              <a:rPr lang="it-IT" sz="2600" dirty="0" err="1" smtClean="0">
                <a:latin typeface="ITC Franklin Gothic Std Bk Cd" panose="020B0506030503020204" pitchFamily="34" charset="0"/>
              </a:rPr>
              <a:t>geofences</a:t>
            </a:r>
            <a:r>
              <a:rPr lang="it-IT" sz="2600" dirty="0" smtClean="0">
                <a:latin typeface="ITC Franklin Gothic Std Bk Cd" panose="020B0506030503020204" pitchFamily="34" charset="0"/>
              </a:rPr>
              <a:t> e sensori di prossimità </a:t>
            </a:r>
            <a:r>
              <a:rPr lang="it-IT" sz="2600" dirty="0" err="1" smtClean="0">
                <a:latin typeface="ITC Franklin Gothic Std Bk Cd" panose="020B0506030503020204" pitchFamily="34" charset="0"/>
              </a:rPr>
              <a:t>bluetooth</a:t>
            </a:r>
            <a:endParaRPr lang="it-IT" sz="2600" dirty="0" smtClean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Bacheche informative aumentate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579024" y="239972"/>
            <a:ext cx="56236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Creazione di un centro visite multimediale presso la Rocca Albornoziana e</a:t>
            </a:r>
          </a:p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realizzazione di percorsi </a:t>
            </a:r>
            <a:r>
              <a:rPr lang="it-IT" sz="2600" b="1" dirty="0" smtClean="0">
                <a:solidFill>
                  <a:prstClr val="black"/>
                </a:solidFill>
                <a:latin typeface="ITC Franklin Gothic Std Bk Cd" panose="020B0506030503020204" pitchFamily="34" charset="0"/>
              </a:rPr>
              <a:t>tematici</a:t>
            </a:r>
            <a:endParaRPr lang="it-IT" b="1" dirty="0">
              <a:latin typeface="ITC Franklin Gothic Std Bk Cd" panose="020B0506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58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579024" y="239972"/>
            <a:ext cx="56236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Creazione di un centro visite multimediale presso la Rocca Albornoziana e</a:t>
            </a:r>
          </a:p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realizzazione di percorsi </a:t>
            </a:r>
            <a:r>
              <a:rPr lang="it-IT" sz="2600" b="1" dirty="0" smtClean="0">
                <a:solidFill>
                  <a:prstClr val="black"/>
                </a:solidFill>
                <a:latin typeface="ITC Franklin Gothic Std Bk Cd" panose="020B0506030503020204" pitchFamily="34" charset="0"/>
              </a:rPr>
              <a:t>tematici</a:t>
            </a:r>
            <a:endParaRPr lang="it-IT" b="1" dirty="0">
              <a:latin typeface="ITC Franklin Gothic Std Bk Cd" panose="020B0506030503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6" t="7864" r="9715" b="10719"/>
          <a:stretch/>
        </p:blipFill>
        <p:spPr>
          <a:xfrm>
            <a:off x="2827607" y="1912470"/>
            <a:ext cx="6527409" cy="46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33829" y="1787315"/>
            <a:ext cx="1155337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L’organizzazione di eventi presso la Rocca Albornoziana e presso il Laboratorio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di Scienze della Terra mira ad incrementare il numero di visitatori nelle aree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oggetto dell’intervento ed a migliorare l’offerta qualitativa con proposte valide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sia per la protezione della natura, sia per la diffusione della cultura, che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mantengano il legame con le tradizioni del territorio</a:t>
            </a:r>
            <a:r>
              <a:rPr lang="it-IT" sz="2600" i="1" dirty="0" smtClean="0">
                <a:latin typeface="ITC Franklin Gothic Std Bk Cd" panose="020B0506030503020204" pitchFamily="34" charset="0"/>
              </a:rPr>
              <a:t>.</a:t>
            </a:r>
          </a:p>
          <a:p>
            <a:pPr algn="ctr"/>
            <a:endParaRPr lang="it-IT" sz="1600" i="1" dirty="0">
              <a:latin typeface="ITC Franklin Gothic Std Bk Cd" panose="020B0506030503020204" pitchFamily="34" charset="0"/>
            </a:endParaRPr>
          </a:p>
          <a:p>
            <a:pPr marL="457200" indent="-457200"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Eventi </a:t>
            </a:r>
            <a:r>
              <a:rPr lang="it-IT" sz="2600" dirty="0">
                <a:latin typeface="ITC Franklin Gothic Std Bk Cd" panose="020B0506030503020204" pitchFamily="34" charset="0"/>
              </a:rPr>
              <a:t>di Comunicazione ambientale e storica</a:t>
            </a:r>
          </a:p>
          <a:p>
            <a:pPr marL="457200" indent="-457200"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Eventi di divulgazione scientifica</a:t>
            </a:r>
          </a:p>
          <a:p>
            <a:pPr marL="457200" indent="-457200"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Eventi/percorsi esperienziali ed enogastronomici</a:t>
            </a:r>
          </a:p>
          <a:p>
            <a:pPr marL="457200" indent="-457200"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Eventi business </a:t>
            </a:r>
            <a:r>
              <a:rPr lang="it-IT" sz="2600" dirty="0" err="1" smtClean="0">
                <a:latin typeface="ITC Franklin Gothic Std Bk Cd" panose="020B0506030503020204" pitchFamily="34" charset="0"/>
              </a:rPr>
              <a:t>oriented</a:t>
            </a:r>
            <a:r>
              <a:rPr lang="it-IT" sz="2600" dirty="0" smtClean="0">
                <a:latin typeface="ITC Franklin Gothic Std Bk Cd" panose="020B0506030503020204" pitchFamily="34" charset="0"/>
              </a:rPr>
              <a:t> </a:t>
            </a:r>
          </a:p>
          <a:p>
            <a:pPr marL="457200" indent="-457200"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Viaggiare </a:t>
            </a:r>
            <a:r>
              <a:rPr lang="it-IT" sz="2600" dirty="0">
                <a:latin typeface="ITC Franklin Gothic Std Bk Cd" panose="020B0506030503020204" pitchFamily="34" charset="0"/>
              </a:rPr>
              <a:t>in crediti </a:t>
            </a:r>
            <a:r>
              <a:rPr lang="it-IT" sz="2600" dirty="0" smtClean="0">
                <a:latin typeface="ITC Franklin Gothic Std Bk Cd" panose="020B0506030503020204" pitchFamily="34" charset="0"/>
              </a:rPr>
              <a:t>www.viaggiareincrediti.it</a:t>
            </a:r>
            <a:endParaRPr lang="it-IT" sz="2600" dirty="0">
              <a:latin typeface="ITC Franklin Gothic Std Bk Cd" panose="020B0506030503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773655" y="239972"/>
            <a:ext cx="5119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Organizzazione di eventi ed escursioni per la fruizione integrata e innovativa</a:t>
            </a:r>
          </a:p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della rete dei percorsi tematici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967" y="5616935"/>
            <a:ext cx="3863218" cy="102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557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33829" y="1914761"/>
            <a:ext cx="115533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Promozione di un’offerta turistica che preveda, tra le altre cose, di potersi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avvalere dell’accompagnamento da parte di guide escursionistiche ambientali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alla scoperta dei sentieri che dalla Rocca consentono di partire alla scoperta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della Montagna Spoletina, dei suoi eremi, dei suoi fontanili, del Bosco Sacro,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elementi che raccontano una storia in cui aspetti antropici e naturali da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sempre si intrecciano</a:t>
            </a:r>
            <a:r>
              <a:rPr lang="it-IT" sz="2600" i="1" dirty="0" smtClean="0">
                <a:latin typeface="ITC Franklin Gothic Std Bk Cd" panose="020B0506030503020204" pitchFamily="34" charset="0"/>
              </a:rPr>
              <a:t>.</a:t>
            </a:r>
            <a:endParaRPr lang="it-IT" sz="2600" i="1" dirty="0">
              <a:latin typeface="ITC Franklin Gothic Std Bk Cd" panose="020B0506030503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746913" y="239972"/>
            <a:ext cx="3739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Accompagnamento da parte di guide escursionistiche ambientali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7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18777" y="239972"/>
            <a:ext cx="22268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Attività rivolte alle famiglie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33829" y="1633407"/>
            <a:ext cx="11553371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Alle famiglie che visiteranno la Rocca verranno forniti gli strumenti per lo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svolgimento di attività che coinvolgano i più piccoli insieme ai loro genitori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nella scoperta del patrimonio culturale e naturalistico della Rocca e del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territorio Spoletino.</a:t>
            </a:r>
          </a:p>
          <a:p>
            <a:pPr algn="ctr"/>
            <a:endParaRPr lang="it-IT" sz="1600" i="1" dirty="0" smtClean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err="1">
                <a:latin typeface="ITC Franklin Gothic Std Bk Cd" panose="020B0506030503020204" pitchFamily="34" charset="0"/>
              </a:rPr>
              <a:t>Mediabook</a:t>
            </a:r>
            <a:r>
              <a:rPr lang="it-IT" sz="2600" dirty="0">
                <a:latin typeface="ITC Franklin Gothic Std Bk Cd" panose="020B0506030503020204" pitchFamily="34" charset="0"/>
              </a:rPr>
              <a:t> per bambini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Eventi dedicati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Pacchetti rivolti alle aziende che offrono welfare aziendale tramite </a:t>
            </a:r>
            <a:r>
              <a:rPr lang="it-IT" sz="2600" dirty="0" err="1">
                <a:latin typeface="ITC Franklin Gothic Std Bk Cd" panose="020B0506030503020204" pitchFamily="34" charset="0"/>
              </a:rPr>
              <a:t>flexible</a:t>
            </a:r>
            <a:r>
              <a:rPr lang="it-IT" sz="2600" dirty="0">
                <a:latin typeface="ITC Franklin Gothic Std Bk Cd" panose="020B0506030503020204" pitchFamily="34" charset="0"/>
              </a:rPr>
              <a:t> benefit</a:t>
            </a:r>
          </a:p>
        </p:txBody>
      </p:sp>
    </p:spTree>
    <p:extLst>
      <p:ext uri="{BB962C8B-B14F-4D97-AF65-F5344CB8AC3E}">
        <p14:creationId xmlns:p14="http://schemas.microsoft.com/office/powerpoint/2010/main" xmlns="" val="33001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18777" y="239972"/>
            <a:ext cx="2226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Pacchetti didattici rivolti alle scuole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33829" y="1633407"/>
            <a:ext cx="1155337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Gli insegnanti potranno svolgere attività usufruendo della strumentazione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tecnologica messa a disposizione presso i locali della Rocca, verrà offerta loro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la possibilità di appoggiarsi ad esperti educatori ambientali sia per lo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svolgimento di attività giornaliere sia per la definizione di percorsi didattici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articolati in incontri in classe ed uscite didattiche.</a:t>
            </a:r>
          </a:p>
          <a:p>
            <a:pPr algn="ctr"/>
            <a:endParaRPr lang="it-IT" sz="1600" i="1" dirty="0" smtClean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Attività presso la Rocca Albornoziana 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Laboratori </a:t>
            </a:r>
            <a:r>
              <a:rPr lang="it-IT" sz="2600" dirty="0">
                <a:latin typeface="ITC Franklin Gothic Std Bk Cd" panose="020B0506030503020204" pitchFamily="34" charset="0"/>
              </a:rPr>
              <a:t>presso il Laboratorio di Scienze della </a:t>
            </a:r>
            <a:r>
              <a:rPr lang="it-IT" sz="2600" dirty="0" smtClean="0">
                <a:latin typeface="ITC Franklin Gothic Std Bk Cd" panose="020B0506030503020204" pitchFamily="34" charset="0"/>
              </a:rPr>
              <a:t>Terra</a:t>
            </a:r>
            <a:endParaRPr lang="it-IT" sz="2600" dirty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Escursioni lungo i sentieri della Montagna Spoletina e lungo la Valle Spoletana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Incontri in classe</a:t>
            </a:r>
          </a:p>
        </p:txBody>
      </p:sp>
    </p:spTree>
    <p:extLst>
      <p:ext uri="{BB962C8B-B14F-4D97-AF65-F5344CB8AC3E}">
        <p14:creationId xmlns:p14="http://schemas.microsoft.com/office/powerpoint/2010/main" xmlns="" val="369271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18777" y="239972"/>
            <a:ext cx="62294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Creazione di un’aula didattica </a:t>
            </a:r>
            <a:r>
              <a:rPr lang="it-IT" sz="2600" b="1" dirty="0" err="1">
                <a:solidFill>
                  <a:prstClr val="black"/>
                </a:solidFill>
                <a:latin typeface="ITC Franklin Gothic Std Bk Cd" panose="020B0506030503020204" pitchFamily="34" charset="0"/>
              </a:rPr>
              <a:t>immersiva</a:t>
            </a:r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 all’interno del Laboratorio di</a:t>
            </a:r>
          </a:p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Scienze della Terra di Spoleto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33829" y="2125776"/>
            <a:ext cx="115533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Un’aula del Laboratorio di Scienze della Terra verrà dotata di proiezioni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panoramiche a 360° divenendo uno spazio didattico </a:t>
            </a:r>
            <a:r>
              <a:rPr lang="it-IT" sz="2600" i="1" dirty="0" err="1">
                <a:latin typeface="ITC Franklin Gothic Std Bk Cd" panose="020B0506030503020204" pitchFamily="34" charset="0"/>
              </a:rPr>
              <a:t>immersivo</a:t>
            </a:r>
            <a:r>
              <a:rPr lang="it-IT" sz="2600" i="1" dirty="0">
                <a:latin typeface="ITC Franklin Gothic Std Bk Cd" panose="020B0506030503020204" pitchFamily="34" charset="0"/>
              </a:rPr>
              <a:t>. Ogni parete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ospiterà una proiezione sviluppata con tecniche di Video </a:t>
            </a:r>
            <a:r>
              <a:rPr lang="it-IT" sz="2600" i="1" dirty="0" err="1">
                <a:latin typeface="ITC Franklin Gothic Std Bk Cd" panose="020B0506030503020204" pitchFamily="34" charset="0"/>
              </a:rPr>
              <a:t>Mapping</a:t>
            </a:r>
            <a:r>
              <a:rPr lang="it-IT" sz="2600" i="1" dirty="0">
                <a:latin typeface="ITC Franklin Gothic Std Bk Cd" panose="020B0506030503020204" pitchFamily="34" charset="0"/>
              </a:rPr>
              <a:t>: attraverso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l’implementazione di speciali maschere le proiezioni si integreranno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perfettamente con le caratteristiche della parete. Un ambiente</a:t>
            </a:r>
          </a:p>
          <a:p>
            <a:pPr algn="ctr"/>
            <a:r>
              <a:rPr lang="it-IT" sz="2600" i="1" dirty="0" err="1">
                <a:latin typeface="ITC Franklin Gothic Std Bk Cd" panose="020B0506030503020204" pitchFamily="34" charset="0"/>
              </a:rPr>
              <a:t>immersivo</a:t>
            </a:r>
            <a:r>
              <a:rPr lang="it-IT" sz="2600" i="1" dirty="0">
                <a:latin typeface="ITC Franklin Gothic Std Bk Cd" panose="020B0506030503020204" pitchFamily="34" charset="0"/>
              </a:rPr>
              <a:t>, implementato tramite un software ad hoc, potrà costituire un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perfetto strumento di didattica, vista la possibilità di modificarlo a seconda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della volontà e creatività degli educatori.</a:t>
            </a:r>
          </a:p>
          <a:p>
            <a:pPr algn="ctr"/>
            <a:endParaRPr lang="it-IT" sz="1600" i="1" dirty="0" smtClean="0">
              <a:latin typeface="ITC Franklin Gothic Std Bk Cd" panose="020B0506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55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18777" y="239972"/>
            <a:ext cx="3218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 err="1">
                <a:solidFill>
                  <a:prstClr val="black"/>
                </a:solidFill>
                <a:latin typeface="ITC Franklin Gothic Std Bk Cd" panose="020B0506030503020204" pitchFamily="34" charset="0"/>
              </a:rPr>
              <a:t>Branding</a:t>
            </a:r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 e immagine coordinata del progetto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7396" y="1320274"/>
            <a:ext cx="5245138" cy="48062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2377" y="391773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96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18777" y="239972"/>
            <a:ext cx="3022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Realizzazione della campagna social media marketing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33829" y="1647475"/>
            <a:ext cx="11553371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Attraverso un’analisi e una successiva segmentazione dei flussi turistici che attualmente interessano gli attrattori, verrà predisposto un calendario editoriale e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campagne a pagamento in modo mirato.</a:t>
            </a:r>
          </a:p>
          <a:p>
            <a:pPr algn="ctr"/>
            <a:endParaRPr lang="it-IT" sz="1600" i="1" dirty="0" smtClean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Social network: </a:t>
            </a:r>
            <a:r>
              <a:rPr lang="it-IT" sz="2600" dirty="0" err="1">
                <a:latin typeface="ITC Franklin Gothic Std Bk Cd" panose="020B0506030503020204" pitchFamily="34" charset="0"/>
              </a:rPr>
              <a:t>facebook</a:t>
            </a:r>
            <a:r>
              <a:rPr lang="it-IT" sz="2600" dirty="0">
                <a:latin typeface="ITC Franklin Gothic Std Bk Cd" panose="020B0506030503020204" pitchFamily="34" charset="0"/>
              </a:rPr>
              <a:t>, </a:t>
            </a:r>
            <a:r>
              <a:rPr lang="it-IT" sz="2600" dirty="0" err="1">
                <a:latin typeface="ITC Franklin Gothic Std Bk Cd" panose="020B0506030503020204" pitchFamily="34" charset="0"/>
              </a:rPr>
              <a:t>twitter</a:t>
            </a:r>
            <a:r>
              <a:rPr lang="it-IT" sz="2600" dirty="0">
                <a:latin typeface="ITC Franklin Gothic Std Bk Cd" panose="020B0506030503020204" pitchFamily="34" charset="0"/>
              </a:rPr>
              <a:t>, </a:t>
            </a:r>
            <a:r>
              <a:rPr lang="it-IT" sz="2600" dirty="0" err="1">
                <a:latin typeface="ITC Franklin Gothic Std Bk Cd" panose="020B0506030503020204" pitchFamily="34" charset="0"/>
              </a:rPr>
              <a:t>youtube</a:t>
            </a:r>
            <a:r>
              <a:rPr lang="it-IT" sz="2600" dirty="0">
                <a:latin typeface="ITC Franklin Gothic Std Bk Cd" panose="020B0506030503020204" pitchFamily="34" charset="0"/>
              </a:rPr>
              <a:t>, </a:t>
            </a:r>
            <a:r>
              <a:rPr lang="it-IT" sz="2600" dirty="0" err="1">
                <a:latin typeface="ITC Franklin Gothic Std Bk Cd" panose="020B0506030503020204" pitchFamily="34" charset="0"/>
              </a:rPr>
              <a:t>instagram</a:t>
            </a:r>
            <a:r>
              <a:rPr lang="it-IT" sz="2600" dirty="0">
                <a:latin typeface="ITC Franklin Gothic Std Bk Cd" panose="020B0506030503020204" pitchFamily="34" charset="0"/>
              </a:rPr>
              <a:t>, </a:t>
            </a:r>
            <a:r>
              <a:rPr lang="it-IT" sz="2600" dirty="0" err="1">
                <a:latin typeface="ITC Franklin Gothic Std Bk Cd" panose="020B0506030503020204" pitchFamily="34" charset="0"/>
              </a:rPr>
              <a:t>google</a:t>
            </a:r>
            <a:r>
              <a:rPr lang="it-IT" sz="2600" dirty="0">
                <a:latin typeface="ITC Franklin Gothic Std Bk Cd" panose="020B0506030503020204" pitchFamily="34" charset="0"/>
              </a:rPr>
              <a:t> plus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Creazione di una Community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Organizzazione di contest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Mailing list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Newsletter</a:t>
            </a:r>
          </a:p>
        </p:txBody>
      </p:sp>
    </p:spTree>
    <p:extLst>
      <p:ext uri="{BB962C8B-B14F-4D97-AF65-F5344CB8AC3E}">
        <p14:creationId xmlns:p14="http://schemas.microsoft.com/office/powerpoint/2010/main" xmlns="" val="179666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352550" y="1241763"/>
            <a:ext cx="103536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museo contemporaneo rappresenta qualcosa di totalmente diverso da ciò che è stato o ha rappresentato fino ai primi decenni del Novecento, ovvero una delle più importanti istituzioni culturali dell’era moderna. Al museo moderno corrisponde la gestione economica di un territorio e dei suoi beni, così come la salvaguardia del passato e la rivalutazione dell’esistente come promozione della società di oggi</a:t>
            </a:r>
            <a:r>
              <a:rPr lang="it-IT" dirty="0" smtClean="0"/>
              <a:t>. (S. </a:t>
            </a:r>
            <a:r>
              <a:rPr lang="it-IT" dirty="0" err="1" smtClean="0"/>
              <a:t>Maccabruni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4" name="AutoShape 2" descr="Risultati immagini per laboratorio scienze della terra spol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938" y="3429000"/>
            <a:ext cx="18859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ccia a destra 7"/>
          <p:cNvSpPr/>
          <p:nvPr/>
        </p:nvSpPr>
        <p:spPr>
          <a:xfrm>
            <a:off x="3277590" y="4322618"/>
            <a:ext cx="3004457" cy="593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 descr="C:\Users\IGM\Downloads\logoLS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338" y="3730049"/>
            <a:ext cx="5379406" cy="1778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809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2953" y="-1824588"/>
            <a:ext cx="12615081" cy="8914458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0" y="-6110"/>
            <a:ext cx="12478043" cy="6864109"/>
            <a:chOff x="0" y="-6110"/>
            <a:chExt cx="12478043" cy="6864109"/>
          </a:xfrm>
        </p:grpSpPr>
        <p:grpSp>
          <p:nvGrpSpPr>
            <p:cNvPr id="5" name="Gruppo 4"/>
            <p:cNvGrpSpPr/>
            <p:nvPr/>
          </p:nvGrpSpPr>
          <p:grpSpPr>
            <a:xfrm>
              <a:off x="0" y="-6110"/>
              <a:ext cx="12478043" cy="6864109"/>
              <a:chOff x="0" y="-6110"/>
              <a:chExt cx="12478043" cy="6864109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5"/>
              <a:srcRect l="1934" t="13287" r="12263" b="4126"/>
              <a:stretch/>
            </p:blipFill>
            <p:spPr>
              <a:xfrm>
                <a:off x="0" y="-6110"/>
                <a:ext cx="12478043" cy="6864109"/>
              </a:xfrm>
              <a:prstGeom prst="rect">
                <a:avLst/>
              </a:prstGeom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3657600" y="5050302"/>
                <a:ext cx="520505" cy="4783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" name="Rettangolo 5"/>
            <p:cNvSpPr/>
            <p:nvPr/>
          </p:nvSpPr>
          <p:spPr>
            <a:xfrm>
              <a:off x="8271803" y="14068"/>
              <a:ext cx="745588" cy="450166"/>
            </a:xfrm>
            <a:prstGeom prst="rect">
              <a:avLst/>
            </a:prstGeom>
            <a:solidFill>
              <a:srgbClr val="426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xmlns="" val="33497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18777" y="239972"/>
            <a:ext cx="3022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Campagna promozionale su rivista on line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33829" y="1809632"/>
            <a:ext cx="115533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Si prevede una campagna editoriale specifica multilingua (italiano e inglese) all’interno della rivista on line </a:t>
            </a:r>
            <a:r>
              <a:rPr lang="it-IT" sz="2600" i="1" dirty="0" err="1">
                <a:latin typeface="ITC Franklin Gothic Std Bk Cd" panose="020B0506030503020204" pitchFamily="34" charset="0"/>
              </a:rPr>
              <a:t>AboutUmbria</a:t>
            </a:r>
            <a:r>
              <a:rPr lang="it-IT" sz="2600" i="1" dirty="0">
                <a:latin typeface="ITC Franklin Gothic Std Bk Cd" panose="020B0506030503020204" pitchFamily="34" charset="0"/>
              </a:rPr>
              <a:t> Magazine attraverso articoli periodici sui vari attrattori, le rispettive iniziative, i percorsi tematici proposti e sviluppati dal presente progetto, etc....</a:t>
            </a:r>
          </a:p>
          <a:p>
            <a:pPr algn="ctr"/>
            <a:endParaRPr lang="it-IT" sz="1600" i="1" dirty="0" smtClean="0">
              <a:latin typeface="ITC Franklin Gothic Std Bk Cd" panose="020B0506030503020204" pitchFamily="34" charset="0"/>
            </a:endParaRPr>
          </a:p>
        </p:txBody>
      </p:sp>
      <p:pic>
        <p:nvPicPr>
          <p:cNvPr id="2050" name="Picture 2" descr="Risultati immagini per aboutumbria magaz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8402" y="3649417"/>
            <a:ext cx="585304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903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18777" y="239972"/>
            <a:ext cx="30220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Realizzazione di un’edicola virtuale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33829" y="1809632"/>
            <a:ext cx="1155337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La realizzazione di un’edicola virtuale consentirà di raccogliere in uno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spazio dedicato tutte le pubblicazioni digitali, materiali promozionali, </a:t>
            </a:r>
            <a:r>
              <a:rPr lang="it-IT" sz="2600" i="1" dirty="0" err="1">
                <a:latin typeface="ITC Franklin Gothic Std Bk Cd" panose="020B0506030503020204" pitchFamily="34" charset="0"/>
              </a:rPr>
              <a:t>depliant</a:t>
            </a:r>
            <a:r>
              <a:rPr lang="it-IT" sz="2600" i="1" dirty="0">
                <a:latin typeface="ITC Franklin Gothic Std Bk Cd" panose="020B0506030503020204" pitchFamily="34" charset="0"/>
              </a:rPr>
              <a:t>,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etc. e di condividerle con l’utenza. 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Si prevede la realizzazione di specifici </a:t>
            </a:r>
            <a:r>
              <a:rPr lang="it-IT" sz="2600" i="1" dirty="0" err="1">
                <a:latin typeface="ITC Franklin Gothic Std Bk Cd" panose="020B0506030503020204" pitchFamily="34" charset="0"/>
              </a:rPr>
              <a:t>ebook</a:t>
            </a:r>
            <a:r>
              <a:rPr lang="it-IT" sz="2600" i="1" dirty="0">
                <a:latin typeface="ITC Franklin Gothic Std Bk Cd" panose="020B0506030503020204" pitchFamily="34" charset="0"/>
              </a:rPr>
              <a:t> (dotati di codice ISBN) che andranno ad alimentare l’edicola e che riguarderanno gli attrattori, le rispettive iniziative, i percorsi tematici proposti e sviluppati dal presente progetto, etc.</a:t>
            </a:r>
          </a:p>
          <a:p>
            <a:pPr algn="ctr"/>
            <a:endParaRPr lang="it-IT" sz="1600" i="1" dirty="0" smtClean="0">
              <a:latin typeface="ITC Franklin Gothic Std Bk Cd" panose="020B0506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1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18777" y="254040"/>
            <a:ext cx="25578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Realizzazione di un bookshop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33829" y="1647475"/>
            <a:ext cx="11553371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Il Bookshop sarà finalizzato alla promozione e alla conoscenza dell’eccellenza</a:t>
            </a:r>
          </a:p>
          <a:p>
            <a:pPr algn="ctr"/>
            <a:r>
              <a:rPr lang="it-IT" sz="2600" i="1" dirty="0">
                <a:latin typeface="ITC Franklin Gothic Std Bk Cd" panose="020B0506030503020204" pitchFamily="34" charset="0"/>
              </a:rPr>
              <a:t>umbra con particolare riferimento all’area geografica dello spoletino.</a:t>
            </a:r>
          </a:p>
          <a:p>
            <a:pPr algn="ctr"/>
            <a:endParaRPr lang="it-IT" sz="1600" i="1" dirty="0" smtClean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Libri, periodici e altri materiali informativi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Gadget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Area </a:t>
            </a:r>
            <a:r>
              <a:rPr lang="it-IT" sz="2600" dirty="0" smtClean="0">
                <a:latin typeface="ITC Franklin Gothic Std Bk Cd" panose="020B0506030503020204" pitchFamily="34" charset="0"/>
              </a:rPr>
              <a:t>informativa </a:t>
            </a:r>
            <a:r>
              <a:rPr lang="it-IT" sz="2600" dirty="0">
                <a:latin typeface="ITC Franklin Gothic Std Bk Cd" panose="020B0506030503020204" pitchFamily="34" charset="0"/>
              </a:rPr>
              <a:t>sui principali eventi della Regione</a:t>
            </a:r>
          </a:p>
        </p:txBody>
      </p:sp>
    </p:spTree>
    <p:extLst>
      <p:ext uri="{BB962C8B-B14F-4D97-AF65-F5344CB8AC3E}">
        <p14:creationId xmlns:p14="http://schemas.microsoft.com/office/powerpoint/2010/main" xmlns="" val="226599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18778" y="239972"/>
            <a:ext cx="21509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Sito </a:t>
            </a:r>
            <a:r>
              <a:rPr lang="it-IT" sz="2600" b="1" dirty="0" smtClean="0">
                <a:solidFill>
                  <a:prstClr val="black"/>
                </a:solidFill>
                <a:latin typeface="ITC Franklin Gothic Std Bk Cd" panose="020B0506030503020204" pitchFamily="34" charset="0"/>
              </a:rPr>
              <a:t>web </a:t>
            </a:r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dinamico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33829" y="1661543"/>
            <a:ext cx="11553371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600" i="1" dirty="0" smtClean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Offerta turistica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Prenotazione delle visite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Ufficio informazioni on line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Sezioni illustrative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Collegamento con le strutture ricettive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72954" y="5112877"/>
            <a:ext cx="11553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i="1" dirty="0" smtClean="0">
                <a:solidFill>
                  <a:srgbClr val="7B9887"/>
                </a:solidFill>
                <a:latin typeface="ITC Franklin Gothic Std Bk Cd" panose="020B0506030503020204" pitchFamily="34" charset="0"/>
                <a:hlinkClick r:id="rId4"/>
              </a:rPr>
              <a:t>www.dallaroccaallaroccia.it</a:t>
            </a:r>
            <a:endParaRPr lang="it-IT" sz="3600" i="1" dirty="0" smtClean="0">
              <a:solidFill>
                <a:srgbClr val="7B9887"/>
              </a:solidFill>
              <a:latin typeface="ITC Franklin Gothic Std Bk Cd" panose="020B0506030503020204" pitchFamily="34" charset="0"/>
            </a:endParaRPr>
          </a:p>
          <a:p>
            <a:pPr algn="ctr"/>
            <a:endParaRPr lang="it-IT" sz="3600" i="1" dirty="0" smtClean="0">
              <a:latin typeface="ITC Franklin Gothic Std Bk Cd" panose="020B0506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99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18778" y="239972"/>
            <a:ext cx="21509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Sito </a:t>
            </a:r>
            <a:r>
              <a:rPr lang="it-IT" sz="2600" b="1" dirty="0" smtClean="0">
                <a:solidFill>
                  <a:prstClr val="black"/>
                </a:solidFill>
                <a:latin typeface="ITC Franklin Gothic Std Bk Cd" panose="020B0506030503020204" pitchFamily="34" charset="0"/>
              </a:rPr>
              <a:t>web </a:t>
            </a:r>
            <a:r>
              <a:rPr lang="it-IT" sz="2600" b="1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dinamico</a:t>
            </a: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1344" y="1325117"/>
            <a:ext cx="6965486" cy="49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586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805434" y="2793058"/>
            <a:ext cx="812799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b="1" dirty="0" smtClean="0">
                <a:ln w="6600">
                  <a:solidFill>
                    <a:srgbClr val="7B988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 Franklin Gothic Std Bk Cd" panose="020B0506030503020204" pitchFamily="34" charset="0"/>
              </a:rPr>
              <a:t>Grazie per l’attenzione</a:t>
            </a:r>
          </a:p>
          <a:p>
            <a:endParaRPr lang="it-IT" sz="1200" dirty="0">
              <a:latin typeface="ITC Franklin Gothic Std Bk Cd" panose="020B0506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7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2796" y="-6109"/>
            <a:ext cx="4646406" cy="470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4937" y="4762500"/>
            <a:ext cx="93821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287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05538"/>
            <a:ext cx="12192000" cy="637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08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965870" y="239972"/>
            <a:ext cx="2196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 smtClean="0">
                <a:solidFill>
                  <a:prstClr val="black"/>
                </a:solidFill>
                <a:latin typeface="ITC Franklin Gothic Std Bk Cd" panose="020B0506030503020204" pitchFamily="34" charset="0"/>
              </a:rPr>
              <a:t>Prova tu stesso!</a:t>
            </a:r>
            <a:endParaRPr lang="it-IT" sz="2600" b="1" dirty="0">
              <a:solidFill>
                <a:prstClr val="black"/>
              </a:solidFill>
              <a:latin typeface="ITC Franklin Gothic Std Bk Cd" panose="020B0506030503020204" pitchFamily="34" charset="0"/>
            </a:endParaRP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pic>
        <p:nvPicPr>
          <p:cNvPr id="9218" name="Picture 2" descr="\\NAS-IGM\progetti\2019\Arrone app\download fotp\IMG_20190301_1146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785"/>
          <a:stretch/>
        </p:blipFill>
        <p:spPr bwMode="auto">
          <a:xfrm>
            <a:off x="2456597" y="-106878"/>
            <a:ext cx="6174549" cy="710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648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4" name="AutoShape 2" descr="Risultati immagini per laboratorio scienze della terra spol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Immagine 12" descr="C:\Users\IGM\Downloads\logoLS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855" y="2067504"/>
            <a:ext cx="5379406" cy="1778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00" y="4066867"/>
            <a:ext cx="4454916" cy="252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5997039" y="160338"/>
            <a:ext cx="5973288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 smtClean="0">
                <a:latin typeface="ITC Franklin Gothic Std Bk Cd" panose="020B0506030503020204" pitchFamily="34" charset="0"/>
              </a:rPr>
              <a:t>Appare evidente come lo sviluppo degli ecomusei e la loro stessa sopravvivenza è strettamente legata ai temi del marketing territoriale, della progettualità, della </a:t>
            </a:r>
            <a:r>
              <a:rPr lang="it-IT" sz="2600" i="1" dirty="0" err="1" smtClean="0">
                <a:latin typeface="ITC Franklin Gothic Std Bk Cd" panose="020B0506030503020204" pitchFamily="34" charset="0"/>
              </a:rPr>
              <a:t>rifunzionalizzazione</a:t>
            </a:r>
            <a:r>
              <a:rPr lang="it-IT" sz="2600" i="1" dirty="0" smtClean="0">
                <a:latin typeface="ITC Franklin Gothic Std Bk Cd" panose="020B0506030503020204" pitchFamily="34" charset="0"/>
              </a:rPr>
              <a:t> di spazi e territori </a:t>
            </a:r>
            <a:endParaRPr lang="it-IT" sz="2600" i="1" dirty="0">
              <a:latin typeface="ITC Franklin Gothic Std Bk Cd" panose="020B0506030503020204" pitchFamily="34" charset="0"/>
            </a:endParaRPr>
          </a:p>
          <a:p>
            <a:pPr algn="ctr"/>
            <a:endParaRPr lang="it-IT" sz="1600" i="1" dirty="0" smtClean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Progettazione europea</a:t>
            </a:r>
            <a:endParaRPr lang="it-IT" sz="2600" dirty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>
                <a:latin typeface="ITC Franklin Gothic Std Bk Cd" panose="020B0506030503020204" pitchFamily="34" charset="0"/>
              </a:rPr>
              <a:t>Organizzazione di </a:t>
            </a:r>
            <a:r>
              <a:rPr lang="it-IT" sz="2600" dirty="0" smtClean="0">
                <a:latin typeface="ITC Franklin Gothic Std Bk Cd" panose="020B0506030503020204" pitchFamily="34" charset="0"/>
              </a:rPr>
              <a:t>eventi collegati</a:t>
            </a:r>
            <a:endParaRPr lang="it-IT" sz="2600" dirty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Social media marketing</a:t>
            </a:r>
            <a:endParaRPr lang="it-IT" sz="2600" dirty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Restyling immagine coordinata e allestimenti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Innovazione tecnologica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Azioni di sviluppo rurale</a:t>
            </a:r>
            <a:endParaRPr lang="it-IT" sz="2600" dirty="0">
              <a:latin typeface="ITC Franklin Gothic Std Bk Cd" panose="020B0506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90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965870" y="239972"/>
            <a:ext cx="2196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 smtClean="0">
                <a:solidFill>
                  <a:prstClr val="black"/>
                </a:solidFill>
                <a:latin typeface="ITC Franklin Gothic Std Bk Cd" panose="020B0506030503020204" pitchFamily="34" charset="0"/>
              </a:rPr>
              <a:t>Prova tu stesso!</a:t>
            </a:r>
            <a:endParaRPr lang="it-IT" sz="2600" b="1" dirty="0">
              <a:solidFill>
                <a:prstClr val="black"/>
              </a:solidFill>
              <a:latin typeface="ITC Franklin Gothic Std Bk Cd" panose="020B0506030503020204" pitchFamily="34" charset="0"/>
            </a:endParaRP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056" y="-127947"/>
            <a:ext cx="4931167" cy="7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530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965870" y="239972"/>
            <a:ext cx="2196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600" b="1" dirty="0" smtClean="0">
                <a:solidFill>
                  <a:prstClr val="black"/>
                </a:solidFill>
                <a:latin typeface="ITC Franklin Gothic Std Bk Cd" panose="020B0506030503020204" pitchFamily="34" charset="0"/>
              </a:rPr>
              <a:t>Prova tu stesso!</a:t>
            </a:r>
            <a:endParaRPr lang="it-IT" sz="2600" b="1" dirty="0">
              <a:solidFill>
                <a:prstClr val="black"/>
              </a:solidFill>
              <a:latin typeface="ITC Franklin Gothic Std Bk Cd" panose="020B0506030503020204" pitchFamily="34" charset="0"/>
            </a:endParaRPr>
          </a:p>
          <a:p>
            <a:endParaRPr lang="it-IT" b="1" dirty="0">
              <a:latin typeface="ITC Franklin Gothic Std Bk Cd" panose="020B0506030503020204" pitchFamily="34" charset="0"/>
            </a:endParaRPr>
          </a:p>
        </p:txBody>
      </p:sp>
      <p:pic>
        <p:nvPicPr>
          <p:cNvPr id="9219" name="Picture 3" descr="\\NAS-IGM\progetti\2019\Arrone app\download fotp\IMG_20190426_1113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09" r="22909"/>
          <a:stretch/>
        </p:blipFill>
        <p:spPr bwMode="auto">
          <a:xfrm>
            <a:off x="3190504" y="-40699"/>
            <a:ext cx="5462650" cy="69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64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4" name="AutoShape 2" descr="Risultati immagini per laboratorio scienze della terra spol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997039" y="160338"/>
            <a:ext cx="59732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Progettazione europea</a:t>
            </a:r>
            <a:endParaRPr lang="it-IT" sz="2600" dirty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Azioni di sviluppo rurale</a:t>
            </a:r>
            <a:endParaRPr lang="it-IT" sz="2600" dirty="0">
              <a:latin typeface="ITC Franklin Gothic Std Bk Cd" panose="020B0506030503020204" pitchFamily="34" charset="0"/>
            </a:endParaRPr>
          </a:p>
        </p:txBody>
      </p:sp>
      <p:pic>
        <p:nvPicPr>
          <p:cNvPr id="6146" name="Picture 2" descr="Risultati immagini per por fesr umb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528" y="1974211"/>
            <a:ext cx="4073415" cy="21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isultati immagini per psr umbr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556"/>
          <a:stretch/>
        </p:blipFill>
        <p:spPr bwMode="auto">
          <a:xfrm>
            <a:off x="422217" y="4327247"/>
            <a:ext cx="4068759" cy="22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isultati immagini per gal valle umb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0977" y="1847529"/>
            <a:ext cx="4225512" cy="21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isultati immagini per borghi piu belli d'ital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5860" y="1778551"/>
            <a:ext cx="3492918" cy="194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isultati immagini per interr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30" b="25171"/>
          <a:stretch/>
        </p:blipFill>
        <p:spPr bwMode="auto">
          <a:xfrm>
            <a:off x="4905704" y="4327247"/>
            <a:ext cx="3680156" cy="166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Risultati immagini per industria 4.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4786" y="3719061"/>
            <a:ext cx="3233992" cy="17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4" descr="Risultati immagini per sviluppumb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5730" y="5814765"/>
            <a:ext cx="50292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8064724"/>
              </p:ext>
            </p:extLst>
          </p:nvPr>
        </p:nvGraphicFramePr>
        <p:xfrm>
          <a:off x="2786001" y="385468"/>
          <a:ext cx="1881002" cy="1170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9953"/>
                <a:gridCol w="711049"/>
              </a:tblGrid>
              <a:tr h="39006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% successi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55%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9006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% respinti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>
                          <a:effectLst/>
                        </a:rPr>
                        <a:t>20%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90067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</a:rPr>
                        <a:t>% attesa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100" u="none" strike="noStrike" dirty="0">
                          <a:effectLst/>
                        </a:rPr>
                        <a:t>25%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811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4" name="AutoShape 2" descr="Risultati immagini per laboratorio scienze della terra spol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Immagine 12" descr="C:\Users\IGM\Downloads\logoLS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913" y="457882"/>
            <a:ext cx="3924360" cy="12977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/>
          <p:cNvSpPr txBox="1"/>
          <p:nvPr/>
        </p:nvSpPr>
        <p:spPr>
          <a:xfrm>
            <a:off x="5997039" y="160338"/>
            <a:ext cx="597328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Organizzazione </a:t>
            </a:r>
            <a:r>
              <a:rPr lang="it-IT" sz="2600" dirty="0">
                <a:latin typeface="ITC Franklin Gothic Std Bk Cd" panose="020B0506030503020204" pitchFamily="34" charset="0"/>
              </a:rPr>
              <a:t>di </a:t>
            </a:r>
            <a:r>
              <a:rPr lang="it-IT" sz="2600" dirty="0" smtClean="0">
                <a:latin typeface="ITC Franklin Gothic Std Bk Cd" panose="020B0506030503020204" pitchFamily="34" charset="0"/>
              </a:rPr>
              <a:t>eventi collegati</a:t>
            </a:r>
            <a:endParaRPr lang="it-IT" sz="2600" dirty="0">
              <a:latin typeface="ITC Franklin Gothic Std Bk Cd" panose="020B0506030503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Social media marketing</a:t>
            </a:r>
          </a:p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Restyling immagine coordinata</a:t>
            </a:r>
            <a:endParaRPr lang="it-IT" sz="2600" dirty="0">
              <a:latin typeface="ITC Franklin Gothic Std Bk Cd" panose="020B0506030503020204" pitchFamily="34" charset="0"/>
            </a:endParaRPr>
          </a:p>
        </p:txBody>
      </p:sp>
      <p:pic>
        <p:nvPicPr>
          <p:cNvPr id="3074" name="Picture 2" descr="Risultati immagini per laboratorio scienze della terra spole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953" y="2091254"/>
            <a:ext cx="6468743" cy="194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museo delle miniere morgna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8837" y="2274964"/>
            <a:ext cx="4603239" cy="240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isultati immagini per amordol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99" y="4031878"/>
            <a:ext cx="3858284" cy="27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isultati immagini per laboratorio scienze della terra spoleto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63" r="5430"/>
          <a:stretch/>
        </p:blipFill>
        <p:spPr bwMode="auto">
          <a:xfrm>
            <a:off x="3954483" y="4111997"/>
            <a:ext cx="3118648" cy="256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isultati immagini per laboratorio scienze della terra spolet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5829" y="4833257"/>
            <a:ext cx="2784498" cy="192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isultati immagini per laboratorio scienze della terra spolet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8837" y="4782935"/>
            <a:ext cx="1966992" cy="197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857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4" name="AutoShape 2" descr="Risultati immagini per laboratorio scienze della terra spol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997039" y="160338"/>
            <a:ext cx="5973288" cy="619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Restyling allestimenti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9885" y="1264103"/>
            <a:ext cx="10520442" cy="523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17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4" name="AutoShape 2" descr="Risultati immagini per laboratorio scienze della terra spol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997039" y="160338"/>
            <a:ext cx="5973288" cy="619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567A67"/>
              </a:buClr>
              <a:buFont typeface="Wingdings" panose="05000000000000000000" pitchFamily="2" charset="2"/>
              <a:buChar char="q"/>
            </a:pPr>
            <a:r>
              <a:rPr lang="it-IT" sz="2600" dirty="0" smtClean="0">
                <a:latin typeface="ITC Franklin Gothic Std Bk Cd" panose="020B0506030503020204" pitchFamily="34" charset="0"/>
              </a:rPr>
              <a:t>Innovazione tecnologica</a:t>
            </a:r>
            <a:endParaRPr lang="it-IT" sz="2600" dirty="0">
              <a:latin typeface="ITC Franklin Gothic Std Bk Cd" panose="020B0506030503020204" pitchFamily="34" charset="0"/>
            </a:endParaRPr>
          </a:p>
        </p:txBody>
      </p:sp>
      <p:pic>
        <p:nvPicPr>
          <p:cNvPr id="4099" name="Picture 3" descr="Risultati immagini per arrone ap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84" t="14436" r="11675"/>
          <a:stretch/>
        </p:blipFill>
        <p:spPr bwMode="auto">
          <a:xfrm>
            <a:off x="7766265" y="1120181"/>
            <a:ext cx="4058779" cy="287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isultati immagini per ibea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0636" y="149911"/>
            <a:ext cx="3549526" cy="165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isultati immagini per ibeacon muse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98816"/>
            <a:ext cx="6873340" cy="343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isultati immagini per arrone ap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6266" y="3819290"/>
            <a:ext cx="4058778" cy="304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11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83" t="30371" r="15672" b="30730"/>
          <a:stretch/>
        </p:blipFill>
        <p:spPr>
          <a:xfrm>
            <a:off x="4739333" y="4731139"/>
            <a:ext cx="2707607" cy="108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75050" y="485820"/>
            <a:ext cx="86453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ITC Franklin Gothic Std Bk Cd" panose="020B0506030503020204" pitchFamily="34" charset="0"/>
              </a:rPr>
              <a:t>POR </a:t>
            </a:r>
            <a:r>
              <a:rPr lang="it-IT" sz="2400" dirty="0">
                <a:latin typeface="ITC Franklin Gothic Std Bk Cd" panose="020B0506030503020204" pitchFamily="34" charset="0"/>
              </a:rPr>
              <a:t>FESR REGIONE UMBRIA 2014-2020 </a:t>
            </a:r>
            <a:endParaRPr lang="it-IT" sz="2400" dirty="0" smtClean="0">
              <a:latin typeface="ITC Franklin Gothic Std Bk Cd" panose="020B0506030503020204" pitchFamily="34" charset="0"/>
            </a:endParaRPr>
          </a:p>
          <a:p>
            <a:pPr algn="ctr"/>
            <a:r>
              <a:rPr lang="it-IT" sz="2400" dirty="0" smtClean="0">
                <a:latin typeface="ITC Franklin Gothic Std Bk Cd" panose="020B0506030503020204" pitchFamily="34" charset="0"/>
              </a:rPr>
              <a:t>Asse </a:t>
            </a:r>
            <a:r>
              <a:rPr lang="it-IT" sz="2400" dirty="0">
                <a:latin typeface="ITC Franklin Gothic Std Bk Cd" panose="020B0506030503020204" pitchFamily="34" charset="0"/>
              </a:rPr>
              <a:t>3 - Obiettivo specifico 3.2 Azione 3.2.1 </a:t>
            </a:r>
            <a:endParaRPr lang="it-IT" sz="2400" dirty="0" smtClean="0">
              <a:latin typeface="ITC Franklin Gothic Std Bk Cd" panose="020B0506030503020204" pitchFamily="34" charset="0"/>
            </a:endParaRPr>
          </a:p>
          <a:p>
            <a:pPr algn="ctr"/>
            <a:r>
              <a:rPr lang="it-IT" sz="2000" dirty="0" smtClean="0">
                <a:latin typeface="ITC Franklin Gothic Std Bk Cd" panose="020B0506030503020204" pitchFamily="34" charset="0"/>
              </a:rPr>
              <a:t>«Supporto </a:t>
            </a:r>
            <a:r>
              <a:rPr lang="it-IT" sz="2000" dirty="0">
                <a:latin typeface="ITC Franklin Gothic Std Bk Cd" panose="020B0506030503020204" pitchFamily="34" charset="0"/>
              </a:rPr>
              <a:t>allo sviluppo di prodotti e servizi complementari alla valorizzazione di identificati attrattori culturali e naturali del territorio, anche attraverso l'integrazione tra imprese delle filiere culturali, creative e dello </a:t>
            </a:r>
            <a:r>
              <a:rPr lang="it-IT" sz="2000" dirty="0" smtClean="0">
                <a:latin typeface="ITC Franklin Gothic Std Bk Cd" panose="020B0506030503020204" pitchFamily="34" charset="0"/>
              </a:rPr>
              <a:t>spettacolo</a:t>
            </a:r>
            <a:r>
              <a:rPr lang="it-IT" sz="1600" dirty="0" smtClean="0">
                <a:latin typeface="ITC Franklin Gothic Std Bk Cd" panose="020B0506030503020204" pitchFamily="34" charset="0"/>
              </a:rPr>
              <a:t>»</a:t>
            </a:r>
          </a:p>
          <a:p>
            <a:pPr algn="ctr"/>
            <a:endParaRPr lang="it-IT" sz="1600" dirty="0">
              <a:latin typeface="ITC Franklin Gothic Std Bk Cd" panose="020B0506030503020204" pitchFamily="34" charset="0"/>
            </a:endParaRPr>
          </a:p>
          <a:p>
            <a:pPr algn="ctr"/>
            <a:r>
              <a:rPr lang="it-IT" sz="4000" dirty="0">
                <a:solidFill>
                  <a:prstClr val="black"/>
                </a:solidFill>
                <a:latin typeface="ITC Franklin Gothic Std Bk Cd" panose="020B0506030503020204" pitchFamily="34" charset="0"/>
              </a:rPr>
              <a:t>Bando Imprese culturali e creative</a:t>
            </a:r>
            <a:endParaRPr lang="it-IT" sz="1600" dirty="0">
              <a:latin typeface="ITC Franklin Gothic Std Bk Cd" panose="020B0506030503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99773" y="3322029"/>
            <a:ext cx="8592457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dirty="0" smtClean="0">
                <a:latin typeface="ITC Franklin Gothic Std Bk Cd" panose="020B0506030503020204" pitchFamily="34" charset="0"/>
              </a:rPr>
              <a:t>Rete Icaro</a:t>
            </a:r>
            <a:endParaRPr lang="it-IT" sz="1600" dirty="0">
              <a:latin typeface="ITC Franklin Gothic Std Bk Cd" panose="020B0506030503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37674" y="4745653"/>
            <a:ext cx="1142230" cy="108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093" y="4745766"/>
            <a:ext cx="226535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801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954" y="239972"/>
            <a:ext cx="1473959" cy="14739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597" y="-6109"/>
            <a:ext cx="9735403" cy="687953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4457" y="275763"/>
            <a:ext cx="11277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 smtClean="0">
                <a:latin typeface="ITC Franklin Gothic Std Bk Cd" panose="020B0506030503020204" pitchFamily="34" charset="0"/>
              </a:rPr>
              <a:t>Attrattori scelti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901372" y="1860082"/>
            <a:ext cx="391885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latin typeface="ITC Franklin Gothic Std Bk Cd" panose="020B0506030503020204" pitchFamily="34" charset="0"/>
              </a:rPr>
              <a:t>Rocca Albornoziana</a:t>
            </a:r>
            <a:endParaRPr lang="it-IT" sz="4000" dirty="0">
              <a:latin typeface="ITC Franklin Gothic Std Bk Cd" panose="020B0506030503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500090" y="2484567"/>
            <a:ext cx="416559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latin typeface="ITC Franklin Gothic Std Bk Cd" panose="020B0506030503020204" pitchFamily="34" charset="0"/>
              </a:rPr>
              <a:t>Laboratorio di Scienze della Terra</a:t>
            </a:r>
            <a:endParaRPr lang="it-IT" sz="4000" dirty="0">
              <a:latin typeface="ITC Franklin Gothic Std Bk Cd" panose="020B0506030503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813167" y="3576443"/>
            <a:ext cx="5384800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latin typeface="ITC Franklin Gothic Std Bk Cd" panose="020B0506030503020204" pitchFamily="34" charset="0"/>
              </a:rPr>
              <a:t>Attrattori naturali </a:t>
            </a:r>
          </a:p>
          <a:p>
            <a:pPr algn="ctr"/>
            <a:r>
              <a:rPr lang="it-IT" sz="2400" dirty="0" smtClean="0">
                <a:latin typeface="ITC Franklin Gothic Std Bk Cd" panose="020B0506030503020204" pitchFamily="34" charset="0"/>
              </a:rPr>
              <a:t>Monte Fionchi</a:t>
            </a:r>
          </a:p>
          <a:p>
            <a:pPr algn="ctr"/>
            <a:r>
              <a:rPr lang="it-IT" sz="2400" dirty="0" smtClean="0">
                <a:latin typeface="ITC Franklin Gothic Std Bk Cd" panose="020B0506030503020204" pitchFamily="34" charset="0"/>
              </a:rPr>
              <a:t>Monteluco</a:t>
            </a:r>
          </a:p>
          <a:p>
            <a:pPr algn="ctr"/>
            <a:r>
              <a:rPr lang="it-IT" sz="2400" dirty="0" err="1">
                <a:latin typeface="ITC Franklin Gothic Std Bk Cd" panose="020B0506030503020204" pitchFamily="34" charset="0"/>
              </a:rPr>
              <a:t>Greenway</a:t>
            </a:r>
            <a:r>
              <a:rPr lang="it-IT" sz="2400">
                <a:latin typeface="ITC Franklin Gothic Std Bk Cd" panose="020B0506030503020204" pitchFamily="34" charset="0"/>
              </a:rPr>
              <a:t> Valle Spoletana</a:t>
            </a:r>
          </a:p>
          <a:p>
            <a:pPr algn="ctr"/>
            <a:r>
              <a:rPr lang="it-IT" sz="2400" smtClean="0">
                <a:latin typeface="ITC Franklin Gothic Std Bk Cd" panose="020B0506030503020204" pitchFamily="34" charset="0"/>
              </a:rPr>
              <a:t>Ex-ferrovia </a:t>
            </a:r>
            <a:r>
              <a:rPr lang="it-IT" sz="2400" dirty="0" smtClean="0">
                <a:latin typeface="ITC Franklin Gothic Std Bk Cd" panose="020B0506030503020204" pitchFamily="34" charset="0"/>
              </a:rPr>
              <a:t>Spoleto-Norcia</a:t>
            </a:r>
            <a:endParaRPr lang="it-IT" sz="2400" dirty="0">
              <a:latin typeface="ITC Franklin Gothic Std Bk Cd" panose="020B0506030503020204" pitchFamily="34" charset="0"/>
            </a:endParaRPr>
          </a:p>
        </p:txBody>
      </p:sp>
      <p:pic>
        <p:nvPicPr>
          <p:cNvPr id="2050" name="Picture 2" descr="Risultati immagini per comune spole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248" y="3294571"/>
            <a:ext cx="1998248" cy="19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604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978</Words>
  <Application>Microsoft Office PowerPoint</Application>
  <PresentationFormat>Personalizzato</PresentationFormat>
  <Paragraphs>134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regioneumbria</cp:lastModifiedBy>
  <cp:revision>51</cp:revision>
  <dcterms:created xsi:type="dcterms:W3CDTF">2019-02-13T09:10:11Z</dcterms:created>
  <dcterms:modified xsi:type="dcterms:W3CDTF">2019-06-12T07:21:15Z</dcterms:modified>
</cp:coreProperties>
</file>