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84" r:id="rId4"/>
    <p:sldId id="288" r:id="rId5"/>
    <p:sldId id="285" r:id="rId6"/>
    <p:sldId id="287" r:id="rId7"/>
    <p:sldId id="258" r:id="rId8"/>
    <p:sldId id="259" r:id="rId9"/>
    <p:sldId id="260" r:id="rId10"/>
    <p:sldId id="265" r:id="rId11"/>
    <p:sldId id="261" r:id="rId12"/>
    <p:sldId id="272" r:id="rId13"/>
    <p:sldId id="273" r:id="rId14"/>
    <p:sldId id="274" r:id="rId15"/>
    <p:sldId id="275" r:id="rId16"/>
    <p:sldId id="279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87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94580-0E1B-41A5-9D8E-E913F96F357F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DC207-CBF2-405E-8140-D408D80141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54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D195-630C-4055-A3A9-AD8CE2C7FA75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78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D195-630C-4055-A3A9-AD8CE2C7FA75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78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D195-630C-4055-A3A9-AD8CE2C7FA75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78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768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C6658C-2685-4E21-8B82-3002D47ABFB3}" type="slidenum">
              <a:rPr lang="it-IT" sz="1200"/>
              <a:pPr eaLnBrk="1" hangingPunct="1"/>
              <a:t>15</a:t>
            </a:fld>
            <a:endParaRPr 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D195-630C-4055-A3A9-AD8CE2C7FA75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7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D195-630C-4055-A3A9-AD8CE2C7FA75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78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D195-630C-4055-A3A9-AD8CE2C7FA75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78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D195-630C-4055-A3A9-AD8CE2C7FA75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01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D195-630C-4055-A3A9-AD8CE2C7FA75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19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D195-630C-4055-A3A9-AD8CE2C7FA75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199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D195-630C-4055-A3A9-AD8CE2C7FA75}" type="slidenum">
              <a:rPr lang="it-IT" smtClean="0"/>
              <a:t>9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375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D195-630C-4055-A3A9-AD8CE2C7FA75}" type="slidenum">
              <a:rPr lang="it-IT" smtClean="0"/>
              <a:t>10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640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33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CA4EF0-3D7C-422E-A7A8-849F9C790448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937DFF-31DC-4FEE-87AC-FA6E72AA3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61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CA4EF0-3D7C-422E-A7A8-849F9C790448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937DFF-31DC-4FEE-87AC-FA6E72AA3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974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E968-9A6F-4AD1-B4EB-AC41BFBDD163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C92-9F0E-4969-993C-84B07E4F3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06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E968-9A6F-4AD1-B4EB-AC41BFBDD163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C92-9F0E-4969-993C-84B07E4F3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457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E968-9A6F-4AD1-B4EB-AC41BFBDD163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C92-9F0E-4969-993C-84B07E4F3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4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E968-9A6F-4AD1-B4EB-AC41BFBDD163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C92-9F0E-4969-993C-84B07E4F3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4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E968-9A6F-4AD1-B4EB-AC41BFBDD163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C92-9F0E-4969-993C-84B07E4F3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702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E968-9A6F-4AD1-B4EB-AC41BFBDD163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C92-9F0E-4969-993C-84B07E4F3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988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E968-9A6F-4AD1-B4EB-AC41BFBDD163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C92-9F0E-4969-993C-84B07E4F3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404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E968-9A6F-4AD1-B4EB-AC41BFBDD163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C92-9F0E-4969-993C-84B07E4F3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48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CA4EF0-3D7C-422E-A7A8-849F9C790448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937DFF-31DC-4FEE-87AC-FA6E72AA3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30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E968-9A6F-4AD1-B4EB-AC41BFBDD163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C92-9F0E-4969-993C-84B07E4F3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891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E968-9A6F-4AD1-B4EB-AC41BFBDD163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C92-9F0E-4969-993C-84B07E4F3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690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E968-9A6F-4AD1-B4EB-AC41BFBDD163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C92-9F0E-4969-993C-84B07E4F3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74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CA4EF0-3D7C-422E-A7A8-849F9C790448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937DFF-31DC-4FEE-87AC-FA6E72AA3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56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CA4EF0-3D7C-422E-A7A8-849F9C790448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937DFF-31DC-4FEE-87AC-FA6E72AA3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CA4EF0-3D7C-422E-A7A8-849F9C790448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937DFF-31DC-4FEE-87AC-FA6E72AA3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06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CA4EF0-3D7C-422E-A7A8-849F9C790448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937DFF-31DC-4FEE-87AC-FA6E72AA3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91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CA4EF0-3D7C-422E-A7A8-849F9C790448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937DFF-31DC-4FEE-87AC-FA6E72AA3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55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CA4EF0-3D7C-422E-A7A8-849F9C790448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937DFF-31DC-4FEE-87AC-FA6E72AA3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86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CA4EF0-3D7C-422E-A7A8-849F9C790448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937DFF-31DC-4FEE-87AC-FA6E72AA3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87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53525" cy="562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53525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magin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112713"/>
            <a:ext cx="11763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0"/>
          <p:cNvSpPr txBox="1">
            <a:spLocks noChangeArrowheads="1"/>
          </p:cNvSpPr>
          <p:nvPr userDrawn="1"/>
        </p:nvSpPr>
        <p:spPr bwMode="auto">
          <a:xfrm>
            <a:off x="1959210" y="6449483"/>
            <a:ext cx="523510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11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 cultura in Italia negli anni 2000  - I risultati del progetto Monografie regionali CPT 2013</a:t>
            </a:r>
            <a:endParaRPr lang="it-IT" altLang="it-IT" sz="11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3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5E968-9A6F-4AD1-B4EB-AC41BFBDD163}" type="datetimeFigureOut">
              <a:rPr lang="it-IT" smtClean="0"/>
              <a:t>24/06/2014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BC92-9F0E-4969-993C-84B07E4F3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61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public_opinion/archives/ebs/ebs_399_en.pdf" TargetMode="External"/><Relationship Id="rId3" Type="http://schemas.openxmlformats.org/officeDocument/2006/relationships/hyperlink" Target="http://www.dps.tesoro.it/cpt.asp" TargetMode="External"/><Relationship Id="rId7" Type="http://schemas.openxmlformats.org/officeDocument/2006/relationships/hyperlink" Target="http://www.dps.gov.it/opencms/opencms/it/cpt/La_metodologia/Documenti_metodologici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ps.gov.it/opencms/opencms/it/cpt/Le_pubblicazioni/Le_Monografie_CPT/" TargetMode="External"/><Relationship Id="rId5" Type="http://schemas.openxmlformats.org/officeDocument/2006/relationships/hyperlink" Target="http://www.dps.gov.it/opencms/opencms/it/cpt/Le_pubblicazioni/Le_Monografie_CPT/index.html" TargetMode="External"/><Relationship Id="rId10" Type="http://schemas.openxmlformats.org/officeDocument/2006/relationships/hyperlink" Target="http://noi-italia.istat.it/" TargetMode="External"/><Relationship Id="rId4" Type="http://schemas.openxmlformats.org/officeDocument/2006/relationships/hyperlink" Target="http://www.dps.gov.it/opencms/opencms/it/cpt/" TargetMode="External"/><Relationship Id="rId9" Type="http://schemas.openxmlformats.org/officeDocument/2006/relationships/hyperlink" Target="http://epp.eurostat.ec.europa.eu/portal/page/portal/statistics/search_databa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53525" cy="562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53525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683568" y="148767"/>
            <a:ext cx="7759178" cy="6612833"/>
            <a:chOff x="899592" y="148767"/>
            <a:chExt cx="7759178" cy="6612833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6409518"/>
              <a:ext cx="990426" cy="247074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48767"/>
              <a:ext cx="716281" cy="423673"/>
            </a:xfrm>
            <a:prstGeom prst="rect">
              <a:avLst/>
            </a:prstGeom>
          </p:spPr>
        </p:pic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6381328"/>
              <a:ext cx="775333" cy="380272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915" y="197015"/>
              <a:ext cx="1458855" cy="423673"/>
            </a:xfrm>
            <a:prstGeom prst="rect">
              <a:avLst/>
            </a:prstGeom>
          </p:spPr>
        </p:pic>
      </p:grpSp>
      <p:sp>
        <p:nvSpPr>
          <p:cNvPr id="9" name="Rettangolo 8"/>
          <p:cNvSpPr/>
          <p:nvPr/>
        </p:nvSpPr>
        <p:spPr>
          <a:xfrm>
            <a:off x="1" y="2636914"/>
            <a:ext cx="9153525" cy="1944216"/>
          </a:xfrm>
          <a:prstGeom prst="rect">
            <a:avLst/>
          </a:prstGeom>
          <a:solidFill>
            <a:srgbClr val="187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259632" y="4725146"/>
            <a:ext cx="6768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/>
                </a:solidFill>
                <a:latin typeface="Myriad Condensed Web" pitchFamily="34" charset="0"/>
              </a:rPr>
              <a:t>Mariella Volpe </a:t>
            </a:r>
          </a:p>
          <a:p>
            <a:pPr algn="ctr"/>
            <a:r>
              <a:rPr lang="it-IT" sz="1600" b="1" dirty="0">
                <a:solidFill>
                  <a:schemeClr val="tx2"/>
                </a:solidFill>
                <a:latin typeface="Myriad Condensed Web" pitchFamily="34" charset="0"/>
              </a:rPr>
              <a:t>Responsabile Sistema Conti Pubblici Territoriali (CPT)</a:t>
            </a:r>
          </a:p>
          <a:p>
            <a:pPr algn="ctr"/>
            <a:r>
              <a:rPr lang="it-IT" sz="1600" b="1" dirty="0">
                <a:solidFill>
                  <a:schemeClr val="tx2"/>
                </a:solidFill>
                <a:latin typeface="Myriad Condensed Web" pitchFamily="34" charset="0"/>
              </a:rPr>
              <a:t>Unità di Valutazione degli Investimenti Pubblici (UVAL-DPS)</a:t>
            </a:r>
          </a:p>
          <a:p>
            <a:pPr algn="ctr"/>
            <a:endParaRPr lang="it-IT" sz="1200" b="1" dirty="0" smtClean="0">
              <a:solidFill>
                <a:schemeClr val="tx2"/>
              </a:solidFill>
              <a:latin typeface="Myriad Condensed Web" pitchFamily="34" charset="0"/>
            </a:endParaRPr>
          </a:p>
          <a:p>
            <a:pPr algn="ctr"/>
            <a:r>
              <a:rPr lang="it-IT" sz="1200" b="1" dirty="0" smtClean="0">
                <a:solidFill>
                  <a:schemeClr val="tx2"/>
                </a:solidFill>
                <a:latin typeface="Myriad Condensed Web" pitchFamily="34" charset="0"/>
              </a:rPr>
              <a:t>Roma, 4 luglio 2014</a:t>
            </a:r>
          </a:p>
          <a:p>
            <a:pPr algn="ctr"/>
            <a:r>
              <a:rPr lang="it-IT" sz="1200" b="1" dirty="0">
                <a:solidFill>
                  <a:schemeClr val="tx2"/>
                </a:solidFill>
                <a:latin typeface="Myriad Condensed Web" pitchFamily="34" charset="0"/>
              </a:rPr>
              <a:t>Salone d’Onore di Palazzo </a:t>
            </a:r>
            <a:r>
              <a:rPr lang="it-IT" sz="1200" b="1" dirty="0" err="1" smtClean="0">
                <a:solidFill>
                  <a:schemeClr val="tx2"/>
                </a:solidFill>
                <a:latin typeface="Myriad Condensed Web" pitchFamily="34" charset="0"/>
              </a:rPr>
              <a:t>Donini</a:t>
            </a:r>
            <a:endParaRPr lang="it-IT" sz="1200" b="1" dirty="0" smtClean="0">
              <a:solidFill>
                <a:schemeClr val="tx2"/>
              </a:solidFill>
              <a:latin typeface="Myriad Condensed Web" pitchFamily="34" charset="0"/>
            </a:endParaRPr>
          </a:p>
          <a:p>
            <a:pPr algn="ctr"/>
            <a:r>
              <a:rPr lang="it-IT" sz="1200" b="1" dirty="0" smtClean="0">
                <a:solidFill>
                  <a:schemeClr val="tx2"/>
                </a:solidFill>
                <a:latin typeface="Myriad Condensed Web" pitchFamily="34" charset="0"/>
              </a:rPr>
              <a:t>Corso </a:t>
            </a:r>
            <a:r>
              <a:rPr lang="it-IT" sz="1200" b="1" dirty="0">
                <a:solidFill>
                  <a:schemeClr val="tx2"/>
                </a:solidFill>
                <a:latin typeface="Myriad Condensed Web" pitchFamily="34" charset="0"/>
              </a:rPr>
              <a:t>Vannucci 96 </a:t>
            </a:r>
            <a:r>
              <a:rPr lang="it-IT" sz="1200" b="1" dirty="0" smtClean="0">
                <a:solidFill>
                  <a:schemeClr val="tx2"/>
                </a:solidFill>
                <a:latin typeface="Myriad Condensed Web" pitchFamily="34" charset="0"/>
              </a:rPr>
              <a:t> - PERUGIA</a:t>
            </a:r>
            <a:endParaRPr lang="it-IT" sz="1200" b="1" dirty="0">
              <a:solidFill>
                <a:schemeClr val="tx2"/>
              </a:solidFill>
              <a:latin typeface="Myriad Condensed Web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03" y="908720"/>
            <a:ext cx="3410117" cy="1807429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-9524" y="3204554"/>
            <a:ext cx="9153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Myriad Condensed Web" pitchFamily="34" charset="0"/>
              </a:rPr>
              <a:t>La cultura in Italia negli anni </a:t>
            </a:r>
            <a:r>
              <a:rPr lang="it-IT" sz="2800" dirty="0" smtClean="0">
                <a:solidFill>
                  <a:schemeClr val="bg1"/>
                </a:solidFill>
                <a:latin typeface="Myriad Condensed Web" pitchFamily="34" charset="0"/>
              </a:rPr>
              <a:t>2000 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  <a:latin typeface="Myriad Condensed Web" pitchFamily="34" charset="0"/>
              </a:rPr>
              <a:t>I risultati del progetto Monografie regionali CPT 2013</a:t>
            </a:r>
            <a:endParaRPr lang="it-IT" sz="2800" dirty="0">
              <a:solidFill>
                <a:schemeClr val="bg1"/>
              </a:solidFill>
              <a:latin typeface="Myriad Condensed We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36104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… l’Italia</a:t>
            </a:r>
            <a:r>
              <a:rPr lang="it-IT" sz="2000" b="1" dirty="0">
                <a:solidFill>
                  <a:srgbClr val="002060"/>
                </a:solidFill>
              </a:rPr>
              <a:t>, con </a:t>
            </a:r>
            <a:r>
              <a:rPr lang="it-IT" sz="2000" b="1" dirty="0" smtClean="0">
                <a:solidFill>
                  <a:srgbClr val="002060"/>
                </a:solidFill>
              </a:rPr>
              <a:t>una incidenza della spesa primaria per attività ricreative, culturali e di culto pari allo </a:t>
            </a:r>
            <a:r>
              <a:rPr lang="it-IT" sz="2000" b="1" dirty="0" smtClean="0">
                <a:solidFill>
                  <a:srgbClr val="FF9900"/>
                </a:solidFill>
              </a:rPr>
              <a:t>0,6%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>
                <a:solidFill>
                  <a:srgbClr val="FF9900"/>
                </a:solidFill>
              </a:rPr>
              <a:t>del PIL</a:t>
            </a:r>
            <a:r>
              <a:rPr lang="it-IT" sz="2000" b="1" dirty="0" smtClean="0">
                <a:solidFill>
                  <a:srgbClr val="002060"/>
                </a:solidFill>
              </a:rPr>
              <a:t>, si </a:t>
            </a:r>
            <a:r>
              <a:rPr lang="it-IT" sz="2000" b="1" dirty="0">
                <a:solidFill>
                  <a:srgbClr val="002060"/>
                </a:solidFill>
              </a:rPr>
              <a:t>colloca </a:t>
            </a:r>
            <a:r>
              <a:rPr lang="it-IT" sz="2000" b="1" dirty="0" smtClean="0">
                <a:solidFill>
                  <a:srgbClr val="002060"/>
                </a:solidFill>
              </a:rPr>
              <a:t>nel 2011 in </a:t>
            </a:r>
            <a:r>
              <a:rPr lang="it-IT" sz="2000" b="1" dirty="0">
                <a:solidFill>
                  <a:srgbClr val="002060"/>
                </a:solidFill>
              </a:rPr>
              <a:t>coda alla graduatoria </a:t>
            </a:r>
            <a:r>
              <a:rPr lang="it-IT" sz="2000" b="1" dirty="0" smtClean="0">
                <a:solidFill>
                  <a:srgbClr val="002060"/>
                </a:solidFill>
              </a:rPr>
              <a:t>dei paesi europei insieme </a:t>
            </a:r>
            <a:r>
              <a:rPr lang="it-IT" sz="2000" b="1" dirty="0">
                <a:solidFill>
                  <a:srgbClr val="002060"/>
                </a:solidFill>
              </a:rPr>
              <a:t>alla </a:t>
            </a:r>
            <a:r>
              <a:rPr lang="it-IT" sz="2000" b="1" dirty="0" smtClean="0">
                <a:solidFill>
                  <a:srgbClr val="002060"/>
                </a:solidFill>
              </a:rPr>
              <a:t>Grecia…. </a:t>
            </a:r>
            <a:r>
              <a:rPr lang="it-IT" sz="2000" b="1" dirty="0">
                <a:solidFill>
                  <a:srgbClr val="002060"/>
                </a:solidFill>
              </a:rPr>
              <a:t/>
            </a:r>
            <a:br>
              <a:rPr lang="it-IT" sz="2000" b="1" dirty="0">
                <a:solidFill>
                  <a:srgbClr val="002060"/>
                </a:solidFill>
              </a:rPr>
            </a:b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3568" y="602128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00" i="1" dirty="0" smtClean="0">
                <a:solidFill>
                  <a:srgbClr val="002060"/>
                </a:solidFill>
              </a:rPr>
              <a:t>Fonte: RGS - La spesa pubblica in Europa: anni 2000-2011</a:t>
            </a:r>
            <a:r>
              <a:rPr lang="it-IT" sz="1000" dirty="0" smtClean="0">
                <a:solidFill>
                  <a:srgbClr val="002060"/>
                </a:solidFill>
              </a:rPr>
              <a:t> 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1772816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>
                <a:solidFill>
                  <a:srgbClr val="002060"/>
                </a:solidFill>
              </a:rPr>
              <a:t>La Spesa primaria per Attività ricreative, culturali e di culto: incidenza percentuale sul PIL</a:t>
            </a:r>
            <a:endParaRPr lang="it-IT" sz="12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49815"/>
            <a:ext cx="7632848" cy="397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2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528" y="811949"/>
            <a:ext cx="8316416" cy="1016921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… risulta </a:t>
            </a:r>
            <a:r>
              <a:rPr lang="it-IT" sz="2000" b="1" dirty="0">
                <a:solidFill>
                  <a:srgbClr val="002060"/>
                </a:solidFill>
              </a:rPr>
              <a:t>nel </a:t>
            </a:r>
            <a:r>
              <a:rPr lang="it-IT" sz="2000" b="1" dirty="0" smtClean="0">
                <a:solidFill>
                  <a:srgbClr val="002060"/>
                </a:solidFill>
              </a:rPr>
              <a:t>2013 uno dei paesi con il più basso livello di partecipazione culturale….</a:t>
            </a:r>
            <a:br>
              <a:rPr lang="it-IT" sz="2000" b="1" dirty="0" smtClean="0">
                <a:solidFill>
                  <a:srgbClr val="002060"/>
                </a:solidFill>
              </a:rPr>
            </a:b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99592" y="6033503"/>
            <a:ext cx="81444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rgbClr val="002060"/>
                </a:solidFill>
              </a:rPr>
              <a:t>Fonte: </a:t>
            </a:r>
            <a:r>
              <a:rPr lang="it-IT" sz="1000" i="1" dirty="0" err="1">
                <a:solidFill>
                  <a:srgbClr val="002060"/>
                </a:solidFill>
              </a:rPr>
              <a:t>European</a:t>
            </a:r>
            <a:r>
              <a:rPr lang="it-IT" sz="1000" i="1" dirty="0">
                <a:solidFill>
                  <a:srgbClr val="002060"/>
                </a:solidFill>
              </a:rPr>
              <a:t> </a:t>
            </a:r>
            <a:r>
              <a:rPr lang="it-IT" sz="1000" i="1" dirty="0" err="1">
                <a:solidFill>
                  <a:srgbClr val="002060"/>
                </a:solidFill>
              </a:rPr>
              <a:t>Commission</a:t>
            </a:r>
            <a:r>
              <a:rPr lang="it-IT" sz="1000" i="1" dirty="0">
                <a:solidFill>
                  <a:srgbClr val="002060"/>
                </a:solidFill>
              </a:rPr>
              <a:t>, Special </a:t>
            </a:r>
            <a:r>
              <a:rPr lang="it-IT" sz="1000" i="1" dirty="0" err="1">
                <a:solidFill>
                  <a:srgbClr val="002060"/>
                </a:solidFill>
              </a:rPr>
              <a:t>Eurobarometer</a:t>
            </a:r>
            <a:r>
              <a:rPr lang="it-IT" sz="1000" i="1" dirty="0">
                <a:solidFill>
                  <a:srgbClr val="002060"/>
                </a:solidFill>
              </a:rPr>
              <a:t> 399, Cultural </a:t>
            </a:r>
            <a:r>
              <a:rPr lang="it-IT" sz="1000" i="1" dirty="0" err="1">
                <a:solidFill>
                  <a:srgbClr val="002060"/>
                </a:solidFill>
              </a:rPr>
              <a:t>access</a:t>
            </a:r>
            <a:r>
              <a:rPr lang="it-IT" sz="1000" i="1" dirty="0">
                <a:solidFill>
                  <a:srgbClr val="002060"/>
                </a:solidFill>
              </a:rPr>
              <a:t> and </a:t>
            </a:r>
            <a:r>
              <a:rPr lang="it-IT" sz="1000" i="1" dirty="0" err="1">
                <a:solidFill>
                  <a:srgbClr val="002060"/>
                </a:solidFill>
              </a:rPr>
              <a:t>partecipation</a:t>
            </a:r>
            <a:r>
              <a:rPr lang="it-IT" sz="1000" i="1" dirty="0">
                <a:solidFill>
                  <a:srgbClr val="002060"/>
                </a:solidFill>
              </a:rPr>
              <a:t>, </a:t>
            </a:r>
            <a:r>
              <a:rPr lang="it-IT" sz="1000" i="1" dirty="0" err="1">
                <a:solidFill>
                  <a:srgbClr val="002060"/>
                </a:solidFill>
              </a:rPr>
              <a:t>November</a:t>
            </a:r>
            <a:r>
              <a:rPr lang="it-IT" sz="1000" i="1" dirty="0">
                <a:solidFill>
                  <a:srgbClr val="002060"/>
                </a:solidFill>
              </a:rPr>
              <a:t> 2013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37320" y="1449165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>
                <a:solidFill>
                  <a:srgbClr val="002060"/>
                </a:solidFill>
              </a:rPr>
              <a:t>Indice di partecipazione culturale Europeo</a:t>
            </a:r>
            <a:endParaRPr lang="it-IT" sz="12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5" y="1587664"/>
            <a:ext cx="7549252" cy="456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92231"/>
            <a:ext cx="7200800" cy="444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5496" y="816597"/>
            <a:ext cx="9036496" cy="1016921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… la </a:t>
            </a:r>
            <a:r>
              <a:rPr lang="it-IT" sz="2000" b="1" dirty="0">
                <a:solidFill>
                  <a:srgbClr val="002060"/>
                </a:solidFill>
              </a:rPr>
              <a:t>quota di spesa delle famiglie italiane destinata a consumi culturali </a:t>
            </a:r>
            <a:r>
              <a:rPr lang="it-IT" sz="2000" b="1" dirty="0" smtClean="0">
                <a:solidFill>
                  <a:srgbClr val="002060"/>
                </a:solidFill>
              </a:rPr>
              <a:t>risulta inferiore </a:t>
            </a:r>
            <a:r>
              <a:rPr lang="it-IT" sz="2000" b="1" dirty="0">
                <a:solidFill>
                  <a:srgbClr val="002060"/>
                </a:solidFill>
              </a:rPr>
              <a:t>a quella media dei paesi </a:t>
            </a:r>
            <a:r>
              <a:rPr lang="it-IT" sz="2000" b="1" dirty="0" smtClean="0">
                <a:solidFill>
                  <a:srgbClr val="002060"/>
                </a:solidFill>
              </a:rPr>
              <a:t>UE27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77280" y="1415232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</a:rPr>
              <a:t>Spesa delle famiglie per ricreazione e cultura nei paesi </a:t>
            </a:r>
            <a:r>
              <a:rPr lang="it-IT" sz="1200" dirty="0" smtClean="0">
                <a:solidFill>
                  <a:srgbClr val="002060"/>
                </a:solidFill>
              </a:rPr>
              <a:t>UE Anno </a:t>
            </a:r>
            <a:r>
              <a:rPr lang="it-IT" sz="1200" dirty="0">
                <a:solidFill>
                  <a:srgbClr val="002060"/>
                </a:solidFill>
              </a:rPr>
              <a:t>2011 (in percentuale della spesa totale per consumi finali)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278294" y="6014751"/>
            <a:ext cx="66044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rgbClr val="002060"/>
                </a:solidFill>
              </a:rPr>
              <a:t>Fonte: </a:t>
            </a:r>
            <a:r>
              <a:rPr lang="it-IT" sz="1000" i="1" dirty="0" err="1">
                <a:solidFill>
                  <a:srgbClr val="002060"/>
                </a:solidFill>
              </a:rPr>
              <a:t>Eurostat</a:t>
            </a:r>
            <a:r>
              <a:rPr lang="it-IT" sz="1000" i="1" dirty="0">
                <a:solidFill>
                  <a:srgbClr val="002060"/>
                </a:solidFill>
              </a:rPr>
              <a:t>, National accounts</a:t>
            </a:r>
            <a:endParaRPr lang="it-IT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6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r>
              <a:rPr lang="it-IT" sz="2200" b="1" dirty="0" smtClean="0">
                <a:solidFill>
                  <a:srgbClr val="002060"/>
                </a:solidFill>
                <a:latin typeface="Verdana" pitchFamily="34" charset="0"/>
                <a:ea typeface="+mn-ea"/>
                <a:cs typeface="+mn-cs"/>
              </a:rPr>
              <a:t>… qualche </a:t>
            </a:r>
            <a:r>
              <a:rPr lang="it-IT" sz="2200" b="1" dirty="0">
                <a:solidFill>
                  <a:srgbClr val="002060"/>
                </a:solidFill>
                <a:latin typeface="Verdana" pitchFamily="34" charset="0"/>
                <a:ea typeface="+mn-ea"/>
                <a:cs typeface="+mn-cs"/>
              </a:rPr>
              <a:t>riflessione conclusiva…</a:t>
            </a:r>
          </a:p>
        </p:txBody>
      </p:sp>
      <p:sp>
        <p:nvSpPr>
          <p:cNvPr id="5" name="Rettangolo 4"/>
          <p:cNvSpPr/>
          <p:nvPr/>
        </p:nvSpPr>
        <p:spPr>
          <a:xfrm>
            <a:off x="440656" y="3933056"/>
            <a:ext cx="80953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Forti </a:t>
            </a:r>
            <a:r>
              <a:rPr lang="it-IT" b="1" dirty="0">
                <a:solidFill>
                  <a:srgbClr val="002060"/>
                </a:solidFill>
              </a:rPr>
              <a:t>“desiderata” per il settore </a:t>
            </a:r>
            <a:r>
              <a:rPr lang="it-IT" b="1" dirty="0" smtClean="0">
                <a:solidFill>
                  <a:srgbClr val="002060"/>
                </a:solidFill>
              </a:rPr>
              <a:t>ricostruibili dalle </a:t>
            </a:r>
            <a:r>
              <a:rPr lang="it-IT" b="1" dirty="0">
                <a:solidFill>
                  <a:srgbClr val="002060"/>
                </a:solidFill>
              </a:rPr>
              <a:t>lezioni dell’esperienza sia dei protagonisti centrali che </a:t>
            </a:r>
            <a:r>
              <a:rPr lang="it-IT" b="1" dirty="0" smtClean="0">
                <a:solidFill>
                  <a:srgbClr val="002060"/>
                </a:solidFill>
              </a:rPr>
              <a:t>regionali:</a:t>
            </a:r>
          </a:p>
          <a:p>
            <a:pPr algn="ctr"/>
            <a:endParaRPr lang="it-IT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</a:rPr>
              <a:t>superamento </a:t>
            </a:r>
            <a:r>
              <a:rPr lang="it-IT" b="1" dirty="0">
                <a:solidFill>
                  <a:srgbClr val="002060"/>
                </a:solidFill>
              </a:rPr>
              <a:t>della visione del settore culturale come </a:t>
            </a:r>
            <a:r>
              <a:rPr lang="it-IT" b="1" i="1" dirty="0" smtClean="0">
                <a:solidFill>
                  <a:srgbClr val="002060"/>
                </a:solidFill>
              </a:rPr>
              <a:t>lusso </a:t>
            </a:r>
            <a:r>
              <a:rPr lang="it-IT" b="1" i="1" dirty="0">
                <a:solidFill>
                  <a:srgbClr val="002060"/>
                </a:solidFill>
              </a:rPr>
              <a:t>per tempi </a:t>
            </a:r>
            <a:r>
              <a:rPr lang="it-IT" b="1" i="1" dirty="0" smtClean="0">
                <a:solidFill>
                  <a:srgbClr val="002060"/>
                </a:solidFill>
              </a:rPr>
              <a:t>felici</a:t>
            </a:r>
            <a:r>
              <a:rPr lang="it-IT" b="1" dirty="0" smtClean="0">
                <a:solidFill>
                  <a:srgbClr val="002060"/>
                </a:solidFill>
              </a:rPr>
              <a:t>, </a:t>
            </a:r>
            <a:r>
              <a:rPr lang="it-IT" b="1" i="1" dirty="0" smtClean="0">
                <a:solidFill>
                  <a:srgbClr val="002060"/>
                </a:solidFill>
              </a:rPr>
              <a:t>effimero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>
                <a:solidFill>
                  <a:srgbClr val="002060"/>
                </a:solidFill>
              </a:rPr>
              <a:t>rispetto alle esigenze derivanti dalla scarsità delle risorse finanziarie e dai vincoli macroeconomici;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</a:rPr>
              <a:t>integrazione </a:t>
            </a:r>
            <a:r>
              <a:rPr lang="it-IT" b="1" dirty="0">
                <a:solidFill>
                  <a:srgbClr val="002060"/>
                </a:solidFill>
              </a:rPr>
              <a:t>tra risorse pubbliche e risorse private e revisione profonda della leva fiscale</a:t>
            </a:r>
            <a:r>
              <a:rPr lang="it-IT" b="1" dirty="0" smtClean="0">
                <a:solidFill>
                  <a:srgbClr val="002060"/>
                </a:solidFill>
              </a:rPr>
              <a:t>;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56172" y="839212"/>
            <a:ext cx="61532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Dati relativi alla spesa pubblica nel settore e sue articolazioni</a:t>
            </a:r>
          </a:p>
        </p:txBody>
      </p:sp>
      <p:sp>
        <p:nvSpPr>
          <p:cNvPr id="4" name="Rettangolo 3"/>
          <p:cNvSpPr/>
          <p:nvPr/>
        </p:nvSpPr>
        <p:spPr>
          <a:xfrm>
            <a:off x="2249283" y="1671571"/>
            <a:ext cx="456701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indicatori delle scelte effettivamente rivelate  </a:t>
            </a:r>
          </a:p>
        </p:txBody>
      </p:sp>
      <p:sp>
        <p:nvSpPr>
          <p:cNvPr id="7" name="Rettangolo 6"/>
          <p:cNvSpPr/>
          <p:nvPr/>
        </p:nvSpPr>
        <p:spPr>
          <a:xfrm>
            <a:off x="3805126" y="2519777"/>
            <a:ext cx="14553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Discrasia  tra 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1430213" y="3151530"/>
            <a:ext cx="5365542" cy="646331"/>
            <a:chOff x="1430213" y="3151530"/>
            <a:chExt cx="5365542" cy="646331"/>
          </a:xfrm>
        </p:grpSpPr>
        <p:sp>
          <p:nvSpPr>
            <p:cNvPr id="8" name="Rettangolo 7"/>
            <p:cNvSpPr/>
            <p:nvPr/>
          </p:nvSpPr>
          <p:spPr>
            <a:xfrm>
              <a:off x="1430213" y="3151530"/>
              <a:ext cx="2539157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rgbClr val="002060"/>
                  </a:solidFill>
                </a:rPr>
                <a:t>dichiarazioni e intenti </a:t>
              </a:r>
              <a:endParaRPr lang="it-IT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programmatici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5146457" y="3151530"/>
              <a:ext cx="1649298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rgbClr val="002060"/>
                  </a:solidFill>
                </a:rPr>
                <a:t> scelte </a:t>
              </a:r>
              <a:endParaRPr lang="it-IT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effettive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5" name="Connettore 2 14"/>
          <p:cNvCxnSpPr/>
          <p:nvPr/>
        </p:nvCxnSpPr>
        <p:spPr>
          <a:xfrm>
            <a:off x="4532792" y="1208544"/>
            <a:ext cx="1" cy="46302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4539044" y="2056750"/>
            <a:ext cx="1" cy="46302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/>
          <p:cNvGrpSpPr/>
          <p:nvPr/>
        </p:nvGrpSpPr>
        <p:grpSpPr>
          <a:xfrm>
            <a:off x="3491882" y="2895598"/>
            <a:ext cx="2039375" cy="253649"/>
            <a:chOff x="3491882" y="2895598"/>
            <a:chExt cx="2039375" cy="253649"/>
          </a:xfrm>
        </p:grpSpPr>
        <p:cxnSp>
          <p:nvCxnSpPr>
            <p:cNvPr id="17" name="Connettore 2 16"/>
            <p:cNvCxnSpPr/>
            <p:nvPr/>
          </p:nvCxnSpPr>
          <p:spPr>
            <a:xfrm flipH="1">
              <a:off x="3491882" y="2912532"/>
              <a:ext cx="313244" cy="20809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>
              <a:off x="5283613" y="2895598"/>
              <a:ext cx="247644" cy="253649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52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r>
              <a:rPr lang="it-IT" sz="2200" b="1" dirty="0" smtClean="0">
                <a:solidFill>
                  <a:srgbClr val="002060"/>
                </a:solidFill>
                <a:latin typeface="Verdana" pitchFamily="34" charset="0"/>
              </a:rPr>
              <a:t>... qualche </a:t>
            </a:r>
            <a:r>
              <a:rPr lang="it-IT" sz="2200" b="1" dirty="0">
                <a:solidFill>
                  <a:srgbClr val="002060"/>
                </a:solidFill>
                <a:latin typeface="Verdana" pitchFamily="34" charset="0"/>
              </a:rPr>
              <a:t>riflessione </a:t>
            </a:r>
            <a:r>
              <a:rPr lang="it-IT" sz="2200" b="1" dirty="0" smtClean="0">
                <a:solidFill>
                  <a:srgbClr val="002060"/>
                </a:solidFill>
                <a:latin typeface="Verdana" pitchFamily="34" charset="0"/>
              </a:rPr>
              <a:t>conclusiva … (2)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9552" y="1052736"/>
            <a:ext cx="780734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it-IT" b="1" dirty="0">
                <a:solidFill>
                  <a:srgbClr val="002060"/>
                </a:solidFill>
              </a:rPr>
              <a:t>solido miglioramento del contesto (dai trasporti alla sicurezza, dalla capacità di comunicazione </a:t>
            </a:r>
            <a:r>
              <a:rPr lang="it-IT" b="1" dirty="0" smtClean="0">
                <a:solidFill>
                  <a:srgbClr val="002060"/>
                </a:solidFill>
              </a:rPr>
              <a:t>alla eliminazione </a:t>
            </a:r>
            <a:r>
              <a:rPr lang="it-IT" b="1" dirty="0">
                <a:solidFill>
                  <a:srgbClr val="002060"/>
                </a:solidFill>
              </a:rPr>
              <a:t>degli ostacoli burocratici, dalla semplificazione amministrativa alla digitalizzazione);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</a:rPr>
              <a:t>maggiori </a:t>
            </a:r>
            <a:r>
              <a:rPr lang="it-IT" b="1" dirty="0">
                <a:solidFill>
                  <a:srgbClr val="002060"/>
                </a:solidFill>
              </a:rPr>
              <a:t>certezze sui confini di ruoli e competenze di ciascun soggetto istituzionale; </a:t>
            </a:r>
            <a:endParaRPr lang="it-IT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</a:rPr>
              <a:t>rafforzamento </a:t>
            </a:r>
            <a:r>
              <a:rPr lang="it-IT" b="1" dirty="0">
                <a:solidFill>
                  <a:srgbClr val="002060"/>
                </a:solidFill>
              </a:rPr>
              <a:t>del ruolo dei territori e dei sistemi locali di </a:t>
            </a:r>
            <a:r>
              <a:rPr lang="it-IT" b="1" i="1" dirty="0" err="1">
                <a:solidFill>
                  <a:srgbClr val="002060"/>
                </a:solidFill>
              </a:rPr>
              <a:t>governance</a:t>
            </a:r>
            <a:r>
              <a:rPr lang="it-IT" b="1" dirty="0">
                <a:solidFill>
                  <a:srgbClr val="002060"/>
                </a:solidFill>
              </a:rPr>
              <a:t> e razionalizzazione dei metodi di </a:t>
            </a:r>
            <a:r>
              <a:rPr lang="it-IT" b="1" dirty="0" smtClean="0">
                <a:solidFill>
                  <a:srgbClr val="002060"/>
                </a:solidFill>
              </a:rPr>
              <a:t>programmazione</a:t>
            </a:r>
            <a:r>
              <a:rPr lang="it-IT" b="1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</a:rPr>
              <a:t>un’offerta </a:t>
            </a:r>
            <a:r>
              <a:rPr lang="it-IT" b="1" dirty="0">
                <a:solidFill>
                  <a:srgbClr val="002060"/>
                </a:solidFill>
              </a:rPr>
              <a:t>pubblica in grado di stimolare la domanda, soprattutto nei territori caratterizzati da un grado inferiore di sviluppo sociale ed </a:t>
            </a:r>
            <a:r>
              <a:rPr lang="it-IT" b="1" dirty="0" smtClean="0">
                <a:solidFill>
                  <a:srgbClr val="002060"/>
                </a:solidFill>
              </a:rPr>
              <a:t>economico</a:t>
            </a:r>
            <a:r>
              <a:rPr lang="it-IT" b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it-IT" sz="2400" b="1" dirty="0" smtClean="0">
              <a:solidFill>
                <a:srgbClr val="FF990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FF9900"/>
                </a:solidFill>
              </a:rPr>
              <a:t>Qualche </a:t>
            </a:r>
            <a:r>
              <a:rPr lang="it-IT" sz="2400" b="1" dirty="0">
                <a:solidFill>
                  <a:srgbClr val="FF9900"/>
                </a:solidFill>
              </a:rPr>
              <a:t>segno di </a:t>
            </a:r>
            <a:r>
              <a:rPr lang="it-IT" sz="2400" b="1" dirty="0" smtClean="0">
                <a:solidFill>
                  <a:srgbClr val="FF9900"/>
                </a:solidFill>
              </a:rPr>
              <a:t>attenzione?</a:t>
            </a:r>
          </a:p>
          <a:p>
            <a:pPr algn="ctr"/>
            <a:endParaRPr lang="it-IT" b="1" dirty="0">
              <a:solidFill>
                <a:srgbClr val="FF9900"/>
              </a:solidFill>
            </a:endParaRPr>
          </a:p>
          <a:p>
            <a:pPr algn="ctr"/>
            <a:r>
              <a:rPr lang="it-IT" b="1" dirty="0" err="1">
                <a:solidFill>
                  <a:srgbClr val="002060"/>
                </a:solidFill>
              </a:rPr>
              <a:t>D.Lgs.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smtClean="0">
                <a:solidFill>
                  <a:srgbClr val="002060"/>
                </a:solidFill>
              </a:rPr>
              <a:t>91/2013 </a:t>
            </a:r>
            <a:r>
              <a:rPr lang="it-IT" b="1" dirty="0">
                <a:solidFill>
                  <a:srgbClr val="002060"/>
                </a:solidFill>
              </a:rPr>
              <a:t>"Valore Cultura</a:t>
            </a:r>
            <a:r>
              <a:rPr lang="it-IT" b="1" dirty="0" smtClean="0">
                <a:solidFill>
                  <a:srgbClr val="002060"/>
                </a:solidFill>
              </a:rPr>
              <a:t>"</a:t>
            </a:r>
            <a:endParaRPr lang="it-IT" b="1" dirty="0">
              <a:solidFill>
                <a:srgbClr val="002060"/>
              </a:solidFill>
            </a:endParaRPr>
          </a:p>
          <a:p>
            <a:pPr algn="ctr"/>
            <a:endParaRPr lang="it-IT" b="1" dirty="0">
              <a:solidFill>
                <a:srgbClr val="002060"/>
              </a:solidFill>
            </a:endParaRP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Politiche di coesione</a:t>
            </a:r>
          </a:p>
          <a:p>
            <a:pPr algn="ctr"/>
            <a:endParaRPr lang="it-IT" b="1" dirty="0">
              <a:solidFill>
                <a:srgbClr val="002060"/>
              </a:solidFill>
            </a:endParaRP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D.L. Cultura e Art </a:t>
            </a:r>
            <a:r>
              <a:rPr lang="it-IT" b="1" dirty="0" smtClean="0">
                <a:solidFill>
                  <a:srgbClr val="002060"/>
                </a:solidFill>
              </a:rPr>
              <a:t>Bonus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955180" y="178826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GB" sz="2200" b="1" dirty="0" smtClean="0">
              <a:solidFill>
                <a:srgbClr val="0000CC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2200" b="1" dirty="0">
                <a:solidFill>
                  <a:srgbClr val="002060"/>
                </a:solidFill>
                <a:latin typeface="Verdana" pitchFamily="34" charset="0"/>
                <a:ea typeface="+mj-ea"/>
                <a:cs typeface="+mj-cs"/>
              </a:rPr>
              <a:t>PER SAPERNE DI PIU’</a:t>
            </a:r>
          </a:p>
          <a:p>
            <a:pPr>
              <a:spcBef>
                <a:spcPct val="50000"/>
              </a:spcBef>
            </a:pPr>
            <a:endParaRPr lang="it-IT" sz="2200" b="1" dirty="0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07008" y="653985"/>
            <a:ext cx="8928992" cy="508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l"/>
            <a:endParaRPr lang="it-IT" sz="1200" dirty="0">
              <a:solidFill>
                <a:srgbClr val="0000CC"/>
              </a:solidFill>
              <a:latin typeface="Verdana" pitchFamily="34" charset="0"/>
            </a:endParaRPr>
          </a:p>
          <a:p>
            <a:pPr algn="l"/>
            <a:endParaRPr lang="it-IT" sz="1200" dirty="0">
              <a:solidFill>
                <a:srgbClr val="002060"/>
              </a:solidFill>
              <a:latin typeface="Verdana" pitchFamily="34" charset="0"/>
            </a:endParaRPr>
          </a:p>
          <a:p>
            <a:pPr algn="l"/>
            <a:endParaRPr lang="it-IT" sz="1200" dirty="0">
              <a:solidFill>
                <a:srgbClr val="002060"/>
              </a:solidFill>
              <a:latin typeface="Verdana" pitchFamily="34" charset="0"/>
            </a:endParaRPr>
          </a:p>
          <a:p>
            <a:pPr algn="l"/>
            <a:r>
              <a:rPr lang="it-IT" sz="1200" b="1" dirty="0">
                <a:solidFill>
                  <a:srgbClr val="002060"/>
                </a:solidFill>
                <a:latin typeface="Verdana" pitchFamily="34" charset="0"/>
              </a:rPr>
              <a:t>Sito Conti Pubblici Territoriali </a:t>
            </a:r>
            <a:endParaRPr lang="it-IT" sz="1200" b="1" u="sng" dirty="0">
              <a:solidFill>
                <a:srgbClr val="002060"/>
              </a:solidFill>
              <a:latin typeface="Verdana" pitchFamily="34" charset="0"/>
              <a:hlinkClick r:id="rId3"/>
            </a:endParaRPr>
          </a:p>
          <a:p>
            <a:r>
              <a:rPr lang="it-IT" sz="1200" b="1" u="sng" dirty="0">
                <a:solidFill>
                  <a:srgbClr val="002060"/>
                </a:solidFill>
                <a:latin typeface="Verdana" pitchFamily="34" charset="0"/>
                <a:hlinkClick r:id="rId4"/>
              </a:rPr>
              <a:t>http://www.dps.gov.it/opencms/opencms/it/cpt</a:t>
            </a:r>
            <a:r>
              <a:rPr lang="it-IT" sz="1200" b="1" u="sng" dirty="0" smtClean="0">
                <a:solidFill>
                  <a:srgbClr val="002060"/>
                </a:solidFill>
                <a:latin typeface="Verdana" pitchFamily="34" charset="0"/>
                <a:hlinkClick r:id="rId4"/>
              </a:rPr>
              <a:t>/</a:t>
            </a:r>
            <a:endParaRPr lang="it-IT" sz="1200" b="1" u="sng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it-IT" sz="1200" b="1" u="sng" dirty="0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it-IT" sz="1200" b="1" u="sng" dirty="0" smtClean="0">
                <a:solidFill>
                  <a:srgbClr val="002060"/>
                </a:solidFill>
                <a:latin typeface="Verdana" pitchFamily="34" charset="0"/>
              </a:rPr>
              <a:t>Le Monografie CPT</a:t>
            </a:r>
          </a:p>
          <a:p>
            <a:r>
              <a:rPr lang="it-IT" sz="1200" b="1" dirty="0">
                <a:solidFill>
                  <a:srgbClr val="002060"/>
                </a:solidFill>
                <a:latin typeface="Verdana" pitchFamily="34" charset="0"/>
                <a:hlinkClick r:id="rId5"/>
              </a:rPr>
              <a:t>http://</a:t>
            </a:r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hlinkClick r:id="rId5"/>
              </a:rPr>
              <a:t>www.dps.gov.it/opencms/opencms/it/cpt/Le_pubblicazioni/Le_Monografie_CPT/index.html</a:t>
            </a:r>
            <a:endParaRPr lang="it-IT" sz="12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it-IT" sz="1200" b="1" dirty="0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</a:rPr>
              <a:t>Le Monografie 2013</a:t>
            </a:r>
          </a:p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hlinkClick r:id="rId6"/>
              </a:rPr>
              <a:t>http://www.dps.gov.it/opencms/opencms/it/cpt/Le_pubblicazioni/Le_Monografie_CPT/La_Monografia_2013/index.html</a:t>
            </a:r>
            <a:endParaRPr lang="it-IT" sz="12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it-IT" sz="1200" b="1" dirty="0">
              <a:solidFill>
                <a:srgbClr val="002060"/>
              </a:solidFill>
              <a:latin typeface="Verdana" pitchFamily="34" charset="0"/>
            </a:endParaRPr>
          </a:p>
          <a:p>
            <a:pPr algn="l"/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</a:rPr>
              <a:t>AA.VV</a:t>
            </a:r>
            <a:r>
              <a:rPr lang="it-IT" sz="1200" b="1" dirty="0">
                <a:solidFill>
                  <a:srgbClr val="002060"/>
                </a:solidFill>
                <a:latin typeface="Verdana" pitchFamily="34" charset="0"/>
              </a:rPr>
              <a:t>., Guida ai Conti Pubblici territoriali, Aspetti metodologici e operativi per la costruzione di conti consolidati del settore pubblico allargato, </a:t>
            </a:r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</a:rPr>
              <a:t>e suoi aggiornamenti</a:t>
            </a:r>
          </a:p>
          <a:p>
            <a:r>
              <a:rPr lang="it-IT" sz="1200" b="1" dirty="0">
                <a:solidFill>
                  <a:srgbClr val="002060"/>
                </a:solidFill>
                <a:latin typeface="Verdana" pitchFamily="34" charset="0"/>
                <a:hlinkClick r:id="rId7"/>
              </a:rPr>
              <a:t>http://</a:t>
            </a:r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hlinkClick r:id="rId7"/>
              </a:rPr>
              <a:t>www.dps.gov.it/opencms/opencms/it/cpt/La_metodologia/Documenti_metodologici/index.html</a:t>
            </a:r>
            <a:endParaRPr lang="it-IT" sz="12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it-IT" sz="1200" dirty="0">
              <a:solidFill>
                <a:srgbClr val="002060"/>
              </a:solidFill>
            </a:endParaRPr>
          </a:p>
          <a:p>
            <a:r>
              <a:rPr lang="it-IT" sz="1200" b="1" dirty="0" err="1">
                <a:solidFill>
                  <a:srgbClr val="002060"/>
                </a:solidFill>
                <a:latin typeface="Verdana" pitchFamily="34" charset="0"/>
              </a:rPr>
              <a:t>European</a:t>
            </a:r>
            <a:r>
              <a:rPr lang="it-IT" sz="12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it-IT" sz="1200" b="1" dirty="0" err="1">
                <a:solidFill>
                  <a:srgbClr val="002060"/>
                </a:solidFill>
                <a:latin typeface="Verdana" pitchFamily="34" charset="0"/>
              </a:rPr>
              <a:t>Commission</a:t>
            </a:r>
            <a:r>
              <a:rPr lang="it-IT" sz="1200" b="1" dirty="0">
                <a:solidFill>
                  <a:srgbClr val="002060"/>
                </a:solidFill>
                <a:latin typeface="Verdana" pitchFamily="34" charset="0"/>
              </a:rPr>
              <a:t>, Special </a:t>
            </a:r>
            <a:r>
              <a:rPr lang="it-IT" sz="1200" b="1" dirty="0" err="1">
                <a:solidFill>
                  <a:srgbClr val="002060"/>
                </a:solidFill>
                <a:latin typeface="Verdana" pitchFamily="34" charset="0"/>
              </a:rPr>
              <a:t>Eurobarometer</a:t>
            </a:r>
            <a:r>
              <a:rPr lang="it-IT" sz="1200" b="1" dirty="0">
                <a:solidFill>
                  <a:srgbClr val="002060"/>
                </a:solidFill>
                <a:latin typeface="Verdana" pitchFamily="34" charset="0"/>
              </a:rPr>
              <a:t> 399, Cultural </a:t>
            </a:r>
            <a:r>
              <a:rPr lang="it-IT" sz="1200" b="1" dirty="0" err="1">
                <a:solidFill>
                  <a:srgbClr val="002060"/>
                </a:solidFill>
                <a:latin typeface="Verdana" pitchFamily="34" charset="0"/>
              </a:rPr>
              <a:t>access</a:t>
            </a:r>
            <a:r>
              <a:rPr lang="it-IT" sz="1200" b="1" dirty="0">
                <a:solidFill>
                  <a:srgbClr val="002060"/>
                </a:solidFill>
                <a:latin typeface="Verdana" pitchFamily="34" charset="0"/>
              </a:rPr>
              <a:t> and </a:t>
            </a:r>
            <a:r>
              <a:rPr lang="it-IT" sz="1200" b="1" dirty="0" err="1">
                <a:solidFill>
                  <a:srgbClr val="002060"/>
                </a:solidFill>
                <a:latin typeface="Verdana" pitchFamily="34" charset="0"/>
              </a:rPr>
              <a:t>partecipation</a:t>
            </a:r>
            <a:r>
              <a:rPr lang="it-IT" sz="1200" b="1" dirty="0">
                <a:solidFill>
                  <a:srgbClr val="002060"/>
                </a:solidFill>
                <a:latin typeface="Verdana" pitchFamily="34" charset="0"/>
              </a:rPr>
              <a:t>, </a:t>
            </a:r>
            <a:r>
              <a:rPr lang="it-IT" sz="1200" b="1" dirty="0" err="1">
                <a:solidFill>
                  <a:srgbClr val="002060"/>
                </a:solidFill>
                <a:latin typeface="Verdana" pitchFamily="34" charset="0"/>
              </a:rPr>
              <a:t>November</a:t>
            </a:r>
            <a:r>
              <a:rPr lang="it-IT" sz="1200" b="1" dirty="0">
                <a:solidFill>
                  <a:srgbClr val="002060"/>
                </a:solidFill>
                <a:latin typeface="Verdana" pitchFamily="34" charset="0"/>
              </a:rPr>
              <a:t> 2013</a:t>
            </a:r>
          </a:p>
          <a:p>
            <a:r>
              <a:rPr lang="it-IT" sz="1200" b="1" dirty="0">
                <a:solidFill>
                  <a:srgbClr val="002060"/>
                </a:solidFill>
                <a:latin typeface="Verdana" pitchFamily="34" charset="0"/>
                <a:hlinkClick r:id="rId8"/>
              </a:rPr>
              <a:t>http://</a:t>
            </a:r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hlinkClick r:id="rId8"/>
              </a:rPr>
              <a:t>ec.europa.eu/public_opinion/archives/ebs/ebs_399_en.pdf</a:t>
            </a:r>
            <a:endParaRPr lang="it-IT" sz="12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it-IT" sz="1200" b="1" dirty="0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it-IT" sz="1200" b="1" dirty="0" err="1" smtClean="0">
                <a:solidFill>
                  <a:srgbClr val="002060"/>
                </a:solidFill>
                <a:latin typeface="Verdana" pitchFamily="34" charset="0"/>
              </a:rPr>
              <a:t>Eurostat</a:t>
            </a:r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</a:rPr>
              <a:t>, National Accounts</a:t>
            </a:r>
          </a:p>
          <a:p>
            <a:r>
              <a:rPr lang="it-IT" sz="1200" b="1" dirty="0">
                <a:solidFill>
                  <a:srgbClr val="002060"/>
                </a:solidFill>
                <a:latin typeface="Verdana" pitchFamily="34" charset="0"/>
                <a:hlinkClick r:id="rId9"/>
              </a:rPr>
              <a:t>http://</a:t>
            </a:r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hlinkClick r:id="rId9"/>
              </a:rPr>
              <a:t>epp.eurostat.ec.europa.eu/portal/page/portal/statistics/search_database</a:t>
            </a:r>
            <a:endParaRPr lang="it-IT" sz="12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it-IT" sz="1200" b="1" dirty="0">
              <a:solidFill>
                <a:srgbClr val="002060"/>
              </a:solidFill>
              <a:latin typeface="Verdana" pitchFamily="34" charset="0"/>
            </a:endParaRPr>
          </a:p>
          <a:p>
            <a:pPr algn="l"/>
            <a:r>
              <a:rPr lang="en-GB" sz="1200" b="1" dirty="0" smtClean="0">
                <a:solidFill>
                  <a:srgbClr val="002060"/>
                </a:solidFill>
                <a:latin typeface="Verdana" pitchFamily="34" charset="0"/>
              </a:rPr>
              <a:t>ISTAT </a:t>
            </a:r>
            <a:r>
              <a:rPr lang="en-GB" sz="1200" b="1" dirty="0" err="1" smtClean="0">
                <a:solidFill>
                  <a:srgbClr val="002060"/>
                </a:solidFill>
                <a:latin typeface="Verdana" pitchFamily="34" charset="0"/>
              </a:rPr>
              <a:t>Noi</a:t>
            </a:r>
            <a:r>
              <a:rPr lang="en-GB" sz="1200" b="1" dirty="0" smtClean="0">
                <a:solidFill>
                  <a:srgbClr val="002060"/>
                </a:solidFill>
                <a:latin typeface="Verdana" pitchFamily="34" charset="0"/>
              </a:rPr>
              <a:t> Italia</a:t>
            </a:r>
          </a:p>
          <a:p>
            <a:r>
              <a:rPr lang="en-GB" sz="1200" b="1" dirty="0">
                <a:solidFill>
                  <a:srgbClr val="002060"/>
                </a:solidFill>
                <a:latin typeface="Verdana" pitchFamily="34" charset="0"/>
                <a:hlinkClick r:id="rId10"/>
              </a:rPr>
              <a:t>http://noi-italia.istat.it</a:t>
            </a:r>
            <a:r>
              <a:rPr lang="en-GB" sz="1200" b="1" dirty="0" smtClean="0">
                <a:solidFill>
                  <a:srgbClr val="002060"/>
                </a:solidFill>
                <a:latin typeface="Verdana" pitchFamily="34" charset="0"/>
                <a:hlinkClick r:id="rId10"/>
              </a:rPr>
              <a:t>/</a:t>
            </a:r>
            <a:endParaRPr lang="en-GB" sz="1200" b="1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963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51467" y="1916832"/>
            <a:ext cx="7807349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</a:rPr>
              <a:t>E’ il risultato </a:t>
            </a:r>
            <a:r>
              <a:rPr lang="it-IT" b="1" dirty="0">
                <a:solidFill>
                  <a:srgbClr val="002060"/>
                </a:solidFill>
              </a:rPr>
              <a:t>di un 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lavoro di analisi costruito all’interno del Sistema CPT </a:t>
            </a:r>
            <a:r>
              <a:rPr lang="it-IT" b="1" dirty="0">
                <a:solidFill>
                  <a:srgbClr val="002060"/>
                </a:solidFill>
              </a:rPr>
              <a:t>e sulla base delle informazioni prodotte in tale </a:t>
            </a:r>
            <a:r>
              <a:rPr lang="it-IT" b="1" dirty="0" smtClean="0">
                <a:solidFill>
                  <a:srgbClr val="002060"/>
                </a:solidFill>
              </a:rPr>
              <a:t>ambito</a:t>
            </a:r>
            <a:endParaRPr lang="it-IT" b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it-IT" b="1" dirty="0">
                <a:solidFill>
                  <a:srgbClr val="002060"/>
                </a:solidFill>
              </a:rPr>
              <a:t>Il progetto Monografie Regionali CPT propone, con cadenza biennale, l'analisi dei flussi di spesa e entrata di finanza di tutto il Settore Pubblico Allargato per ciascuna regione, utilizzando le 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informazioni contenute nella Banca dati CPT</a:t>
            </a:r>
            <a:r>
              <a:rPr lang="it-IT" b="1" dirty="0">
                <a:solidFill>
                  <a:srgbClr val="002060"/>
                </a:solidFill>
              </a:rPr>
              <a:t>, in alcuni casi con un taglio generalista, in altri </a:t>
            </a:r>
            <a:r>
              <a:rPr lang="it-IT" b="1" dirty="0" smtClean="0">
                <a:solidFill>
                  <a:srgbClr val="002060"/>
                </a:solidFill>
              </a:rPr>
              <a:t>settoriale</a:t>
            </a:r>
            <a:endParaRPr lang="it-IT" b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it-IT" b="1" dirty="0">
                <a:solidFill>
                  <a:srgbClr val="002060"/>
                </a:solidFill>
              </a:rPr>
              <a:t>L'edizione 2013, la quarta dall'avvio del progetto, è dedicata ad un’analisi del settore 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Cultura e Servizi Ricreativi</a:t>
            </a:r>
            <a:r>
              <a:rPr lang="it-IT" b="1" dirty="0">
                <a:solidFill>
                  <a:srgbClr val="002060"/>
                </a:solidFill>
              </a:rPr>
              <a:t>, comparto strategico per lo sviluppo dei territori e quindi meritevole di adeguata attenzione da parte dei </a:t>
            </a:r>
            <a:r>
              <a:rPr lang="it-IT" b="1" i="1" dirty="0">
                <a:solidFill>
                  <a:srgbClr val="002060"/>
                </a:solidFill>
              </a:rPr>
              <a:t>policy </a:t>
            </a:r>
            <a:r>
              <a:rPr lang="it-IT" b="1" i="1" dirty="0" smtClean="0">
                <a:solidFill>
                  <a:srgbClr val="002060"/>
                </a:solidFill>
              </a:rPr>
              <a:t>maker</a:t>
            </a:r>
            <a:endParaRPr lang="it-IT" b="1" i="1" dirty="0">
              <a:solidFill>
                <a:srgbClr val="002060"/>
              </a:solidFill>
            </a:endParaRPr>
          </a:p>
          <a:p>
            <a:pPr algn="ctr"/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36791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rgbClr val="FF9900"/>
                </a:solidFill>
              </a:rPr>
              <a:t>L'Italia secondo i Conti Pubblici Territoriali</a:t>
            </a:r>
            <a:br>
              <a:rPr lang="it-IT" b="1" dirty="0">
                <a:solidFill>
                  <a:srgbClr val="FF9900"/>
                </a:solidFill>
              </a:rPr>
            </a:br>
            <a:r>
              <a:rPr lang="it-IT" b="1" dirty="0">
                <a:solidFill>
                  <a:srgbClr val="FF9900"/>
                </a:solidFill>
              </a:rPr>
              <a:t>I flussi finanziari pubblici nelle regioni italiane </a:t>
            </a:r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07991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L’edizione 2013 delle Monografie CPT</a:t>
            </a:r>
            <a:endParaRPr lang="it-IT" sz="22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991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L’edizione 2013 delle Monografie CPT</a:t>
            </a:r>
            <a:endParaRPr lang="it-IT" sz="2200" b="1" dirty="0">
              <a:solidFill>
                <a:srgbClr val="FF99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9117" y="1988840"/>
            <a:ext cx="7807349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</a:rPr>
              <a:t>È un </a:t>
            </a:r>
            <a:r>
              <a:rPr lang="it-IT" b="1" dirty="0">
                <a:solidFill>
                  <a:srgbClr val="002060"/>
                </a:solidFill>
              </a:rPr>
              <a:t>momento importante di crescita per la Rete dei Nuclei Regionali CPT, che, da rilevatori diretti di dati regionali e sub-regionali, assumono un ruolo di 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analisti e utilizzatori primi</a:t>
            </a:r>
            <a:r>
              <a:rPr lang="it-IT" b="1" dirty="0">
                <a:solidFill>
                  <a:srgbClr val="002060"/>
                </a:solidFill>
              </a:rPr>
              <a:t> dei contenuti della Banca dati nel proprio </a:t>
            </a:r>
            <a:r>
              <a:rPr lang="it-IT" b="1" dirty="0" smtClean="0">
                <a:solidFill>
                  <a:srgbClr val="002060"/>
                </a:solidFill>
              </a:rPr>
              <a:t>territorio</a:t>
            </a:r>
            <a:endParaRPr lang="it-IT" b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it-IT" b="1" dirty="0">
                <a:solidFill>
                  <a:srgbClr val="002060"/>
                </a:solidFill>
              </a:rPr>
              <a:t>In questa edizione le singole schede di approfondimento sono, per la prima volta, pubblicate esclusivamente on line, in quanto concepite fin dall’inizio come commento di dati e indicatori attraverso 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visualizzazioni dinamiche interattive (</a:t>
            </a:r>
            <a:r>
              <a:rPr lang="it-IT" sz="2000" b="1" dirty="0" err="1">
                <a:solidFill>
                  <a:srgbClr val="FF9900"/>
                </a:solidFill>
                <a:latin typeface="+mj-lt"/>
                <a:ea typeface="+mj-ea"/>
                <a:cs typeface="+mj-cs"/>
              </a:rPr>
              <a:t>Vislet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)</a:t>
            </a:r>
            <a:r>
              <a:rPr lang="it-IT" b="1" dirty="0">
                <a:solidFill>
                  <a:srgbClr val="002060"/>
                </a:solidFill>
              </a:rPr>
              <a:t>, realizzate con CPT </a:t>
            </a:r>
            <a:r>
              <a:rPr lang="it-IT" b="1" dirty="0" err="1">
                <a:solidFill>
                  <a:srgbClr val="002060"/>
                </a:solidFill>
              </a:rPr>
              <a:t>eXplorer</a:t>
            </a:r>
            <a:r>
              <a:rPr lang="it-IT" b="1" dirty="0">
                <a:solidFill>
                  <a:srgbClr val="002060"/>
                </a:solidFill>
              </a:rPr>
              <a:t>, applicazione web per la </a:t>
            </a:r>
            <a:r>
              <a:rPr lang="it-IT" b="1" dirty="0" err="1">
                <a:solidFill>
                  <a:srgbClr val="002060"/>
                </a:solidFill>
              </a:rPr>
              <a:t>geovisualizzazione</a:t>
            </a:r>
            <a:r>
              <a:rPr lang="it-IT" b="1" dirty="0">
                <a:solidFill>
                  <a:srgbClr val="002060"/>
                </a:solidFill>
              </a:rPr>
              <a:t> di informazioni </a:t>
            </a:r>
            <a:r>
              <a:rPr lang="it-IT" b="1" dirty="0" smtClean="0">
                <a:solidFill>
                  <a:srgbClr val="002060"/>
                </a:solidFill>
              </a:rPr>
              <a:t>statistiche </a:t>
            </a:r>
            <a:endParaRPr lang="it-IT" b="1" dirty="0">
              <a:solidFill>
                <a:srgbClr val="002060"/>
              </a:solidFill>
            </a:endParaRPr>
          </a:p>
          <a:p>
            <a:pPr algn="ctr"/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36791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rgbClr val="FF9900"/>
                </a:solidFill>
              </a:rPr>
              <a:t>L'Italia secondo i Conti Pubblici Territoriali</a:t>
            </a:r>
            <a:br>
              <a:rPr lang="it-IT" b="1" dirty="0">
                <a:solidFill>
                  <a:srgbClr val="FF9900"/>
                </a:solidFill>
              </a:rPr>
            </a:br>
            <a:r>
              <a:rPr lang="it-IT" b="1" dirty="0">
                <a:solidFill>
                  <a:srgbClr val="FF9900"/>
                </a:solidFill>
              </a:rPr>
              <a:t>I flussi finanziari pubblici nelle regioni italiane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38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….</a:t>
            </a:r>
            <a:r>
              <a:rPr lang="it-IT" sz="2400" b="1" dirty="0">
                <a:solidFill>
                  <a:srgbClr val="002060"/>
                </a:solidFill>
              </a:rPr>
              <a:t>qualche pillola metodologica….</a:t>
            </a:r>
            <a:br>
              <a:rPr lang="it-IT" sz="2400" b="1" dirty="0">
                <a:solidFill>
                  <a:srgbClr val="002060"/>
                </a:solidFill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9551" y="1196752"/>
            <a:ext cx="780734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</a:rPr>
              <a:t>Nell’ottica </a:t>
            </a:r>
            <a:r>
              <a:rPr lang="it-IT" b="1" dirty="0">
                <a:solidFill>
                  <a:srgbClr val="002060"/>
                </a:solidFill>
              </a:rPr>
              <a:t>di </a:t>
            </a:r>
            <a:r>
              <a:rPr lang="it-IT" b="1" i="1" dirty="0" smtClean="0">
                <a:solidFill>
                  <a:srgbClr val="002060"/>
                </a:solidFill>
              </a:rPr>
              <a:t>open data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>
                <a:solidFill>
                  <a:srgbClr val="002060"/>
                </a:solidFill>
              </a:rPr>
              <a:t>che da sempre perseguiamo </a:t>
            </a:r>
            <a:r>
              <a:rPr lang="it-IT" b="1" dirty="0" smtClean="0">
                <a:solidFill>
                  <a:srgbClr val="002060"/>
                </a:solidFill>
              </a:rPr>
              <a:t>non </a:t>
            </a:r>
            <a:r>
              <a:rPr lang="it-IT" b="1" dirty="0">
                <a:solidFill>
                  <a:srgbClr val="002060"/>
                </a:solidFill>
              </a:rPr>
              <a:t>solo 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tutti i dati </a:t>
            </a:r>
            <a:r>
              <a:rPr lang="it-IT" b="1" dirty="0" smtClean="0">
                <a:solidFill>
                  <a:srgbClr val="002060"/>
                </a:solidFill>
              </a:rPr>
              <a:t>alla base della analisi sono pubblicati e </a:t>
            </a:r>
            <a:r>
              <a:rPr lang="it-IT" b="1" dirty="0">
                <a:solidFill>
                  <a:srgbClr val="002060"/>
                </a:solidFill>
              </a:rPr>
              <a:t>facilmente accessibili, ma anche 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tutte le metodologie</a:t>
            </a:r>
            <a:r>
              <a:rPr lang="it-IT" b="1" dirty="0" smtClean="0">
                <a:solidFill>
                  <a:srgbClr val="002060"/>
                </a:solidFill>
              </a:rPr>
              <a:t> utilizzate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</a:rPr>
              <a:t>Il </a:t>
            </a:r>
            <a:r>
              <a:rPr lang="it-IT" b="1" dirty="0">
                <a:solidFill>
                  <a:srgbClr val="002060"/>
                </a:solidFill>
              </a:rPr>
              <a:t>processo di ricostruzione delle informazioni si fonda sulla 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rilevazione dei valori di spesa</a:t>
            </a:r>
            <a:r>
              <a:rPr lang="it-IT" b="1" dirty="0">
                <a:solidFill>
                  <a:srgbClr val="002060"/>
                </a:solidFill>
              </a:rPr>
              <a:t>, di fonte CPT, dei diversi soggetti che operano sul territorio regionale, siano essi appartenenti alla Pubblica Amministrazione (Amministrazioni Centrali; Amministrazioni Regionali; Amministrazioni Locali) che all'Extra PA (Imprese Pubbliche Locali – per lo più Fondazioni Culturali</a:t>
            </a:r>
            <a:r>
              <a:rPr lang="it-IT" b="1" dirty="0" smtClean="0">
                <a:solidFill>
                  <a:srgbClr val="002060"/>
                </a:solidFill>
              </a:rPr>
              <a:t>)</a:t>
            </a:r>
            <a:endParaRPr lang="it-IT" b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it-IT" b="1" dirty="0">
                <a:solidFill>
                  <a:srgbClr val="002060"/>
                </a:solidFill>
              </a:rPr>
              <a:t>I 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dati finanziari</a:t>
            </a:r>
            <a:r>
              <a:rPr lang="it-IT" b="1" dirty="0">
                <a:solidFill>
                  <a:srgbClr val="002060"/>
                </a:solidFill>
              </a:rPr>
              <a:t> dei Conti Pubblici Territoriali sono integrati sia con informazioni settoriali, di fonte Istat e MIBAC, riferiti a 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dati fisici e di contesto</a:t>
            </a:r>
            <a:r>
              <a:rPr lang="it-IT" b="1" dirty="0">
                <a:solidFill>
                  <a:srgbClr val="002060"/>
                </a:solidFill>
              </a:rPr>
              <a:t>, sia con 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dati di monitoraggio </a:t>
            </a:r>
            <a:r>
              <a:rPr lang="it-IT" b="1" dirty="0">
                <a:solidFill>
                  <a:srgbClr val="002060"/>
                </a:solidFill>
              </a:rPr>
              <a:t>riferiti a canali finanziari diversi da quelli ordinari, in modo da ricostruire un quadro più ampio della domanda e dell’offerta </a:t>
            </a:r>
            <a:r>
              <a:rPr lang="it-IT" b="1" dirty="0" smtClean="0">
                <a:solidFill>
                  <a:srgbClr val="002060"/>
                </a:solidFill>
              </a:rPr>
              <a:t>culturale </a:t>
            </a:r>
            <a:endParaRPr lang="it-IT" b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it-IT" b="1" dirty="0">
                <a:solidFill>
                  <a:srgbClr val="002060"/>
                </a:solidFill>
              </a:rPr>
              <a:t>Informazioni è relativo al 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periodo </a:t>
            </a:r>
            <a:r>
              <a:rPr lang="it-IT" sz="2000" b="1" dirty="0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2000-2011</a:t>
            </a:r>
            <a:endParaRPr lang="it-IT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</a:rPr>
              <a:t>I </a:t>
            </a:r>
            <a:r>
              <a:rPr lang="it-IT" b="1" dirty="0">
                <a:solidFill>
                  <a:srgbClr val="002060"/>
                </a:solidFill>
              </a:rPr>
              <a:t>dati sono espressi in 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euro pro capite costanti </a:t>
            </a:r>
            <a:r>
              <a:rPr lang="it-IT" sz="2000" b="1" dirty="0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2005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….</a:t>
            </a:r>
            <a:r>
              <a:rPr lang="it-IT" sz="2400" b="1" dirty="0">
                <a:solidFill>
                  <a:srgbClr val="002060"/>
                </a:solidFill>
              </a:rPr>
              <a:t>qualche pillola metodologica….</a:t>
            </a:r>
            <a:br>
              <a:rPr lang="it-IT" sz="2400" b="1" dirty="0">
                <a:solidFill>
                  <a:srgbClr val="002060"/>
                </a:solidFill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72674" y="1124744"/>
            <a:ext cx="780734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it-IT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it-IT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b="1" dirty="0">
                <a:solidFill>
                  <a:srgbClr val="002060"/>
                </a:solidFill>
              </a:rPr>
              <a:t>La spesa totale nel settore Cultura e Servizi Ricreativi è relativa al Settore Pubblico Allargato (SPA) e considerata al netto </a:t>
            </a:r>
            <a:r>
              <a:rPr lang="it-IT" b="1" dirty="0" smtClean="0">
                <a:solidFill>
                  <a:srgbClr val="002060"/>
                </a:solidFill>
              </a:rPr>
              <a:t>di  </a:t>
            </a:r>
            <a:r>
              <a:rPr lang="it-IT" b="1" dirty="0">
                <a:solidFill>
                  <a:srgbClr val="002060"/>
                </a:solidFill>
              </a:rPr>
              <a:t>interessi passivi</a:t>
            </a:r>
            <a:r>
              <a:rPr lang="it-IT" b="1" dirty="0" smtClean="0">
                <a:solidFill>
                  <a:srgbClr val="002060"/>
                </a:solidFill>
              </a:rPr>
              <a:t>; </a:t>
            </a:r>
            <a:r>
              <a:rPr lang="it-IT" b="1" dirty="0">
                <a:solidFill>
                  <a:srgbClr val="002060"/>
                </a:solidFill>
              </a:rPr>
              <a:t>poste correttive e compensative delle </a:t>
            </a:r>
            <a:r>
              <a:rPr lang="it-IT" b="1" dirty="0" smtClean="0">
                <a:solidFill>
                  <a:srgbClr val="002060"/>
                </a:solidFill>
              </a:rPr>
              <a:t>entrate; partecipazioni </a:t>
            </a:r>
            <a:r>
              <a:rPr lang="it-IT" b="1" dirty="0">
                <a:solidFill>
                  <a:srgbClr val="002060"/>
                </a:solidFill>
              </a:rPr>
              <a:t>azionarie e conferimenti</a:t>
            </a:r>
            <a:r>
              <a:rPr lang="it-IT" b="1" dirty="0" smtClean="0">
                <a:solidFill>
                  <a:srgbClr val="002060"/>
                </a:solidFill>
              </a:rPr>
              <a:t>; </a:t>
            </a:r>
            <a:r>
              <a:rPr lang="it-IT" b="1" dirty="0">
                <a:solidFill>
                  <a:srgbClr val="002060"/>
                </a:solidFill>
              </a:rPr>
              <a:t>concessioni di </a:t>
            </a:r>
            <a:r>
              <a:rPr lang="it-IT" b="1" dirty="0" smtClean="0">
                <a:solidFill>
                  <a:srgbClr val="002060"/>
                </a:solidFill>
              </a:rPr>
              <a:t>crediti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it-IT" b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I confini  del settore</a:t>
            </a:r>
            <a:r>
              <a:rPr lang="it-IT" b="1" dirty="0" smtClean="0">
                <a:solidFill>
                  <a:srgbClr val="002060"/>
                </a:solidFill>
              </a:rPr>
              <a:t> Cultura e Servizi Ricreativi: </a:t>
            </a:r>
          </a:p>
          <a:p>
            <a:pPr marL="271463" algn="just">
              <a:spcAft>
                <a:spcPts val="600"/>
              </a:spcAft>
            </a:pPr>
            <a:r>
              <a:rPr lang="it-IT" sz="2000" b="1" dirty="0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Definizione che deriva dalla fonte</a:t>
            </a:r>
            <a:r>
              <a:rPr lang="it-IT" b="1" dirty="0" smtClean="0">
                <a:solidFill>
                  <a:srgbClr val="002060"/>
                </a:solidFill>
              </a:rPr>
              <a:t>. Definizione ampia che include tutela e valorizzazione del patrimonio artistico e culturale; musei, biblioteche, pinacoteche; archivi di Stato, le accademie, le antichità e belle arti e si estende alle attività ricreative e sportive, che coprono tuttavia una quota ridotta dell’aggregato</a:t>
            </a:r>
            <a:endParaRPr lang="it-IT" b="1" dirty="0">
              <a:solidFill>
                <a:srgbClr val="002060"/>
              </a:solidFill>
            </a:endParaRPr>
          </a:p>
          <a:p>
            <a:pPr marL="271463" algn="just"/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Coerente </a:t>
            </a:r>
            <a:r>
              <a:rPr lang="it-IT" b="1" dirty="0">
                <a:solidFill>
                  <a:srgbClr val="002060"/>
                </a:solidFill>
              </a:rPr>
              <a:t>con la classificazione 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COFOG</a:t>
            </a:r>
            <a:r>
              <a:rPr lang="it-IT" b="1" dirty="0">
                <a:solidFill>
                  <a:srgbClr val="002060"/>
                </a:solidFill>
              </a:rPr>
              <a:t> e con la classificazione 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ISTAT</a:t>
            </a:r>
          </a:p>
        </p:txBody>
      </p:sp>
    </p:spTree>
    <p:extLst>
      <p:ext uri="{BB962C8B-B14F-4D97-AF65-F5344CB8AC3E}">
        <p14:creationId xmlns:p14="http://schemas.microsoft.com/office/powerpoint/2010/main" val="254825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5677" y="879803"/>
            <a:ext cx="8229600" cy="1152128"/>
          </a:xfrm>
        </p:spPr>
        <p:txBody>
          <a:bodyPr>
            <a:noAutofit/>
          </a:bodyPr>
          <a:lstStyle/>
          <a:p>
            <a:r>
              <a:rPr lang="it-IT" sz="2000" b="1" dirty="0" smtClean="0"/>
              <a:t>…. </a:t>
            </a:r>
            <a:r>
              <a:rPr lang="it-IT" sz="2000" b="1" dirty="0" smtClean="0">
                <a:solidFill>
                  <a:srgbClr val="FF9900"/>
                </a:solidFill>
              </a:rPr>
              <a:t>dal </a:t>
            </a:r>
            <a:r>
              <a:rPr lang="it-IT" sz="2000" b="1" dirty="0">
                <a:solidFill>
                  <a:srgbClr val="FF9900"/>
                </a:solidFill>
              </a:rPr>
              <a:t>2000 al 2011 </a:t>
            </a:r>
            <a:r>
              <a:rPr lang="it-IT" sz="2000" b="1" dirty="0">
                <a:solidFill>
                  <a:srgbClr val="002060"/>
                </a:solidFill>
              </a:rPr>
              <a:t>la spesa totale per cultura e servizi ricreativi in Italia </a:t>
            </a:r>
            <a:r>
              <a:rPr lang="it-IT" sz="2000" b="1" dirty="0" smtClean="0">
                <a:solidFill>
                  <a:srgbClr val="002060"/>
                </a:solidFill>
              </a:rPr>
              <a:t>è passata </a:t>
            </a:r>
            <a:r>
              <a:rPr lang="it-IT" sz="2000" b="1" dirty="0">
                <a:solidFill>
                  <a:srgbClr val="FF9900"/>
                </a:solidFill>
              </a:rPr>
              <a:t>dall’1,5% allo </a:t>
            </a:r>
            <a:r>
              <a:rPr lang="it-IT" sz="2000" b="1" dirty="0" smtClean="0">
                <a:solidFill>
                  <a:srgbClr val="FF9900"/>
                </a:solidFill>
              </a:rPr>
              <a:t>0,9% </a:t>
            </a:r>
            <a:r>
              <a:rPr lang="it-IT" sz="2000" b="1" dirty="0">
                <a:solidFill>
                  <a:srgbClr val="002060"/>
                </a:solidFill>
              </a:rPr>
              <a:t>del totale della spesa del settore pubblico allargato, generando </a:t>
            </a:r>
            <a:r>
              <a:rPr lang="it-IT" sz="2000" b="1" dirty="0" smtClean="0">
                <a:solidFill>
                  <a:srgbClr val="002060"/>
                </a:solidFill>
              </a:rPr>
              <a:t>uno dei più rilevanti disinvestimenti settoriali </a:t>
            </a:r>
            <a:r>
              <a:rPr lang="it-IT" sz="2000" b="1" dirty="0">
                <a:solidFill>
                  <a:srgbClr val="002060"/>
                </a:solidFill>
              </a:rPr>
              <a:t>che si sia avuto negli anni </a:t>
            </a:r>
            <a:r>
              <a:rPr lang="it-IT" sz="2000" b="1" dirty="0" smtClean="0">
                <a:solidFill>
                  <a:srgbClr val="002060"/>
                </a:solidFill>
              </a:rPr>
              <a:t>2000…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3568" y="602128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00" i="1" dirty="0" smtClean="0">
                <a:solidFill>
                  <a:srgbClr val="002060"/>
                </a:solidFill>
              </a:rPr>
              <a:t>Fonte: Elaborazioni su banca dati Conti Pubblici Territoriali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14053" y="2260334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>
                <a:solidFill>
                  <a:srgbClr val="002060"/>
                </a:solidFill>
              </a:rPr>
              <a:t>SPA - Spesa totale per regione (euro pro capite costanti 2005)</a:t>
            </a:r>
            <a:endParaRPr lang="it-IT" sz="12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25" y="2521920"/>
            <a:ext cx="4510704" cy="31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0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602128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00" i="1" dirty="0" smtClean="0">
                <a:solidFill>
                  <a:srgbClr val="002060"/>
                </a:solidFill>
              </a:rPr>
              <a:t>Fonte: Elaborazioni su banca dati Conti Pubblici Territoriali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14053" y="1916832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>
                <a:solidFill>
                  <a:srgbClr val="002060"/>
                </a:solidFill>
              </a:rPr>
              <a:t>SPA - Spesa in conto capitale per regione (euro pro capite costanti 2005)</a:t>
            </a:r>
            <a:endParaRPr lang="it-IT" sz="1200" dirty="0">
              <a:solidFill>
                <a:srgbClr val="002060"/>
              </a:solidFill>
            </a:endParaRPr>
          </a:p>
        </p:txBody>
      </p:sp>
      <p:pic>
        <p:nvPicPr>
          <p:cNvPr id="8" name="Immagin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24" b="5096"/>
          <a:stretch>
            <a:fillRect/>
          </a:stretch>
        </p:blipFill>
        <p:spPr bwMode="auto">
          <a:xfrm>
            <a:off x="1932057" y="2193831"/>
            <a:ext cx="5196840" cy="3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296144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…a </a:t>
            </a:r>
            <a:r>
              <a:rPr lang="it-IT" sz="2000" b="1" dirty="0">
                <a:solidFill>
                  <a:srgbClr val="002060"/>
                </a:solidFill>
              </a:rPr>
              <a:t>fronte di una dinamica sostanzialmente stabile della spesa corrente, la spesa in conto capitale </a:t>
            </a:r>
            <a:r>
              <a:rPr lang="it-IT" sz="2000" b="1" dirty="0" smtClean="0">
                <a:solidFill>
                  <a:srgbClr val="002060"/>
                </a:solidFill>
              </a:rPr>
              <a:t>in cultura e servizi ricreativi risulta la </a:t>
            </a:r>
            <a:r>
              <a:rPr lang="it-IT" sz="2000" b="1" dirty="0">
                <a:solidFill>
                  <a:srgbClr val="002060"/>
                </a:solidFill>
              </a:rPr>
              <a:t>componente più penalizzata nel corso degli anni duemila: </a:t>
            </a:r>
            <a:r>
              <a:rPr lang="it-IT" sz="2000" b="1" dirty="0" smtClean="0">
                <a:solidFill>
                  <a:srgbClr val="FF9900"/>
                </a:solidFill>
              </a:rPr>
              <a:t>da 51,62 </a:t>
            </a:r>
            <a:r>
              <a:rPr lang="it-IT" sz="2000" b="1" dirty="0">
                <a:solidFill>
                  <a:srgbClr val="002060"/>
                </a:solidFill>
              </a:rPr>
              <a:t>nel 2000 </a:t>
            </a:r>
            <a:r>
              <a:rPr lang="it-IT" sz="2000" b="1" dirty="0" smtClean="0">
                <a:solidFill>
                  <a:srgbClr val="002060"/>
                </a:solidFill>
              </a:rPr>
              <a:t>a</a:t>
            </a:r>
            <a:r>
              <a:rPr lang="it-IT" sz="2000" b="1" dirty="0" smtClean="0">
                <a:solidFill>
                  <a:srgbClr val="FF9900"/>
                </a:solidFill>
              </a:rPr>
              <a:t> 30,52 </a:t>
            </a:r>
            <a:r>
              <a:rPr lang="it-IT" sz="2000" b="1" dirty="0">
                <a:solidFill>
                  <a:srgbClr val="002060"/>
                </a:solidFill>
              </a:rPr>
              <a:t>euro pro capite nel 2011</a:t>
            </a:r>
            <a:r>
              <a:rPr lang="it-IT" sz="2000" b="1" dirty="0" smtClean="0">
                <a:solidFill>
                  <a:srgbClr val="002060"/>
                </a:solidFill>
              </a:rPr>
              <a:t>… </a:t>
            </a:r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602128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00" i="1" dirty="0" smtClean="0">
                <a:solidFill>
                  <a:srgbClr val="002060"/>
                </a:solidFill>
              </a:rPr>
              <a:t>Fonte: Elaborazioni su banca dati Conti Pubblici Territoriali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14053" y="2031931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>
                <a:solidFill>
                  <a:srgbClr val="002060"/>
                </a:solidFill>
              </a:rPr>
              <a:t>SPA - Spesa in conto capitale per regione (euro pro capite costanti 2005)</a:t>
            </a:r>
            <a:endParaRPr lang="it-IT" sz="12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916832"/>
            <a:ext cx="5402263" cy="293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80" y="4849812"/>
            <a:ext cx="5400040" cy="11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296144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…a </a:t>
            </a:r>
            <a:r>
              <a:rPr lang="it-IT" sz="2000" b="1" dirty="0">
                <a:solidFill>
                  <a:srgbClr val="002060"/>
                </a:solidFill>
              </a:rPr>
              <a:t>fronte di una dinamica sostanzialmente stabile della spesa corrente, la spesa in conto capitale </a:t>
            </a:r>
            <a:r>
              <a:rPr lang="it-IT" sz="2000" b="1" dirty="0" smtClean="0">
                <a:solidFill>
                  <a:srgbClr val="002060"/>
                </a:solidFill>
              </a:rPr>
              <a:t>in cultura e servizi ricreativi risulta la </a:t>
            </a:r>
            <a:r>
              <a:rPr lang="it-IT" sz="2000" b="1" dirty="0">
                <a:solidFill>
                  <a:srgbClr val="002060"/>
                </a:solidFill>
              </a:rPr>
              <a:t>componente più penalizzata nel corso degli anni duemila: </a:t>
            </a:r>
            <a:r>
              <a:rPr lang="it-IT" sz="2000" b="1" dirty="0" smtClean="0">
                <a:solidFill>
                  <a:srgbClr val="FF9900"/>
                </a:solidFill>
              </a:rPr>
              <a:t>da 51,62 </a:t>
            </a:r>
            <a:r>
              <a:rPr lang="it-IT" sz="2000" b="1" dirty="0">
                <a:solidFill>
                  <a:srgbClr val="002060"/>
                </a:solidFill>
              </a:rPr>
              <a:t>nel 2000 </a:t>
            </a:r>
            <a:r>
              <a:rPr lang="it-IT" sz="2000" b="1" dirty="0" smtClean="0">
                <a:solidFill>
                  <a:srgbClr val="002060"/>
                </a:solidFill>
              </a:rPr>
              <a:t>a</a:t>
            </a:r>
            <a:r>
              <a:rPr lang="it-IT" sz="2000" b="1" dirty="0" smtClean="0">
                <a:solidFill>
                  <a:srgbClr val="FF9900"/>
                </a:solidFill>
              </a:rPr>
              <a:t> 30,52 </a:t>
            </a:r>
            <a:r>
              <a:rPr lang="it-IT" sz="2000" b="1" dirty="0">
                <a:solidFill>
                  <a:srgbClr val="002060"/>
                </a:solidFill>
              </a:rPr>
              <a:t>euro pro capite nel 2011</a:t>
            </a:r>
            <a:r>
              <a:rPr lang="it-IT" sz="2000" b="1" dirty="0" smtClean="0">
                <a:solidFill>
                  <a:srgbClr val="002060"/>
                </a:solidFill>
              </a:rPr>
              <a:t>… </a:t>
            </a:r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2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03186" y="5883089"/>
            <a:ext cx="5433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rgbClr val="002060"/>
                </a:solidFill>
              </a:rPr>
              <a:t>Fonte: </a:t>
            </a:r>
            <a:r>
              <a:rPr lang="it-IT" sz="1000" i="1" dirty="0">
                <a:solidFill>
                  <a:srgbClr val="002060"/>
                </a:solidFill>
              </a:rPr>
              <a:t>Elaborazioni su banca dati Conti Pubblici Territoriali, </a:t>
            </a:r>
            <a:r>
              <a:rPr lang="it-IT" sz="1000" i="1" dirty="0" err="1">
                <a:solidFill>
                  <a:srgbClr val="002060"/>
                </a:solidFill>
              </a:rPr>
              <a:t>Monit</a:t>
            </a:r>
            <a:r>
              <a:rPr lang="it-IT" sz="1000" i="1" dirty="0">
                <a:solidFill>
                  <a:srgbClr val="002060"/>
                </a:solidFill>
              </a:rPr>
              <a:t> e Sistema di Monitoraggio Unitario (dati FS pubblicati su </a:t>
            </a:r>
            <a:r>
              <a:rPr lang="it-IT" sz="1000" i="1" dirty="0" err="1">
                <a:solidFill>
                  <a:srgbClr val="002060"/>
                </a:solidFill>
              </a:rPr>
              <a:t>OpenCoesione</a:t>
            </a:r>
            <a:r>
              <a:rPr lang="it-IT" sz="1000" i="1" dirty="0">
                <a:solidFill>
                  <a:srgbClr val="002060"/>
                </a:solidFill>
              </a:rPr>
              <a:t>)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03186" y="1765884"/>
            <a:ext cx="52138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…. anche </a:t>
            </a:r>
            <a:r>
              <a:rPr lang="it-IT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nel settore della cultura la funzione di sostegno allo sviluppo è stata sostenuta nel Mezzogiorno soprattutto dalla componente di spesa in conto capitale esplicitamente finalizzata allo sviluppo territoriale - alimentata dalle risorse aggiuntive comunitarie 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(Fondi Comunitari - FS)</a:t>
            </a:r>
            <a:r>
              <a:rPr lang="it-IT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e nazionali </a:t>
            </a:r>
            <a:r>
              <a:rPr lang="it-IT" sz="2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(Fondo di Sviluppo e Coesione - FSC</a:t>
            </a:r>
            <a:r>
              <a:rPr lang="it-IT" sz="2000" b="1" dirty="0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) 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…. </a:t>
            </a:r>
            <a:endParaRPr lang="it-IT" sz="2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69929" y="836712"/>
            <a:ext cx="8974071" cy="5400600"/>
            <a:chOff x="169929" y="836712"/>
            <a:chExt cx="8974071" cy="5400600"/>
          </a:xfrm>
        </p:grpSpPr>
        <p:sp>
          <p:nvSpPr>
            <p:cNvPr id="5" name="Rettangolo 4"/>
            <p:cNvSpPr/>
            <p:nvPr/>
          </p:nvSpPr>
          <p:spPr>
            <a:xfrm>
              <a:off x="3291312" y="843933"/>
              <a:ext cx="585268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rgbClr val="002060"/>
                  </a:solidFill>
                </a:rPr>
                <a:t>SPA - Spesa in conto capitale per fonte di finanziamento (euro pro capite costanti 2005)</a:t>
              </a:r>
              <a:endParaRPr lang="it-IT" sz="1200" dirty="0">
                <a:solidFill>
                  <a:srgbClr val="002060"/>
                </a:solidFill>
              </a:endParaRPr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169929" y="836712"/>
              <a:ext cx="3096909" cy="5400600"/>
              <a:chOff x="169929" y="836712"/>
              <a:chExt cx="3096909" cy="5544616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12" b="4457"/>
              <a:stretch/>
            </p:blipFill>
            <p:spPr bwMode="auto">
              <a:xfrm>
                <a:off x="227420" y="836712"/>
                <a:ext cx="2981927" cy="1841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07" b="4515"/>
              <a:stretch/>
            </p:blipFill>
            <p:spPr bwMode="auto">
              <a:xfrm>
                <a:off x="233599" y="2636912"/>
                <a:ext cx="2969568" cy="1845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67" b="3632"/>
              <a:stretch/>
            </p:blipFill>
            <p:spPr bwMode="auto">
              <a:xfrm>
                <a:off x="169929" y="4527128"/>
                <a:ext cx="3096909" cy="1854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164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1301</Words>
  <Application>Microsoft Office PowerPoint</Application>
  <PresentationFormat>Presentazione su schermo (4:3)</PresentationFormat>
  <Paragraphs>115</Paragraphs>
  <Slides>15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Tema di Office</vt:lpstr>
      <vt:lpstr>Personalizza struttura</vt:lpstr>
      <vt:lpstr>Presentazione standard di PowerPoint</vt:lpstr>
      <vt:lpstr>L’edizione 2013 delle Monografie CPT</vt:lpstr>
      <vt:lpstr>L’edizione 2013 delle Monografie CPT</vt:lpstr>
      <vt:lpstr>….qualche pillola metodologica…. </vt:lpstr>
      <vt:lpstr>….qualche pillola metodologica…. </vt:lpstr>
      <vt:lpstr>…. dal 2000 al 2011 la spesa totale per cultura e servizi ricreativi in Italia è passata dall’1,5% allo 0,9% del totale della spesa del settore pubblico allargato, generando uno dei più rilevanti disinvestimenti settoriali che si sia avuto negli anni 2000…</vt:lpstr>
      <vt:lpstr>…a fronte di una dinamica sostanzialmente stabile della spesa corrente, la spesa in conto capitale in cultura e servizi ricreativi risulta la componente più penalizzata nel corso degli anni duemila: da 51,62 nel 2000 a 30,52 euro pro capite nel 2011… </vt:lpstr>
      <vt:lpstr>…a fronte di una dinamica sostanzialmente stabile della spesa corrente, la spesa in conto capitale in cultura e servizi ricreativi risulta la componente più penalizzata nel corso degli anni duemila: da 51,62 nel 2000 a 30,52 euro pro capite nel 2011… </vt:lpstr>
      <vt:lpstr>Presentazione standard di PowerPoint</vt:lpstr>
      <vt:lpstr>… l’Italia, con una incidenza della spesa primaria per attività ricreative, culturali e di culto pari allo 0,6% del PIL, si colloca nel 2011 in coda alla graduatoria dei paesi europei insieme alla Grecia….  </vt:lpstr>
      <vt:lpstr>… risulta nel 2013 uno dei paesi con il più basso livello di partecipazione culturale…. </vt:lpstr>
      <vt:lpstr>… la quota di spesa delle famiglie italiane destinata a consumi culturali risulta inferiore a quella media dei paesi UE27</vt:lpstr>
      <vt:lpstr>… qualche riflessione conclusiva…</vt:lpstr>
      <vt:lpstr>... qualche riflessione conclusiva … (2)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BattistiS</dc:creator>
  <cp:lastModifiedBy>Volpe Mariella</cp:lastModifiedBy>
  <cp:revision>84</cp:revision>
  <dcterms:created xsi:type="dcterms:W3CDTF">2014-05-14T09:36:34Z</dcterms:created>
  <dcterms:modified xsi:type="dcterms:W3CDTF">2014-06-24T13:25:10Z</dcterms:modified>
</cp:coreProperties>
</file>